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1" r:id="rId3"/>
  </p:sldMasterIdLst>
  <p:notesMasterIdLst>
    <p:notesMasterId r:id="rId31"/>
  </p:notesMasterIdLst>
  <p:sldIdLst>
    <p:sldId id="256" r:id="rId4"/>
    <p:sldId id="294" r:id="rId5"/>
    <p:sldId id="295" r:id="rId6"/>
    <p:sldId id="307" r:id="rId7"/>
    <p:sldId id="296" r:id="rId8"/>
    <p:sldId id="306" r:id="rId9"/>
    <p:sldId id="297" r:id="rId10"/>
    <p:sldId id="298" r:id="rId11"/>
    <p:sldId id="301" r:id="rId12"/>
    <p:sldId id="302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04" r:id="rId24"/>
    <p:sldId id="321" r:id="rId25"/>
    <p:sldId id="322" r:id="rId26"/>
    <p:sldId id="320" r:id="rId27"/>
    <p:sldId id="305" r:id="rId28"/>
    <p:sldId id="318" r:id="rId29"/>
    <p:sldId id="287" r:id="rId30"/>
  </p:sldIdLst>
  <p:sldSz cx="24379238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6" autoAdjust="0"/>
    <p:restoredTop sz="94660"/>
  </p:normalViewPr>
  <p:slideViewPr>
    <p:cSldViewPr snapToGrid="0">
      <p:cViewPr varScale="1">
        <p:scale>
          <a:sx n="34" d="100"/>
          <a:sy n="34" d="100"/>
        </p:scale>
        <p:origin x="6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95382580766224"/>
          <c:y val="4.2875404550988865E-2"/>
          <c:w val="0.81572112728546098"/>
          <c:h val="0.56992696789468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Sheet1!$K$3:$K$12</c:f>
              <c:strCache>
                <c:ptCount val="10"/>
                <c:pt idx="0">
                  <c:v>Agama</c:v>
                </c:pt>
                <c:pt idx="1">
                  <c:v>Humaniora</c:v>
                </c:pt>
                <c:pt idx="2">
                  <c:v>Sosial</c:v>
                </c:pt>
                <c:pt idx="3">
                  <c:v>MIPA</c:v>
                </c:pt>
                <c:pt idx="4">
                  <c:v>Seni</c:v>
                </c:pt>
                <c:pt idx="5">
                  <c:v>Kesehatan</c:v>
                </c:pt>
                <c:pt idx="6">
                  <c:v>Teknik</c:v>
                </c:pt>
                <c:pt idx="7">
                  <c:v>Pertanian</c:v>
                </c:pt>
                <c:pt idx="8">
                  <c:v>Ekonomi</c:v>
                </c:pt>
                <c:pt idx="9">
                  <c:v>Pendidikan</c:v>
                </c:pt>
              </c:strCache>
            </c:strRef>
          </c:cat>
          <c:val>
            <c:numRef>
              <c:f>Sheet1!$L$3:$L$12</c:f>
              <c:numCache>
                <c:formatCode>General</c:formatCode>
                <c:ptCount val="10"/>
                <c:pt idx="0">
                  <c:v>1781</c:v>
                </c:pt>
                <c:pt idx="1">
                  <c:v>732</c:v>
                </c:pt>
                <c:pt idx="2">
                  <c:v>4286</c:v>
                </c:pt>
                <c:pt idx="3">
                  <c:v>1104</c:v>
                </c:pt>
                <c:pt idx="4">
                  <c:v>394</c:v>
                </c:pt>
                <c:pt idx="5">
                  <c:v>3609</c:v>
                </c:pt>
                <c:pt idx="6">
                  <c:v>5042</c:v>
                </c:pt>
                <c:pt idx="7">
                  <c:v>1841</c:v>
                </c:pt>
                <c:pt idx="8">
                  <c:v>3427</c:v>
                </c:pt>
                <c:pt idx="9">
                  <c:v>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3-48B1-A31D-1E9DDA7C2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279872"/>
        <c:axId val="173553152"/>
        <c:axId val="0"/>
      </c:bar3DChart>
      <c:catAx>
        <c:axId val="173279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 Narrow" pitchFamily="34" charset="0"/>
                  </a:defRPr>
                </a:pPr>
                <a:r>
                  <a:rPr lang="en-US" sz="2400" dirty="0">
                    <a:latin typeface="Arial Narrow" pitchFamily="34" charset="0"/>
                  </a:rPr>
                  <a:t>Indonesia</a:t>
                </a:r>
              </a:p>
              <a:p>
                <a:pPr>
                  <a:defRPr sz="2400">
                    <a:latin typeface="Arial Narrow" pitchFamily="34" charset="0"/>
                  </a:defRPr>
                </a:pPr>
                <a:r>
                  <a:rPr lang="en-US" sz="2400" dirty="0">
                    <a:latin typeface="Arial Narrow" pitchFamily="34" charset="0"/>
                  </a:rPr>
                  <a:t>Wilayah</a:t>
                </a:r>
              </a:p>
            </c:rich>
          </c:tx>
          <c:layout>
            <c:manualLayout>
              <c:xMode val="edge"/>
              <c:yMode val="edge"/>
              <c:x val="0.45958340970013895"/>
              <c:y val="0.8040900477548916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Arial Narrow" pitchFamily="34" charset="0"/>
              </a:defRPr>
            </a:pPr>
            <a:endParaRPr lang="en-US"/>
          </a:p>
        </c:txPr>
        <c:crossAx val="173553152"/>
        <c:crosses val="autoZero"/>
        <c:auto val="1"/>
        <c:lblAlgn val="ctr"/>
        <c:lblOffset val="100"/>
        <c:noMultiLvlLbl val="0"/>
      </c:catAx>
      <c:valAx>
        <c:axId val="173553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>
                    <a:latin typeface="Arial Narrow" pitchFamily="34" charset="0"/>
                  </a:defRPr>
                </a:pPr>
                <a:r>
                  <a:rPr lang="en-US" sz="2400" dirty="0" err="1">
                    <a:latin typeface="Arial Narrow" pitchFamily="34" charset="0"/>
                  </a:rPr>
                  <a:t>Jumlah</a:t>
                </a:r>
                <a:r>
                  <a:rPr lang="en-US" sz="2400" dirty="0">
                    <a:latin typeface="Arial Narrow" pitchFamily="34" charset="0"/>
                  </a:rPr>
                  <a:t> Program </a:t>
                </a:r>
                <a:r>
                  <a:rPr lang="en-US" sz="2400" dirty="0" err="1">
                    <a:latin typeface="Arial Narrow" pitchFamily="34" charset="0"/>
                  </a:rPr>
                  <a:t>Studi</a:t>
                </a:r>
                <a:endParaRPr lang="en-US" sz="2400" dirty="0">
                  <a:latin typeface="Arial Narrow" pitchFamily="34" charset="0"/>
                </a:endParaRPr>
              </a:p>
            </c:rich>
          </c:tx>
          <c:layout>
            <c:manualLayout>
              <c:xMode val="edge"/>
              <c:yMode val="edge"/>
              <c:x val="2.8217416350222287E-2"/>
              <c:y val="0.16338527830585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en-US"/>
          </a:p>
        </c:txPr>
        <c:crossAx val="17327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3404-3BF1-44C9-972A-6D1681864C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061DB-6012-4B09-84CC-D8EB9BBAB4D8}">
      <dgm:prSet phldrT="[Text]" phldr="1"/>
      <dgm:spPr/>
      <dgm:t>
        <a:bodyPr/>
        <a:lstStyle/>
        <a:p>
          <a:endParaRPr lang="en-US"/>
        </a:p>
      </dgm:t>
    </dgm:pt>
    <dgm:pt modelId="{B8E417A5-5C7A-49F0-9A08-ED0127175D2E}" type="parTrans" cxnId="{F8040D13-2E7C-4579-85D7-1133E08EF8C0}">
      <dgm:prSet/>
      <dgm:spPr/>
      <dgm:t>
        <a:bodyPr/>
        <a:lstStyle/>
        <a:p>
          <a:endParaRPr lang="en-US"/>
        </a:p>
      </dgm:t>
    </dgm:pt>
    <dgm:pt modelId="{ED3CEEC4-30E5-4887-9E76-68F08B3124D1}" type="sibTrans" cxnId="{F8040D13-2E7C-4579-85D7-1133E08EF8C0}">
      <dgm:prSet/>
      <dgm:spPr/>
      <dgm:t>
        <a:bodyPr/>
        <a:lstStyle/>
        <a:p>
          <a:endParaRPr lang="en-US"/>
        </a:p>
      </dgm:t>
    </dgm:pt>
    <dgm:pt modelId="{A154EE39-510D-4AAA-BB8F-E663B1915262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Ditetapkan</a:t>
          </a:r>
          <a:r>
            <a:rPr lang="en-US" b="1" dirty="0"/>
            <a:t> oleh masing2 PT</a:t>
          </a:r>
        </a:p>
      </dgm:t>
    </dgm:pt>
    <dgm:pt modelId="{AC79A7EB-8330-4416-8393-9462471A1AEA}" type="parTrans" cxnId="{400033CF-EC40-4499-A979-DDE9D46F17BA}">
      <dgm:prSet/>
      <dgm:spPr/>
      <dgm:t>
        <a:bodyPr/>
        <a:lstStyle/>
        <a:p>
          <a:endParaRPr lang="en-US"/>
        </a:p>
      </dgm:t>
    </dgm:pt>
    <dgm:pt modelId="{3C3A8548-372D-4658-ADFA-46BDB7180D4A}" type="sibTrans" cxnId="{400033CF-EC40-4499-A979-DDE9D46F17BA}">
      <dgm:prSet/>
      <dgm:spPr/>
      <dgm:t>
        <a:bodyPr/>
        <a:lstStyle/>
        <a:p>
          <a:endParaRPr lang="en-US"/>
        </a:p>
      </dgm:t>
    </dgm:pt>
    <dgm:pt modelId="{18A265B6-0539-47F1-A4AA-055846FA111C}">
      <dgm:prSet phldrT="[Text]" phldr="1"/>
      <dgm:spPr/>
      <dgm:t>
        <a:bodyPr/>
        <a:lstStyle/>
        <a:p>
          <a:endParaRPr lang="en-US"/>
        </a:p>
      </dgm:t>
    </dgm:pt>
    <dgm:pt modelId="{60B95005-09E9-462E-92AE-773928C9B8A4}" type="parTrans" cxnId="{5898A435-EDE3-4475-8D59-ACE775C9F1FA}">
      <dgm:prSet/>
      <dgm:spPr/>
      <dgm:t>
        <a:bodyPr/>
        <a:lstStyle/>
        <a:p>
          <a:endParaRPr lang="en-US"/>
        </a:p>
      </dgm:t>
    </dgm:pt>
    <dgm:pt modelId="{6A0A8D86-B6A8-4E7F-BD34-AE5623375280}" type="sibTrans" cxnId="{5898A435-EDE3-4475-8D59-ACE775C9F1FA}">
      <dgm:prSet/>
      <dgm:spPr/>
      <dgm:t>
        <a:bodyPr/>
        <a:lstStyle/>
        <a:p>
          <a:endParaRPr lang="en-US"/>
        </a:p>
      </dgm:t>
    </dgm:pt>
    <dgm:pt modelId="{F86DA38A-71E7-4CB0-BCAE-E8B537316EDD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bg1"/>
              </a:solidFill>
            </a:rPr>
            <a:t>24 </a:t>
          </a:r>
          <a:r>
            <a:rPr lang="en-US" sz="1600" b="1" dirty="0" err="1">
              <a:solidFill>
                <a:schemeClr val="bg1"/>
              </a:solidFill>
            </a:rPr>
            <a:t>Standar</a:t>
          </a:r>
          <a:r>
            <a:rPr lang="id-ID" sz="1600" b="1" dirty="0">
              <a:solidFill>
                <a:schemeClr val="bg1"/>
              </a:solidFill>
            </a:rPr>
            <a:t>,</a:t>
          </a:r>
          <a:endParaRPr lang="en-US" sz="1600" b="1" dirty="0">
            <a:solidFill>
              <a:schemeClr val="bg1"/>
            </a:solidFill>
          </a:endParaRPr>
        </a:p>
      </dgm:t>
    </dgm:pt>
    <dgm:pt modelId="{13CBD7E0-AA45-4663-AB65-9708440D0911}" type="parTrans" cxnId="{8B82D769-8505-4DED-A4D8-86D9A75397E7}">
      <dgm:prSet/>
      <dgm:spPr/>
      <dgm:t>
        <a:bodyPr/>
        <a:lstStyle/>
        <a:p>
          <a:endParaRPr lang="en-US"/>
        </a:p>
      </dgm:t>
    </dgm:pt>
    <dgm:pt modelId="{A7B74DB5-56DC-4A22-8070-C033E7AF6CD0}" type="sibTrans" cxnId="{8B82D769-8505-4DED-A4D8-86D9A75397E7}">
      <dgm:prSet/>
      <dgm:spPr/>
      <dgm:t>
        <a:bodyPr/>
        <a:lstStyle/>
        <a:p>
          <a:endParaRPr lang="en-US"/>
        </a:p>
      </dgm:t>
    </dgm:pt>
    <dgm:pt modelId="{EFBAAE7C-9FDA-43D9-B5D0-E2440D618B4C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Melampaui</a:t>
          </a:r>
          <a:r>
            <a:rPr lang="en-US" b="1" dirty="0"/>
            <a:t> </a:t>
          </a:r>
          <a:r>
            <a:rPr lang="en-US" b="1" dirty="0" err="1"/>
            <a:t>SNDIkti</a:t>
          </a:r>
          <a:endParaRPr lang="en-US" b="1" dirty="0"/>
        </a:p>
      </dgm:t>
    </dgm:pt>
    <dgm:pt modelId="{D1D24E04-06A9-4EFE-85EB-84E06E950793}" type="parTrans" cxnId="{2ED0D9A4-688B-4D8C-948B-1313F4B9246A}">
      <dgm:prSet/>
      <dgm:spPr/>
      <dgm:t>
        <a:bodyPr/>
        <a:lstStyle/>
        <a:p>
          <a:endParaRPr lang="en-US"/>
        </a:p>
      </dgm:t>
    </dgm:pt>
    <dgm:pt modelId="{3020C35E-F9A0-4D1A-B467-2082A46CFAE4}" type="sibTrans" cxnId="{2ED0D9A4-688B-4D8C-948B-1313F4B9246A}">
      <dgm:prSet/>
      <dgm:spPr/>
      <dgm:t>
        <a:bodyPr/>
        <a:lstStyle/>
        <a:p>
          <a:endParaRPr lang="en-US"/>
        </a:p>
      </dgm:t>
    </dgm:pt>
    <dgm:pt modelId="{80DAC0FE-3473-4379-B4FD-7DB38CCC0A4E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8 </a:t>
          </a:r>
          <a:r>
            <a:rPr lang="id-ID" sz="1600" b="1" dirty="0">
              <a:solidFill>
                <a:schemeClr val="bg1"/>
              </a:solidFill>
            </a:rPr>
            <a:t>standar </a:t>
          </a:r>
          <a:r>
            <a:rPr lang="en-US" sz="1600" b="1" dirty="0">
              <a:solidFill>
                <a:schemeClr val="bg1"/>
              </a:solidFill>
            </a:rPr>
            <a:t>u</a:t>
          </a:r>
          <a:r>
            <a:rPr lang="id-ID" sz="1600" b="1" dirty="0">
              <a:solidFill>
                <a:schemeClr val="bg1"/>
              </a:solidFill>
            </a:rPr>
            <a:t>ntuk</a:t>
          </a:r>
          <a:r>
            <a:rPr lang="en-US" sz="1600" b="1" dirty="0">
              <a:solidFill>
                <a:schemeClr val="bg1"/>
              </a:solidFill>
            </a:rPr>
            <a:t> masing2 d</a:t>
          </a:r>
          <a:r>
            <a:rPr lang="id-ID" sz="1600" b="1" dirty="0">
              <a:solidFill>
                <a:schemeClr val="bg1"/>
              </a:solidFill>
            </a:rPr>
            <a:t>h</a:t>
          </a:r>
          <a:r>
            <a:rPr lang="en-US" sz="1600" b="1" dirty="0" err="1">
              <a:solidFill>
                <a:schemeClr val="bg1"/>
              </a:solidFill>
            </a:rPr>
            <a:t>arma</a:t>
          </a:r>
          <a:endParaRPr lang="en-US" sz="1600" b="1" dirty="0">
            <a:solidFill>
              <a:schemeClr val="bg1"/>
            </a:solidFill>
          </a:endParaRPr>
        </a:p>
      </dgm:t>
    </dgm:pt>
    <dgm:pt modelId="{1D78CD1B-C41B-463E-9617-4B62A38C6B3D}" type="parTrans" cxnId="{5182787D-0ACC-4227-8102-F04A8683D2F6}">
      <dgm:prSet/>
      <dgm:spPr/>
      <dgm:t>
        <a:bodyPr/>
        <a:lstStyle/>
        <a:p>
          <a:endParaRPr lang="en-US"/>
        </a:p>
      </dgm:t>
    </dgm:pt>
    <dgm:pt modelId="{46A27E80-4B4A-4FEF-B2AA-BF5583D8558D}" type="sibTrans" cxnId="{5182787D-0ACC-4227-8102-F04A8683D2F6}">
      <dgm:prSet/>
      <dgm:spPr/>
      <dgm:t>
        <a:bodyPr/>
        <a:lstStyle/>
        <a:p>
          <a:endParaRPr lang="en-US"/>
        </a:p>
      </dgm:t>
    </dgm:pt>
    <dgm:pt modelId="{AEC5116A-058E-4782-836E-D1ED95936A8B}" type="pres">
      <dgm:prSet presAssocID="{F14E3404-3BF1-44C9-972A-6D1681864CD7}" presName="Name0" presStyleCnt="0">
        <dgm:presLayoutVars>
          <dgm:dir/>
          <dgm:animLvl val="lvl"/>
          <dgm:resizeHandles/>
        </dgm:presLayoutVars>
      </dgm:prSet>
      <dgm:spPr/>
    </dgm:pt>
    <dgm:pt modelId="{1292B5A1-B53E-4481-82AB-A40871997BC9}" type="pres">
      <dgm:prSet presAssocID="{636061DB-6012-4B09-84CC-D8EB9BBAB4D8}" presName="linNode" presStyleCnt="0"/>
      <dgm:spPr/>
    </dgm:pt>
    <dgm:pt modelId="{3AAC6746-6D43-4778-9D9E-623B71814D7A}" type="pres">
      <dgm:prSet presAssocID="{636061DB-6012-4B09-84CC-D8EB9BBAB4D8}" presName="parentShp" presStyleLbl="node1" presStyleIdx="0" presStyleCnt="2" custScaleX="71940">
        <dgm:presLayoutVars>
          <dgm:bulletEnabled val="1"/>
        </dgm:presLayoutVars>
      </dgm:prSet>
      <dgm:spPr/>
    </dgm:pt>
    <dgm:pt modelId="{B173880C-26E5-4C95-914B-BE432A41BE0E}" type="pres">
      <dgm:prSet presAssocID="{636061DB-6012-4B09-84CC-D8EB9BBAB4D8}" presName="childShp" presStyleLbl="bgAccFollowNode1" presStyleIdx="0" presStyleCnt="2" custScaleY="69037">
        <dgm:presLayoutVars>
          <dgm:bulletEnabled val="1"/>
        </dgm:presLayoutVars>
      </dgm:prSet>
      <dgm:spPr/>
    </dgm:pt>
    <dgm:pt modelId="{F8F02473-6B31-4247-B03F-B751784C2A85}" type="pres">
      <dgm:prSet presAssocID="{ED3CEEC4-30E5-4887-9E76-68F08B3124D1}" presName="spacing" presStyleCnt="0"/>
      <dgm:spPr/>
    </dgm:pt>
    <dgm:pt modelId="{29398469-1D93-4070-BDE7-8847A452EB64}" type="pres">
      <dgm:prSet presAssocID="{18A265B6-0539-47F1-A4AA-055846FA111C}" presName="linNode" presStyleCnt="0"/>
      <dgm:spPr/>
    </dgm:pt>
    <dgm:pt modelId="{DED13078-1347-40DE-9E53-A4603557D1A7}" type="pres">
      <dgm:prSet presAssocID="{18A265B6-0539-47F1-A4AA-055846FA111C}" presName="parentShp" presStyleLbl="node1" presStyleIdx="1" presStyleCnt="2" custScaleX="71940">
        <dgm:presLayoutVars>
          <dgm:bulletEnabled val="1"/>
        </dgm:presLayoutVars>
      </dgm:prSet>
      <dgm:spPr/>
    </dgm:pt>
    <dgm:pt modelId="{BF06F422-7AF7-4722-801C-E846CCD682A1}" type="pres">
      <dgm:prSet presAssocID="{18A265B6-0539-47F1-A4AA-055846FA111C}" presName="childShp" presStyleLbl="bgAccFollowNode1" presStyleIdx="1" presStyleCnt="2" custScaleX="114288" custScaleY="83134" custLinFactNeighborX="3859">
        <dgm:presLayoutVars>
          <dgm:bulletEnabled val="1"/>
        </dgm:presLayoutVars>
      </dgm:prSet>
      <dgm:spPr/>
    </dgm:pt>
  </dgm:ptLst>
  <dgm:cxnLst>
    <dgm:cxn modelId="{5898A435-EDE3-4475-8D59-ACE775C9F1FA}" srcId="{F14E3404-3BF1-44C9-972A-6D1681864CD7}" destId="{18A265B6-0539-47F1-A4AA-055846FA111C}" srcOrd="1" destOrd="0" parTransId="{60B95005-09E9-462E-92AE-773928C9B8A4}" sibTransId="{6A0A8D86-B6A8-4E7F-BD34-AE5623375280}"/>
    <dgm:cxn modelId="{2ED0D9A4-688B-4D8C-948B-1313F4B9246A}" srcId="{636061DB-6012-4B09-84CC-D8EB9BBAB4D8}" destId="{EFBAAE7C-9FDA-43D9-B5D0-E2440D618B4C}" srcOrd="1" destOrd="0" parTransId="{D1D24E04-06A9-4EFE-85EB-84E06E950793}" sibTransId="{3020C35E-F9A0-4D1A-B467-2082A46CFAE4}"/>
    <dgm:cxn modelId="{8B82D769-8505-4DED-A4D8-86D9A75397E7}" srcId="{18A265B6-0539-47F1-A4AA-055846FA111C}" destId="{F86DA38A-71E7-4CB0-BCAE-E8B537316EDD}" srcOrd="0" destOrd="0" parTransId="{13CBD7E0-AA45-4663-AB65-9708440D0911}" sibTransId="{A7B74DB5-56DC-4A22-8070-C033E7AF6CD0}"/>
    <dgm:cxn modelId="{400033CF-EC40-4499-A979-DDE9D46F17BA}" srcId="{636061DB-6012-4B09-84CC-D8EB9BBAB4D8}" destId="{A154EE39-510D-4AAA-BB8F-E663B1915262}" srcOrd="0" destOrd="0" parTransId="{AC79A7EB-8330-4416-8393-9462471A1AEA}" sibTransId="{3C3A8548-372D-4658-ADFA-46BDB7180D4A}"/>
    <dgm:cxn modelId="{40F71F17-D82E-40ED-9B4D-961AC62796D6}" type="presOf" srcId="{636061DB-6012-4B09-84CC-D8EB9BBAB4D8}" destId="{3AAC6746-6D43-4778-9D9E-623B71814D7A}" srcOrd="0" destOrd="0" presId="urn:microsoft.com/office/officeart/2005/8/layout/vList6"/>
    <dgm:cxn modelId="{5182787D-0ACC-4227-8102-F04A8683D2F6}" srcId="{18A265B6-0539-47F1-A4AA-055846FA111C}" destId="{80DAC0FE-3473-4379-B4FD-7DB38CCC0A4E}" srcOrd="1" destOrd="0" parTransId="{1D78CD1B-C41B-463E-9617-4B62A38C6B3D}" sibTransId="{46A27E80-4B4A-4FEF-B2AA-BF5583D8558D}"/>
    <dgm:cxn modelId="{D086B79C-E6CA-42BB-9C5F-40AA94EFB8E8}" type="presOf" srcId="{EFBAAE7C-9FDA-43D9-B5D0-E2440D618B4C}" destId="{B173880C-26E5-4C95-914B-BE432A41BE0E}" srcOrd="0" destOrd="1" presId="urn:microsoft.com/office/officeart/2005/8/layout/vList6"/>
    <dgm:cxn modelId="{86A63320-D379-4CF5-B38C-1EE94A8C2FCF}" type="presOf" srcId="{18A265B6-0539-47F1-A4AA-055846FA111C}" destId="{DED13078-1347-40DE-9E53-A4603557D1A7}" srcOrd="0" destOrd="0" presId="urn:microsoft.com/office/officeart/2005/8/layout/vList6"/>
    <dgm:cxn modelId="{0F6BF23A-9D93-445D-B5C0-28480D8FD6C5}" type="presOf" srcId="{F86DA38A-71E7-4CB0-BCAE-E8B537316EDD}" destId="{BF06F422-7AF7-4722-801C-E846CCD682A1}" srcOrd="0" destOrd="0" presId="urn:microsoft.com/office/officeart/2005/8/layout/vList6"/>
    <dgm:cxn modelId="{EBC9416C-D16C-438B-A6AB-9E19A07CFCFA}" type="presOf" srcId="{80DAC0FE-3473-4379-B4FD-7DB38CCC0A4E}" destId="{BF06F422-7AF7-4722-801C-E846CCD682A1}" srcOrd="0" destOrd="1" presId="urn:microsoft.com/office/officeart/2005/8/layout/vList6"/>
    <dgm:cxn modelId="{7B948B63-C0D1-431D-9E1A-E26F475DE851}" type="presOf" srcId="{F14E3404-3BF1-44C9-972A-6D1681864CD7}" destId="{AEC5116A-058E-4782-836E-D1ED95936A8B}" srcOrd="0" destOrd="0" presId="urn:microsoft.com/office/officeart/2005/8/layout/vList6"/>
    <dgm:cxn modelId="{F8040D13-2E7C-4579-85D7-1133E08EF8C0}" srcId="{F14E3404-3BF1-44C9-972A-6D1681864CD7}" destId="{636061DB-6012-4B09-84CC-D8EB9BBAB4D8}" srcOrd="0" destOrd="0" parTransId="{B8E417A5-5C7A-49F0-9A08-ED0127175D2E}" sibTransId="{ED3CEEC4-30E5-4887-9E76-68F08B3124D1}"/>
    <dgm:cxn modelId="{6F5BB5B3-1BFE-40CA-ACF0-F9ABF9042DC2}" type="presOf" srcId="{A154EE39-510D-4AAA-BB8F-E663B1915262}" destId="{B173880C-26E5-4C95-914B-BE432A41BE0E}" srcOrd="0" destOrd="0" presId="urn:microsoft.com/office/officeart/2005/8/layout/vList6"/>
    <dgm:cxn modelId="{D12CE2D8-9D35-412A-A7E2-F4AF391C34D9}" type="presParOf" srcId="{AEC5116A-058E-4782-836E-D1ED95936A8B}" destId="{1292B5A1-B53E-4481-82AB-A40871997BC9}" srcOrd="0" destOrd="0" presId="urn:microsoft.com/office/officeart/2005/8/layout/vList6"/>
    <dgm:cxn modelId="{E62DC242-CF75-4747-A9E0-C1F67EEC9814}" type="presParOf" srcId="{1292B5A1-B53E-4481-82AB-A40871997BC9}" destId="{3AAC6746-6D43-4778-9D9E-623B71814D7A}" srcOrd="0" destOrd="0" presId="urn:microsoft.com/office/officeart/2005/8/layout/vList6"/>
    <dgm:cxn modelId="{AB00DDAB-AADB-4903-A274-90FC4B776E3B}" type="presParOf" srcId="{1292B5A1-B53E-4481-82AB-A40871997BC9}" destId="{B173880C-26E5-4C95-914B-BE432A41BE0E}" srcOrd="1" destOrd="0" presId="urn:microsoft.com/office/officeart/2005/8/layout/vList6"/>
    <dgm:cxn modelId="{F3919800-6FE6-4C85-9259-F6AD95F687E0}" type="presParOf" srcId="{AEC5116A-058E-4782-836E-D1ED95936A8B}" destId="{F8F02473-6B31-4247-B03F-B751784C2A85}" srcOrd="1" destOrd="0" presId="urn:microsoft.com/office/officeart/2005/8/layout/vList6"/>
    <dgm:cxn modelId="{00BCECBD-6789-4131-A73A-C088EE0AFE6B}" type="presParOf" srcId="{AEC5116A-058E-4782-836E-D1ED95936A8B}" destId="{29398469-1D93-4070-BDE7-8847A452EB64}" srcOrd="2" destOrd="0" presId="urn:microsoft.com/office/officeart/2005/8/layout/vList6"/>
    <dgm:cxn modelId="{9BABB43E-BB85-4EDE-9649-C557E4CD1E6F}" type="presParOf" srcId="{29398469-1D93-4070-BDE7-8847A452EB64}" destId="{DED13078-1347-40DE-9E53-A4603557D1A7}" srcOrd="0" destOrd="0" presId="urn:microsoft.com/office/officeart/2005/8/layout/vList6"/>
    <dgm:cxn modelId="{DA4FAE9A-5452-497A-8C0E-5678039F1AD3}" type="presParOf" srcId="{29398469-1D93-4070-BDE7-8847A452EB64}" destId="{BF06F422-7AF7-4722-801C-E846CCD682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880C-26E5-4C95-914B-BE432A41BE0E}">
      <dsp:nvSpPr>
        <dsp:cNvPr id="0" name=""/>
        <dsp:cNvSpPr/>
      </dsp:nvSpPr>
      <dsp:spPr>
        <a:xfrm>
          <a:off x="2958128" y="433948"/>
          <a:ext cx="5161326" cy="1931916"/>
        </a:xfrm>
        <a:prstGeom prst="rightArrow">
          <a:avLst>
            <a:gd name="adj1" fmla="val 75000"/>
            <a:gd name="adj2" fmla="val 50000"/>
          </a:avLst>
        </a:prstGeom>
        <a:solidFill>
          <a:srgbClr val="66FF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 err="1"/>
            <a:t>Ditetapkan</a:t>
          </a:r>
          <a:r>
            <a:rPr lang="en-US" sz="3100" b="1" kern="1200" dirty="0"/>
            <a:t> oleh masing2 PT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 err="1"/>
            <a:t>Melampaui</a:t>
          </a:r>
          <a:r>
            <a:rPr lang="en-US" sz="3100" b="1" kern="1200" dirty="0"/>
            <a:t> </a:t>
          </a:r>
          <a:r>
            <a:rPr lang="en-US" sz="3100" b="1" kern="1200" dirty="0" err="1"/>
            <a:t>SNDIkti</a:t>
          </a:r>
          <a:endParaRPr lang="en-US" sz="3100" b="1" kern="1200" dirty="0"/>
        </a:p>
      </dsp:txBody>
      <dsp:txXfrm>
        <a:off x="1479064" y="337719"/>
        <a:ext cx="2218429" cy="724467"/>
      </dsp:txXfrm>
    </dsp:sp>
    <dsp:sp modelId="{3AAC6746-6D43-4778-9D9E-623B71814D7A}">
      <dsp:nvSpPr>
        <dsp:cNvPr id="0" name=""/>
        <dsp:cNvSpPr/>
      </dsp:nvSpPr>
      <dsp:spPr>
        <a:xfrm>
          <a:off x="482756" y="717"/>
          <a:ext cx="2475372" cy="2798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301797" y="60777"/>
        <a:ext cx="1116848" cy="1278350"/>
      </dsp:txXfrm>
    </dsp:sp>
    <dsp:sp modelId="{BF06F422-7AF7-4722-801C-E846CCD682A1}">
      <dsp:nvSpPr>
        <dsp:cNvPr id="0" name=""/>
        <dsp:cNvSpPr/>
      </dsp:nvSpPr>
      <dsp:spPr>
        <a:xfrm>
          <a:off x="2703434" y="3314921"/>
          <a:ext cx="5898776" cy="2326404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kern="1200" dirty="0">
              <a:solidFill>
                <a:schemeClr val="bg1"/>
              </a:solidFill>
            </a:rPr>
            <a:t>24 </a:t>
          </a:r>
          <a:r>
            <a:rPr lang="en-US" sz="1600" b="1" kern="1200" dirty="0" err="1">
              <a:solidFill>
                <a:schemeClr val="bg1"/>
              </a:solidFill>
            </a:rPr>
            <a:t>Standar</a:t>
          </a:r>
          <a:r>
            <a:rPr lang="id-ID" sz="1600" b="1" kern="1200" dirty="0">
              <a:solidFill>
                <a:schemeClr val="bg1"/>
              </a:solidFill>
            </a:rPr>
            <a:t>,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</a:rPr>
            <a:t>8 </a:t>
          </a:r>
          <a:r>
            <a:rPr lang="id-ID" sz="1600" b="1" kern="1200" dirty="0">
              <a:solidFill>
                <a:schemeClr val="bg1"/>
              </a:solidFill>
            </a:rPr>
            <a:t>standar </a:t>
          </a:r>
          <a:r>
            <a:rPr lang="en-US" sz="1600" b="1" kern="1200" dirty="0">
              <a:solidFill>
                <a:schemeClr val="bg1"/>
              </a:solidFill>
            </a:rPr>
            <a:t>u</a:t>
          </a:r>
          <a:r>
            <a:rPr lang="id-ID" sz="1600" b="1" kern="1200" dirty="0">
              <a:solidFill>
                <a:schemeClr val="bg1"/>
              </a:solidFill>
            </a:rPr>
            <a:t>ntuk</a:t>
          </a:r>
          <a:r>
            <a:rPr lang="en-US" sz="1600" b="1" kern="1200" dirty="0">
              <a:solidFill>
                <a:schemeClr val="bg1"/>
              </a:solidFill>
            </a:rPr>
            <a:t> masing2 d</a:t>
          </a:r>
          <a:r>
            <a:rPr lang="id-ID" sz="1600" b="1" kern="1200" dirty="0">
              <a:solidFill>
                <a:schemeClr val="bg1"/>
              </a:solidFill>
            </a:rPr>
            <a:t>h</a:t>
          </a:r>
          <a:r>
            <a:rPr lang="en-US" sz="1600" b="1" kern="1200" dirty="0" err="1">
              <a:solidFill>
                <a:schemeClr val="bg1"/>
              </a:solidFill>
            </a:rPr>
            <a:t>arma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351717" y="1802860"/>
        <a:ext cx="2513188" cy="872401"/>
      </dsp:txXfrm>
    </dsp:sp>
    <dsp:sp modelId="{DED13078-1347-40DE-9E53-A4603557D1A7}">
      <dsp:nvSpPr>
        <dsp:cNvPr id="0" name=""/>
        <dsp:cNvSpPr/>
      </dsp:nvSpPr>
      <dsp:spPr>
        <a:xfrm>
          <a:off x="114030" y="3078933"/>
          <a:ext cx="2475372" cy="2798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117434" y="1599885"/>
        <a:ext cx="1116848" cy="127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9E22-C0A8-4451-876A-7721105D0C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02FD-3D90-4CED-B4DB-46D4AE60B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63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526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789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051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314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577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840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103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2834" y="0"/>
            <a:ext cx="11064489" cy="13716001"/>
          </a:xfrm>
          <a:custGeom>
            <a:avLst/>
            <a:gdLst>
              <a:gd name="connsiteX0" fmla="*/ 0 w 11206789"/>
              <a:gd name="connsiteY0" fmla="*/ 0 h 13716001"/>
              <a:gd name="connsiteX1" fmla="*/ 9012732 w 11206789"/>
              <a:gd name="connsiteY1" fmla="*/ 0 h 13716001"/>
              <a:gd name="connsiteX2" fmla="*/ 9249537 w 11206789"/>
              <a:gd name="connsiteY2" fmla="*/ 601195 h 13716001"/>
              <a:gd name="connsiteX3" fmla="*/ 10677375 w 11206789"/>
              <a:gd name="connsiteY3" fmla="*/ 4226159 h 13716001"/>
              <a:gd name="connsiteX4" fmla="*/ 7404960 w 11206789"/>
              <a:gd name="connsiteY4" fmla="*/ 13632664 h 13716001"/>
              <a:gd name="connsiteX5" fmla="*/ 7253167 w 11206789"/>
              <a:gd name="connsiteY5" fmla="*/ 13716001 h 13716001"/>
              <a:gd name="connsiteX6" fmla="*/ 0 w 11206789"/>
              <a:gd name="connsiteY6" fmla="*/ 13716001 h 13716001"/>
              <a:gd name="connsiteX7" fmla="*/ 0 w 11206789"/>
              <a:gd name="connsiteY7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6789" h="13716001">
                <a:moveTo>
                  <a:pt x="0" y="0"/>
                </a:moveTo>
                <a:lnTo>
                  <a:pt x="9012732" y="0"/>
                </a:lnTo>
                <a:lnTo>
                  <a:pt x="9249537" y="601195"/>
                </a:lnTo>
                <a:cubicBezTo>
                  <a:pt x="9695118" y="1732425"/>
                  <a:pt x="10170403" y="2939071"/>
                  <a:pt x="10677375" y="4226159"/>
                </a:cubicBezTo>
                <a:cubicBezTo>
                  <a:pt x="12074779" y="7773857"/>
                  <a:pt x="10610713" y="11765636"/>
                  <a:pt x="7404960" y="13632664"/>
                </a:cubicBezTo>
                <a:lnTo>
                  <a:pt x="7253167" y="1371600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168400" dist="1066800" algn="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79" y="3358330"/>
            <a:ext cx="3718123" cy="3671550"/>
          </a:xfrm>
          <a:prstGeom prst="rect">
            <a:avLst/>
          </a:prstGeom>
          <a:effectLst>
            <a:outerShdw blurRad="533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40" y="7249651"/>
            <a:ext cx="6096000" cy="30226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3394954" y="12617903"/>
            <a:ext cx="8391253" cy="680130"/>
            <a:chOff x="12657774" y="12435023"/>
            <a:chExt cx="8391253" cy="6801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7774" y="12435023"/>
              <a:ext cx="553512" cy="6801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7989" y="12492335"/>
              <a:ext cx="493006" cy="5655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2818" y="12477078"/>
              <a:ext cx="639900" cy="5960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2527" y="12554308"/>
              <a:ext cx="1717182" cy="4415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9518" y="12667098"/>
              <a:ext cx="1399878" cy="2159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9205" y="12586495"/>
              <a:ext cx="1629822" cy="37718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11779146" y="12809416"/>
            <a:ext cx="14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10000"/>
                    <a:lumOff val="90000"/>
                  </a:schemeClr>
                </a:solidFill>
                <a:latin typeface="Corbel" panose="020B0503020204020204" pitchFamily="34" charset="0"/>
              </a:rPr>
              <a:t>MEMBER OF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779146" y="3358329"/>
            <a:ext cx="10924020" cy="6858000"/>
          </a:xfrm>
        </p:spPr>
        <p:txBody>
          <a:bodyPr>
            <a:normAutofit/>
          </a:bodyPr>
          <a:lstStyle>
            <a:lvl1pPr algn="ctr">
              <a:defRPr sz="10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96" y="3419477"/>
            <a:ext cx="18326372" cy="5705474"/>
          </a:xfrm>
        </p:spPr>
        <p:txBody>
          <a:bodyPr anchor="b"/>
          <a:lstStyle>
            <a:lvl1pPr>
              <a:defRPr sz="11998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4096" y="9178927"/>
            <a:ext cx="18326372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914217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434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65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86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10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30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52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73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225233" y="-2"/>
            <a:ext cx="3913630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8255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0" y="-4"/>
            <a:ext cx="3874168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" y="9704439"/>
            <a:ext cx="1761573" cy="1739508"/>
          </a:xfrm>
          <a:prstGeom prst="rect">
            <a:avLst/>
          </a:prstGeom>
          <a:effectLst>
            <a:outerShdw blurRad="533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3" y="11718758"/>
            <a:ext cx="3016816" cy="14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073" y="3651250"/>
            <a:ext cx="10361176" cy="870267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989" y="3651250"/>
            <a:ext cx="10361176" cy="870267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9" y="914400"/>
            <a:ext cx="786293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4352" y="1974851"/>
            <a:ext cx="12341989" cy="9747250"/>
          </a:xfrm>
        </p:spPr>
        <p:txBody>
          <a:bodyPr anchor="t"/>
          <a:lstStyle>
            <a:lvl1pPr marL="0" indent="0">
              <a:buNone/>
              <a:defRPr sz="6399"/>
            </a:lvl1pPr>
            <a:lvl2pPr marL="914217" indent="0">
              <a:buNone/>
              <a:defRPr sz="5599"/>
            </a:lvl2pPr>
            <a:lvl3pPr marL="1828434" indent="0">
              <a:buNone/>
              <a:defRPr sz="4799"/>
            </a:lvl3pPr>
            <a:lvl4pPr marL="2742651" indent="0">
              <a:buNone/>
              <a:defRPr sz="3999"/>
            </a:lvl4pPr>
            <a:lvl5pPr marL="3656868" indent="0">
              <a:buNone/>
              <a:defRPr sz="3999"/>
            </a:lvl5pPr>
            <a:lvl6pPr marL="4571086" indent="0">
              <a:buNone/>
              <a:defRPr sz="3999"/>
            </a:lvl6pPr>
            <a:lvl7pPr marL="5485303" indent="0">
              <a:buNone/>
              <a:defRPr sz="3999"/>
            </a:lvl7pPr>
            <a:lvl8pPr marL="6399520" indent="0">
              <a:buNone/>
              <a:defRPr sz="3999"/>
            </a:lvl8pPr>
            <a:lvl9pPr marL="7313737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49" y="4114800"/>
            <a:ext cx="7862938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8" y="730251"/>
            <a:ext cx="21027093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49" y="3362326"/>
            <a:ext cx="10313559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217" indent="0">
              <a:buNone/>
              <a:defRPr sz="3999" b="1"/>
            </a:lvl2pPr>
            <a:lvl3pPr marL="1828434" indent="0">
              <a:buNone/>
              <a:defRPr sz="3599" b="1"/>
            </a:lvl3pPr>
            <a:lvl4pPr marL="2742651" indent="0">
              <a:buNone/>
              <a:defRPr sz="3199" b="1"/>
            </a:lvl4pPr>
            <a:lvl5pPr marL="3656868" indent="0">
              <a:buNone/>
              <a:defRPr sz="3199" b="1"/>
            </a:lvl5pPr>
            <a:lvl6pPr marL="4571086" indent="0">
              <a:buNone/>
              <a:defRPr sz="3199" b="1"/>
            </a:lvl6pPr>
            <a:lvl7pPr marL="5485303" indent="0">
              <a:buNone/>
              <a:defRPr sz="3199" b="1"/>
            </a:lvl7pPr>
            <a:lvl8pPr marL="6399520" indent="0">
              <a:buNone/>
              <a:defRPr sz="3199" b="1"/>
            </a:lvl8pPr>
            <a:lvl9pPr marL="7313737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249" y="5010150"/>
            <a:ext cx="10313559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989" y="3362326"/>
            <a:ext cx="10364352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217" indent="0">
              <a:buNone/>
              <a:defRPr sz="3999" b="1"/>
            </a:lvl2pPr>
            <a:lvl3pPr marL="1828434" indent="0">
              <a:buNone/>
              <a:defRPr sz="3599" b="1"/>
            </a:lvl3pPr>
            <a:lvl4pPr marL="2742651" indent="0">
              <a:buNone/>
              <a:defRPr sz="3199" b="1"/>
            </a:lvl4pPr>
            <a:lvl5pPr marL="3656868" indent="0">
              <a:buNone/>
              <a:defRPr sz="3199" b="1"/>
            </a:lvl5pPr>
            <a:lvl6pPr marL="4571086" indent="0">
              <a:buNone/>
              <a:defRPr sz="3199" b="1"/>
            </a:lvl6pPr>
            <a:lvl7pPr marL="5485303" indent="0">
              <a:buNone/>
              <a:defRPr sz="3199" b="1"/>
            </a:lvl7pPr>
            <a:lvl8pPr marL="6399520" indent="0">
              <a:buNone/>
              <a:defRPr sz="3199" b="1"/>
            </a:lvl8pPr>
            <a:lvl9pPr marL="7313737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989" y="5010150"/>
            <a:ext cx="10364352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1B6B-53E1-4AE6-9DCE-D7102BFED63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80EF-3FE4-4DA7-B8B6-56AF7574B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854239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9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7405" y="2244726"/>
            <a:ext cx="18284429" cy="4775200"/>
          </a:xfrm>
        </p:spPr>
        <p:txBody>
          <a:bodyPr anchor="b"/>
          <a:lstStyle>
            <a:lvl1pPr algn="ctr">
              <a:defRPr sz="11998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217" indent="0" algn="ctr">
              <a:buNone/>
              <a:defRPr sz="3999"/>
            </a:lvl2pPr>
            <a:lvl3pPr marL="1828434" indent="0" algn="ctr">
              <a:buNone/>
              <a:defRPr sz="3599"/>
            </a:lvl3pPr>
            <a:lvl4pPr marL="2742651" indent="0" algn="ctr">
              <a:buNone/>
              <a:defRPr sz="3199"/>
            </a:lvl4pPr>
            <a:lvl5pPr marL="3656868" indent="0" algn="ctr">
              <a:buNone/>
              <a:defRPr sz="3199"/>
            </a:lvl5pPr>
            <a:lvl6pPr marL="4571086" indent="0" algn="ctr">
              <a:buNone/>
              <a:defRPr sz="3199"/>
            </a:lvl6pPr>
            <a:lvl7pPr marL="5485303" indent="0" algn="ctr">
              <a:buNone/>
              <a:defRPr sz="3199"/>
            </a:lvl7pPr>
            <a:lvl8pPr marL="6399520" indent="0" algn="ctr">
              <a:buNone/>
              <a:defRPr sz="3199"/>
            </a:lvl8pPr>
            <a:lvl9pPr marL="7313737" indent="0" algn="ctr">
              <a:buNone/>
              <a:defRPr sz="3199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248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730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375" y="3419477"/>
            <a:ext cx="21027093" cy="5705474"/>
          </a:xfrm>
        </p:spPr>
        <p:txBody>
          <a:bodyPr anchor="b"/>
          <a:lstStyle>
            <a:lvl1pPr>
              <a:defRPr sz="11998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375" y="9178927"/>
            <a:ext cx="2102709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217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434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65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86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10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30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52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73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218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073" y="3651250"/>
            <a:ext cx="10361176" cy="8702676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1989" y="3651250"/>
            <a:ext cx="10361176" cy="8702676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24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9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248" y="730251"/>
            <a:ext cx="21027093" cy="2651126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249" y="3362326"/>
            <a:ext cx="10313559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217" indent="0">
              <a:buNone/>
              <a:defRPr sz="3999" b="1"/>
            </a:lvl2pPr>
            <a:lvl3pPr marL="1828434" indent="0">
              <a:buNone/>
              <a:defRPr sz="3599" b="1"/>
            </a:lvl3pPr>
            <a:lvl4pPr marL="2742651" indent="0">
              <a:buNone/>
              <a:defRPr sz="3199" b="1"/>
            </a:lvl4pPr>
            <a:lvl5pPr marL="3656868" indent="0">
              <a:buNone/>
              <a:defRPr sz="3199" b="1"/>
            </a:lvl5pPr>
            <a:lvl6pPr marL="4571086" indent="0">
              <a:buNone/>
              <a:defRPr sz="3199" b="1"/>
            </a:lvl6pPr>
            <a:lvl7pPr marL="5485303" indent="0">
              <a:buNone/>
              <a:defRPr sz="3199" b="1"/>
            </a:lvl7pPr>
            <a:lvl8pPr marL="6399520" indent="0">
              <a:buNone/>
              <a:defRPr sz="3199" b="1"/>
            </a:lvl8pPr>
            <a:lvl9pPr marL="7313737" indent="0">
              <a:buNone/>
              <a:defRPr sz="3199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249" y="5010150"/>
            <a:ext cx="10313559" cy="7369176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1989" y="3362326"/>
            <a:ext cx="10364352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217" indent="0">
              <a:buNone/>
              <a:defRPr sz="3999" b="1"/>
            </a:lvl2pPr>
            <a:lvl3pPr marL="1828434" indent="0">
              <a:buNone/>
              <a:defRPr sz="3599" b="1"/>
            </a:lvl3pPr>
            <a:lvl4pPr marL="2742651" indent="0">
              <a:buNone/>
              <a:defRPr sz="3199" b="1"/>
            </a:lvl4pPr>
            <a:lvl5pPr marL="3656868" indent="0">
              <a:buNone/>
              <a:defRPr sz="3199" b="1"/>
            </a:lvl5pPr>
            <a:lvl6pPr marL="4571086" indent="0">
              <a:buNone/>
              <a:defRPr sz="3199" b="1"/>
            </a:lvl6pPr>
            <a:lvl7pPr marL="5485303" indent="0">
              <a:buNone/>
              <a:defRPr sz="3199" b="1"/>
            </a:lvl7pPr>
            <a:lvl8pPr marL="6399520" indent="0">
              <a:buNone/>
              <a:defRPr sz="3199" b="1"/>
            </a:lvl8pPr>
            <a:lvl9pPr marL="7313737" indent="0">
              <a:buNone/>
              <a:defRPr sz="3199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1989" y="5010150"/>
            <a:ext cx="10364352" cy="7369176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6116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2801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5748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249" y="914400"/>
            <a:ext cx="786293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4352" y="1974851"/>
            <a:ext cx="12341989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249" y="4114800"/>
            <a:ext cx="7862938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315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249" y="914400"/>
            <a:ext cx="786293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4352" y="1974851"/>
            <a:ext cx="12341989" cy="9747250"/>
          </a:xfrm>
        </p:spPr>
        <p:txBody>
          <a:bodyPr/>
          <a:lstStyle>
            <a:lvl1pPr marL="0" indent="0">
              <a:buNone/>
              <a:defRPr sz="6399"/>
            </a:lvl1pPr>
            <a:lvl2pPr marL="914217" indent="0">
              <a:buNone/>
              <a:defRPr sz="5599"/>
            </a:lvl2pPr>
            <a:lvl3pPr marL="1828434" indent="0">
              <a:buNone/>
              <a:defRPr sz="4799"/>
            </a:lvl3pPr>
            <a:lvl4pPr marL="2742651" indent="0">
              <a:buNone/>
              <a:defRPr sz="3999"/>
            </a:lvl4pPr>
            <a:lvl5pPr marL="3656868" indent="0">
              <a:buNone/>
              <a:defRPr sz="3999"/>
            </a:lvl5pPr>
            <a:lvl6pPr marL="4571086" indent="0">
              <a:buNone/>
              <a:defRPr sz="3999"/>
            </a:lvl6pPr>
            <a:lvl7pPr marL="5485303" indent="0">
              <a:buNone/>
              <a:defRPr sz="3999"/>
            </a:lvl7pPr>
            <a:lvl8pPr marL="6399520" indent="0">
              <a:buNone/>
              <a:defRPr sz="3999"/>
            </a:lvl8pPr>
            <a:lvl9pPr marL="7313737" indent="0">
              <a:buNone/>
              <a:defRPr sz="3999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249" y="4114800"/>
            <a:ext cx="7862938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3246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5641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6392" y="730250"/>
            <a:ext cx="5256773" cy="11623676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676073" y="730250"/>
            <a:ext cx="15465579" cy="11623676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3760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854239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8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443" y="2244726"/>
            <a:ext cx="20722352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405" y="7204076"/>
            <a:ext cx="18284429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2834" y="0"/>
            <a:ext cx="11064489" cy="13716001"/>
          </a:xfrm>
          <a:custGeom>
            <a:avLst/>
            <a:gdLst>
              <a:gd name="connsiteX0" fmla="*/ 0 w 11206789"/>
              <a:gd name="connsiteY0" fmla="*/ 0 h 13716001"/>
              <a:gd name="connsiteX1" fmla="*/ 9012732 w 11206789"/>
              <a:gd name="connsiteY1" fmla="*/ 0 h 13716001"/>
              <a:gd name="connsiteX2" fmla="*/ 9249537 w 11206789"/>
              <a:gd name="connsiteY2" fmla="*/ 601195 h 13716001"/>
              <a:gd name="connsiteX3" fmla="*/ 10677375 w 11206789"/>
              <a:gd name="connsiteY3" fmla="*/ 4226159 h 13716001"/>
              <a:gd name="connsiteX4" fmla="*/ 7404960 w 11206789"/>
              <a:gd name="connsiteY4" fmla="*/ 13632664 h 13716001"/>
              <a:gd name="connsiteX5" fmla="*/ 7253167 w 11206789"/>
              <a:gd name="connsiteY5" fmla="*/ 13716001 h 13716001"/>
              <a:gd name="connsiteX6" fmla="*/ 0 w 11206789"/>
              <a:gd name="connsiteY6" fmla="*/ 13716001 h 13716001"/>
              <a:gd name="connsiteX7" fmla="*/ 0 w 11206789"/>
              <a:gd name="connsiteY7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6789" h="13716001">
                <a:moveTo>
                  <a:pt x="0" y="0"/>
                </a:moveTo>
                <a:lnTo>
                  <a:pt x="9012732" y="0"/>
                </a:lnTo>
                <a:lnTo>
                  <a:pt x="9249537" y="601195"/>
                </a:lnTo>
                <a:cubicBezTo>
                  <a:pt x="9695118" y="1732425"/>
                  <a:pt x="10170403" y="2939071"/>
                  <a:pt x="10677375" y="4226159"/>
                </a:cubicBezTo>
                <a:cubicBezTo>
                  <a:pt x="12074779" y="7773857"/>
                  <a:pt x="10610713" y="11765636"/>
                  <a:pt x="7404960" y="13632664"/>
                </a:cubicBezTo>
                <a:lnTo>
                  <a:pt x="7253167" y="1371600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168400" dist="1066800" algn="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79" y="3358330"/>
            <a:ext cx="3718123" cy="3671550"/>
          </a:xfrm>
          <a:prstGeom prst="rect">
            <a:avLst/>
          </a:prstGeom>
          <a:effectLst>
            <a:outerShdw blurRad="5334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 userDrawn="1"/>
        </p:nvGrpSpPr>
        <p:grpSpPr>
          <a:xfrm>
            <a:off x="13394954" y="12617903"/>
            <a:ext cx="8391253" cy="680130"/>
            <a:chOff x="12657774" y="12435023"/>
            <a:chExt cx="8391253" cy="6801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7774" y="12435023"/>
              <a:ext cx="553512" cy="6801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7989" y="12492335"/>
              <a:ext cx="493006" cy="5655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2818" y="12477078"/>
              <a:ext cx="639900" cy="5960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2527" y="12554308"/>
              <a:ext cx="1717182" cy="4415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9518" y="12667098"/>
              <a:ext cx="1399878" cy="2159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9205" y="12586495"/>
              <a:ext cx="1629822" cy="37718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11779146" y="12809416"/>
            <a:ext cx="14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10000"/>
                    <a:lumOff val="90000"/>
                  </a:schemeClr>
                </a:solidFill>
                <a:latin typeface="Corbel" panose="020B0503020204020204" pitchFamily="34" charset="0"/>
              </a:rPr>
              <a:t>MEMBER OF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779146" y="3358329"/>
            <a:ext cx="10924020" cy="6858000"/>
          </a:xfrm>
        </p:spPr>
        <p:txBody>
          <a:bodyPr>
            <a:normAutofit/>
          </a:bodyPr>
          <a:lstStyle>
            <a:lvl1pPr algn="ctr">
              <a:defRPr sz="10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40" y="7193729"/>
            <a:ext cx="6096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4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376" y="3419479"/>
            <a:ext cx="21027093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376" y="9178929"/>
            <a:ext cx="21027093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0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073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989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8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8" y="730253"/>
            <a:ext cx="2102709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251" y="3362326"/>
            <a:ext cx="10313559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251" y="5010150"/>
            <a:ext cx="10313559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990" y="3362326"/>
            <a:ext cx="1036435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990" y="5010150"/>
            <a:ext cx="1036435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47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8" y="914400"/>
            <a:ext cx="786293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352" y="1974853"/>
            <a:ext cx="12341989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48" y="4114800"/>
            <a:ext cx="786293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48" y="914400"/>
            <a:ext cx="786293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4352" y="1974853"/>
            <a:ext cx="12341989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248" y="4114800"/>
            <a:ext cx="786293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8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6394" y="730250"/>
            <a:ext cx="525677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074" y="730250"/>
            <a:ext cx="15465579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1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21630" b="4849"/>
          <a:stretch/>
        </p:blipFill>
        <p:spPr>
          <a:xfrm>
            <a:off x="0" y="748147"/>
            <a:ext cx="24379238" cy="12302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8348" y="0"/>
            <a:ext cx="24379238" cy="748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8348" y="13050982"/>
            <a:ext cx="24379238" cy="7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524330" y="1937502"/>
            <a:ext cx="1498676" cy="236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12828104"/>
            <a:ext cx="24379238" cy="887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24379238" cy="8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4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12828104"/>
            <a:ext cx="24379238" cy="887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24379238" cy="8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7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12828104"/>
            <a:ext cx="24379238" cy="887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24379238" cy="8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2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12828104"/>
            <a:ext cx="24379238" cy="887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24379238" cy="8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1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12828104"/>
            <a:ext cx="24379238" cy="887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24379238" cy="8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3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12828104"/>
            <a:ext cx="24379238" cy="887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24379238" cy="8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524330" y="1937502"/>
            <a:ext cx="1498676" cy="236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1676400" y="4076700"/>
            <a:ext cx="21026438" cy="807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01">
    <p:bg>
      <p:bgPr>
        <a:solidFill>
          <a:schemeClr val="accent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 rot="5400000">
            <a:off x="524330" y="1937502"/>
            <a:ext cx="1498676" cy="2366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225233" y="-2"/>
            <a:ext cx="3480493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8255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0" y="-4"/>
            <a:ext cx="3416968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9792336" y="29088"/>
            <a:ext cx="4553300" cy="87609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3900" b="1" kern="1200">
                <a:solidFill>
                  <a:schemeClr val="accent6">
                    <a:alpha val="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" y="10824062"/>
            <a:ext cx="1528134" cy="1508993"/>
          </a:xfrm>
          <a:prstGeom prst="rect">
            <a:avLst/>
          </a:prstGeom>
          <a:effectLst>
            <a:outerShdw blurRad="533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3" y="12509499"/>
            <a:ext cx="2853201" cy="6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34BBC-562C-084E-A5E8-A4A91B5D7A0A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225233" y="-2"/>
            <a:ext cx="3480493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8255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0" y="-4"/>
            <a:ext cx="3416968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9792336" y="29088"/>
            <a:ext cx="4553300" cy="87609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3900" b="1" kern="1200">
                <a:solidFill>
                  <a:schemeClr val="accent6">
                    <a:alpha val="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" y="10824062"/>
            <a:ext cx="1528134" cy="1508993"/>
          </a:xfrm>
          <a:prstGeom prst="rect">
            <a:avLst/>
          </a:prstGeom>
          <a:effectLst>
            <a:outerShdw blurRad="533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12536904"/>
            <a:ext cx="2875548" cy="6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1761573" y="-4"/>
            <a:ext cx="14987773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225232" y="-2"/>
            <a:ext cx="15167167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8255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0" y="-3"/>
            <a:ext cx="14987773" cy="13716001"/>
          </a:xfrm>
          <a:custGeom>
            <a:avLst/>
            <a:gdLst>
              <a:gd name="connsiteX0" fmla="*/ 0 w 14587355"/>
              <a:gd name="connsiteY0" fmla="*/ 0 h 13716001"/>
              <a:gd name="connsiteX1" fmla="*/ 7459443 w 14587355"/>
              <a:gd name="connsiteY1" fmla="*/ 0 h 13716001"/>
              <a:gd name="connsiteX2" fmla="*/ 7460431 w 14587355"/>
              <a:gd name="connsiteY2" fmla="*/ 1829 h 13716001"/>
              <a:gd name="connsiteX3" fmla="*/ 14040180 w 14587355"/>
              <a:gd name="connsiteY3" fmla="*/ 12178445 h 13716001"/>
              <a:gd name="connsiteX4" fmla="*/ 14585292 w 14587355"/>
              <a:gd name="connsiteY4" fmla="*/ 13703721 h 13716001"/>
              <a:gd name="connsiteX5" fmla="*/ 14587355 w 14587355"/>
              <a:gd name="connsiteY5" fmla="*/ 13716001 h 13716001"/>
              <a:gd name="connsiteX6" fmla="*/ 2607178 w 14587355"/>
              <a:gd name="connsiteY6" fmla="*/ 13716001 h 13716001"/>
              <a:gd name="connsiteX7" fmla="*/ 2596120 w 14587355"/>
              <a:gd name="connsiteY7" fmla="*/ 13695537 h 13716001"/>
              <a:gd name="connsiteX8" fmla="*/ 88768 w 14587355"/>
              <a:gd name="connsiteY8" fmla="*/ 9055381 h 13716001"/>
              <a:gd name="connsiteX9" fmla="*/ 0 w 14587355"/>
              <a:gd name="connsiteY9" fmla="*/ 8891105 h 13716001"/>
              <a:gd name="connsiteX10" fmla="*/ 0 w 14587355"/>
              <a:gd name="connsiteY10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7355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358476" y="1663771"/>
                  <a:pt x="10212506" y="5094875"/>
                  <a:pt x="14040180" y="12178445"/>
                </a:cubicBezTo>
                <a:cubicBezTo>
                  <a:pt x="14304489" y="12668879"/>
                  <a:pt x="14484469" y="13182902"/>
                  <a:pt x="14585292" y="13703721"/>
                </a:cubicBezTo>
                <a:lnTo>
                  <a:pt x="14587355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 algn="l"/>
            <a:r>
              <a:rPr lang="en-US" sz="7200" b="1">
                <a:solidFill>
                  <a:schemeClr val="accent3">
                    <a:lumMod val="50000"/>
                  </a:schemeClr>
                </a:solidFill>
              </a:rPr>
              <a:t>Terima kasih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9792336" y="29088"/>
            <a:ext cx="4553300" cy="87609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3900" b="1" kern="1200">
                <a:solidFill>
                  <a:schemeClr val="accent6">
                    <a:alpha val="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1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073" y="730251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073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792336" y="29088"/>
            <a:ext cx="4553300" cy="87609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900" b="1">
                <a:solidFill>
                  <a:schemeClr val="accent6">
                    <a:alpha val="8000"/>
                  </a:schemeClr>
                </a:solidFill>
                <a:latin typeface="+mn-lt"/>
              </a:defRPr>
            </a:lvl1pPr>
          </a:lstStyle>
          <a:p>
            <a:fld id="{B5A179EB-6EAE-46B1-AD08-9751EE2916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35974" cy="784614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93" r:id="rId3"/>
    <p:sldLayoutId id="2147483666" r:id="rId4"/>
    <p:sldLayoutId id="2147483690" r:id="rId5"/>
    <p:sldLayoutId id="2147483689" r:id="rId6"/>
    <p:sldLayoutId id="2147483683" r:id="rId7"/>
    <p:sldLayoutId id="2147483692" r:id="rId8"/>
    <p:sldLayoutId id="2147483691" r:id="rId9"/>
    <p:sldLayoutId id="2147483662" r:id="rId10"/>
    <p:sldLayoutId id="2147483663" r:id="rId11"/>
    <p:sldLayoutId id="2147483664" r:id="rId12"/>
    <p:sldLayoutId id="2147483669" r:id="rId13"/>
    <p:sldLayoutId id="2147483696" r:id="rId14"/>
    <p:sldLayoutId id="2147483710" r:id="rId15"/>
  </p:sldLayoutIdLst>
  <p:hf hd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073" y="730251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073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072" y="12712701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F21D-12A3-824C-80FA-D34F01E9177B}" type="datetimeFigureOut">
              <a:rPr kumimoji="1" lang="zh-CN" altLang="en-US" smtClean="0"/>
              <a:pPr/>
              <a:t>2019/8/19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5623" y="12712701"/>
            <a:ext cx="822799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17837" y="12712701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267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073" y="730253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073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072" y="12712703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2ABD-00F0-4B18-880D-776EB14D032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23" y="12712703"/>
            <a:ext cx="822799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7837" y="12712703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5" y="1971675"/>
            <a:ext cx="15378113" cy="824465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AKREDITASI NASIONAL/INTERNASIONAL</a:t>
            </a:r>
            <a:br>
              <a:rPr lang="en-US" dirty="0"/>
            </a:br>
            <a:br>
              <a:rPr lang="en-US" dirty="0"/>
            </a:br>
            <a:r>
              <a:rPr lang="en-US" sz="4000" dirty="0" err="1"/>
              <a:t>Rapat</a:t>
            </a:r>
            <a:r>
              <a:rPr lang="en-US" sz="4000" dirty="0"/>
              <a:t> </a:t>
            </a:r>
            <a:r>
              <a:rPr lang="en-US" sz="4000" dirty="0" err="1"/>
              <a:t>Kerja</a:t>
            </a:r>
            <a:r>
              <a:rPr lang="en-US" sz="4000" dirty="0"/>
              <a:t> Daerah</a:t>
            </a:r>
            <a:br>
              <a:rPr lang="en-US" sz="4000" dirty="0"/>
            </a:br>
            <a:r>
              <a:rPr lang="en-US" sz="4000" dirty="0" err="1"/>
              <a:t>Lembaga</a:t>
            </a:r>
            <a:r>
              <a:rPr lang="en-US" sz="4000" dirty="0"/>
              <a:t> </a:t>
            </a:r>
            <a:r>
              <a:rPr lang="en-US" sz="4000" dirty="0" err="1"/>
              <a:t>Layanan</a:t>
            </a:r>
            <a:r>
              <a:rPr lang="en-US" sz="4000" dirty="0"/>
              <a:t> </a:t>
            </a:r>
            <a:r>
              <a:rPr lang="en-US" sz="4000" dirty="0" err="1"/>
              <a:t>Pendidikan</a:t>
            </a:r>
            <a:r>
              <a:rPr lang="en-US" sz="4000" dirty="0"/>
              <a:t> Tinggi </a:t>
            </a:r>
            <a:r>
              <a:rPr lang="en-US" sz="4000" dirty="0" err="1"/>
              <a:t>Wil.IV</a:t>
            </a:r>
            <a:br>
              <a:rPr lang="en-US" sz="4000" dirty="0"/>
            </a:br>
            <a:r>
              <a:rPr lang="en-US" sz="4000" dirty="0"/>
              <a:t>Bandung, 19-20 </a:t>
            </a:r>
            <a:r>
              <a:rPr lang="en-US" sz="4000" dirty="0" err="1"/>
              <a:t>Agustus</a:t>
            </a:r>
            <a:r>
              <a:rPr lang="en-US" sz="4000" dirty="0"/>
              <a:t> 2019</a:t>
            </a:r>
            <a:br>
              <a:rPr lang="en-US" sz="4000" dirty="0"/>
            </a:br>
            <a:r>
              <a:rPr lang="en-US" sz="4000" dirty="0"/>
              <a:t>Mangadar Situmorang (Rektor </a:t>
            </a:r>
            <a:r>
              <a:rPr lang="en-US" sz="4000" dirty="0" err="1"/>
              <a:t>Unpar</a:t>
            </a:r>
            <a:r>
              <a:rPr lang="en-US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158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/</a:t>
            </a:r>
            <a:r>
              <a:rPr lang="en-US" dirty="0" err="1"/>
              <a:t>Pengembangan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Lama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28494" indent="-1028494">
              <a:buAutoNum type="arabicPeriod"/>
            </a:pP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borang</a:t>
            </a:r>
            <a:endParaRPr lang="en-US" dirty="0"/>
          </a:p>
          <a:p>
            <a:pPr marL="1028494" indent="-1028494">
              <a:buAutoNum type="arabicPeriod"/>
            </a:pPr>
            <a:r>
              <a:rPr lang="en-US" dirty="0" err="1"/>
              <a:t>Berorientasi</a:t>
            </a:r>
            <a:r>
              <a:rPr lang="en-US" dirty="0"/>
              <a:t> input</a:t>
            </a:r>
          </a:p>
          <a:p>
            <a:pPr marL="1028494" indent="-1028494">
              <a:buAutoNum type="arabicPeriod"/>
            </a:pPr>
            <a:r>
              <a:rPr lang="en-US" dirty="0" err="1"/>
              <a:t>Generik</a:t>
            </a:r>
            <a:r>
              <a:rPr lang="en-US" dirty="0"/>
              <a:t>: one-size fits all</a:t>
            </a:r>
          </a:p>
          <a:p>
            <a:pPr marL="1028494" indent="-1028494">
              <a:buAutoNum type="arabicPeriod"/>
            </a:pPr>
            <a:r>
              <a:rPr lang="en-US" dirty="0" err="1"/>
              <a:t>Bersifat</a:t>
            </a:r>
            <a:r>
              <a:rPr lang="en-US" dirty="0"/>
              <a:t> ad hoc,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CQI,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</a:p>
          <a:p>
            <a:pPr marL="1028494" indent="-1028494">
              <a:buAutoNum type="arabicPeriod"/>
            </a:pP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direkayasa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(IAPT 3.0 </a:t>
            </a:r>
            <a:r>
              <a:rPr lang="en-US" dirty="0" err="1"/>
              <a:t>dan</a:t>
            </a:r>
            <a:r>
              <a:rPr lang="en-US" dirty="0"/>
              <a:t> IAPS 4.0)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1028494" indent="-1028494">
              <a:buAutoNum type="arabicPeriod"/>
            </a:pP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(</a:t>
            </a:r>
            <a:r>
              <a:rPr lang="en-US" dirty="0" err="1"/>
              <a:t>menemukenali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)</a:t>
            </a:r>
          </a:p>
          <a:p>
            <a:pPr marL="1028494" indent="-1028494">
              <a:buAutoNum type="arabicPeriod"/>
            </a:pPr>
            <a:r>
              <a:rPr lang="en-US" dirty="0" err="1"/>
              <a:t>Berorientasi</a:t>
            </a:r>
            <a:r>
              <a:rPr lang="en-US" dirty="0"/>
              <a:t> outputs &amp; outcomes</a:t>
            </a:r>
          </a:p>
          <a:p>
            <a:pPr marL="1028494" indent="-1028494">
              <a:buAutoNum type="arabicPeriod"/>
            </a:pP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akomodatif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kekhasan</a:t>
            </a:r>
            <a:r>
              <a:rPr lang="en-US" dirty="0"/>
              <a:t> PS </a:t>
            </a:r>
            <a:r>
              <a:rPr lang="en-US" dirty="0" err="1"/>
              <a:t>dan</a:t>
            </a:r>
            <a:r>
              <a:rPr lang="en-US" dirty="0"/>
              <a:t> PT</a:t>
            </a:r>
          </a:p>
          <a:p>
            <a:pPr marL="1028494" indent="-1028494">
              <a:buAutoNum type="arabicPeriod"/>
            </a:pP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CQI</a:t>
            </a:r>
          </a:p>
          <a:p>
            <a:pPr marL="1028494" indent="-1028494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direkayasa</a:t>
            </a:r>
            <a:endParaRPr lang="en-US" dirty="0"/>
          </a:p>
          <a:p>
            <a:pPr marL="1028494" indent="-1028494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4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66424"/>
          <a:stretch/>
        </p:blipFill>
        <p:spPr bwMode="auto">
          <a:xfrm>
            <a:off x="1" y="382279"/>
            <a:ext cx="24336068" cy="2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7"/>
          <p:cNvSpPr/>
          <p:nvPr/>
        </p:nvSpPr>
        <p:spPr>
          <a:xfrm>
            <a:off x="2" y="382264"/>
            <a:ext cx="24379238" cy="2723626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99"/>
          </a:p>
        </p:txBody>
      </p:sp>
      <p:sp>
        <p:nvSpPr>
          <p:cNvPr id="18" name="Pentagon 17"/>
          <p:cNvSpPr/>
          <p:nvPr/>
        </p:nvSpPr>
        <p:spPr>
          <a:xfrm rot="5400000">
            <a:off x="382815" y="1078413"/>
            <a:ext cx="4553976" cy="23998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857602"/>
            <a:ext cx="2374108" cy="1743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76827" y="887002"/>
            <a:ext cx="15198717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798" b="1" dirty="0">
                <a:solidFill>
                  <a:schemeClr val="bg1"/>
                </a:solidFill>
                <a:latin typeface="Arial Narrow" pitchFamily="34" charset="0"/>
              </a:rPr>
              <a:t>KRITERIA LAMA VS BARU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3691694" y="4058096"/>
          <a:ext cx="16952678" cy="8960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766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 marL="182844" marR="182844" marT="91422" marB="914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STANDAR</a:t>
                      </a:r>
                      <a:r>
                        <a:rPr lang="en-US" altLang="ko-KR" sz="40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&amp; KRITERIA LAMA</a:t>
                      </a:r>
                      <a:endParaRPr lang="en-US" altLang="ko-KR" sz="4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82844" marR="182844" marT="91422" marB="914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STANDAR</a:t>
                      </a:r>
                      <a:r>
                        <a:rPr lang="en-US" altLang="ko-KR" sz="40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&amp; KRITERIA BARU</a:t>
                      </a:r>
                      <a:endParaRPr lang="en-US" altLang="ko-KR" sz="4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182844" marR="182844" marT="91422" marB="914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latin typeface="Arial Narrow" pitchFamily="34" charset="0"/>
                        </a:rPr>
                        <a:t>VISI, MISI, TUJUAN &amp; SASARAN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VISI, MISI, TUJUAN &amp; SASARAN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1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TATA PAMONG, KEPEMIMPINAN, SISTEM PENGELOLAAN &amp; PENJAMINAN MUTU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TATA PAMONG, MANAJEMEN &amp; KERJASAMA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MAHASISWA &amp; LULUSAN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MAHASISWA 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SUMBER DAYA MANUSIA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SUMBER DAYA MANUSIA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1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KURIKULUM, PEMBELAJARAN &amp; ATMOSFIR AKADEMIK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PENGAJARAN &amp; PEMBELAJARAN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1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PEMBIAYAAN, PRASARANA, SARANA &amp; SISTEM INFORMASI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KEUANGAN, ASET &amp; FASILITAS 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61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PENELITIAN, PENGABDIAN MASYARAKAT &amp; KERJASAMA</a:t>
                      </a:r>
                      <a:endParaRPr lang="ko-KR" altLang="en-US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PENELITIAN</a:t>
                      </a:r>
                      <a:endParaRPr lang="en-US" altLang="ko-KR" sz="2800" dirty="0">
                        <a:latin typeface="Arial Narrow" pitchFamily="34" charset="0"/>
                      </a:endParaRP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PELAYANAN UMUM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1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Narrow" pitchFamily="34" charset="0"/>
                      </a:endParaRPr>
                    </a:p>
                  </a:txBody>
                  <a:tcPr marL="182844" marR="182844" marT="91422" marB="914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LUARAN &amp; CAPAIAN</a:t>
                      </a:r>
                    </a:p>
                  </a:txBody>
                  <a:tcPr marL="182844" marR="182844" marT="91422" marB="914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64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66424"/>
          <a:stretch/>
        </p:blipFill>
        <p:spPr bwMode="auto">
          <a:xfrm>
            <a:off x="1" y="382279"/>
            <a:ext cx="24336068" cy="2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7"/>
          <p:cNvSpPr/>
          <p:nvPr/>
        </p:nvSpPr>
        <p:spPr>
          <a:xfrm>
            <a:off x="2" y="382264"/>
            <a:ext cx="24379238" cy="2723626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99"/>
          </a:p>
        </p:txBody>
      </p:sp>
      <p:sp>
        <p:nvSpPr>
          <p:cNvPr id="18" name="Pentagon 17"/>
          <p:cNvSpPr/>
          <p:nvPr/>
        </p:nvSpPr>
        <p:spPr>
          <a:xfrm rot="5400000">
            <a:off x="382815" y="1078413"/>
            <a:ext cx="4553976" cy="23998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857602"/>
            <a:ext cx="2374108" cy="1743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76827" y="887002"/>
            <a:ext cx="15198717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798" b="1" dirty="0">
                <a:solidFill>
                  <a:schemeClr val="bg1"/>
                </a:solidFill>
                <a:latin typeface="Arial Narrow" pitchFamily="34" charset="0"/>
              </a:rPr>
              <a:t>IAPS 4.0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71834" y="3905045"/>
            <a:ext cx="19920138" cy="8353591"/>
            <a:chOff x="1186148" y="1628384"/>
            <a:chExt cx="9962015" cy="4177611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472725" y="3099503"/>
              <a:ext cx="2428819" cy="661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999" b="1" dirty="0">
                  <a:latin typeface="Arial Narrow" pitchFamily="34" charset="0"/>
                </a:rPr>
                <a:t>UNIT PENGELOLA PROGRAM STUDI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7491" y="3127002"/>
              <a:ext cx="1645993" cy="6781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599" b="1" dirty="0">
                  <a:latin typeface="Arial Narrow" pitchFamily="34" charset="0"/>
                </a:rPr>
                <a:t>IAPS 4.0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35641" y="2115578"/>
              <a:ext cx="2617940" cy="8470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999" dirty="0">
                  <a:solidFill>
                    <a:schemeClr val="tx1"/>
                  </a:solidFill>
                  <a:latin typeface="Arial Narrow" pitchFamily="34" charset="0"/>
                </a:rPr>
                <a:t>LAPORAN KINERJA AKADEMIK (LKA)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52365" y="3007216"/>
              <a:ext cx="1645993" cy="85888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99" dirty="0"/>
                <a:t>STATUS DAN PERINGKAT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022680" y="3045128"/>
              <a:ext cx="822997" cy="70987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99" dirty="0"/>
                <a:t>E-TT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35641" y="4017486"/>
              <a:ext cx="2617940" cy="8470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999" dirty="0">
                  <a:solidFill>
                    <a:schemeClr val="tx1"/>
                  </a:solidFill>
                  <a:latin typeface="Arial Narrow" pitchFamily="34" charset="0"/>
                </a:rPr>
                <a:t>LAPORAN KINERJA AKADEMIK (LKA)</a:t>
              </a:r>
            </a:p>
          </p:txBody>
        </p:sp>
        <p:sp>
          <p:nvSpPr>
            <p:cNvPr id="19" name="Bent Arrow 18"/>
            <p:cNvSpPr/>
            <p:nvPr/>
          </p:nvSpPr>
          <p:spPr>
            <a:xfrm>
              <a:off x="3260487" y="2435702"/>
              <a:ext cx="951978" cy="476806"/>
            </a:xfrm>
            <a:prstGeom prst="ben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tx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flipV="1">
              <a:off x="3231714" y="4051871"/>
              <a:ext cx="951978" cy="500503"/>
            </a:xfrm>
            <a:prstGeom prst="ben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9104" y="1628384"/>
              <a:ext cx="1691014" cy="41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99" b="1" dirty="0">
                  <a:latin typeface="Arial Narrow" pitchFamily="34" charset="0"/>
                </a:rPr>
                <a:t>BUKU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9104" y="3555821"/>
              <a:ext cx="1691014" cy="41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99" b="1" dirty="0">
                  <a:latin typeface="Arial Narrow" pitchFamily="34" charset="0"/>
                </a:rPr>
                <a:t>BUKU 2</a:t>
              </a:r>
            </a:p>
          </p:txBody>
        </p:sp>
        <p:sp>
          <p:nvSpPr>
            <p:cNvPr id="24" name="Bent Arrow 23"/>
            <p:cNvSpPr/>
            <p:nvPr/>
          </p:nvSpPr>
          <p:spPr>
            <a:xfrm rot="5400000" flipH="1">
              <a:off x="7443944" y="3708503"/>
              <a:ext cx="562398" cy="1125343"/>
            </a:xfrm>
            <a:prstGeom prst="bentArrow">
              <a:avLst>
                <a:gd name="adj1" fmla="val 25000"/>
                <a:gd name="adj2" fmla="val 23686"/>
                <a:gd name="adj3" fmla="val 25000"/>
                <a:gd name="adj4" fmla="val 4375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tx1"/>
                </a:solidFill>
              </a:endParaRPr>
            </a:p>
          </p:txBody>
        </p:sp>
        <p:sp>
          <p:nvSpPr>
            <p:cNvPr id="25" name="Bent Arrow 24"/>
            <p:cNvSpPr/>
            <p:nvPr/>
          </p:nvSpPr>
          <p:spPr>
            <a:xfrm rot="5400000">
              <a:off x="7467410" y="2111433"/>
              <a:ext cx="515469" cy="1125343"/>
            </a:xfrm>
            <a:prstGeom prst="bentArrow">
              <a:avLst>
                <a:gd name="adj1" fmla="val 25000"/>
                <a:gd name="adj2" fmla="val 23686"/>
                <a:gd name="adj3" fmla="val 25000"/>
                <a:gd name="adj4" fmla="val 4375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tx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9169051" y="3269294"/>
              <a:ext cx="690640" cy="28652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186148" y="5073042"/>
              <a:ext cx="9962015" cy="2004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57391" y="5452047"/>
              <a:ext cx="4935255" cy="35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999" b="1" dirty="0">
                  <a:latin typeface="Arial Narrow" pitchFamily="34" charset="0"/>
                </a:rPr>
                <a:t>DIGITALISASI PROSES AKREDITASI [SAPTO]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65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66424"/>
          <a:stretch/>
        </p:blipFill>
        <p:spPr bwMode="auto">
          <a:xfrm>
            <a:off x="1" y="382279"/>
            <a:ext cx="24336068" cy="2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7"/>
          <p:cNvSpPr/>
          <p:nvPr/>
        </p:nvSpPr>
        <p:spPr>
          <a:xfrm>
            <a:off x="2" y="382264"/>
            <a:ext cx="24379238" cy="2723626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99"/>
          </a:p>
        </p:txBody>
      </p:sp>
      <p:sp>
        <p:nvSpPr>
          <p:cNvPr id="18" name="Pentagon 17"/>
          <p:cNvSpPr/>
          <p:nvPr/>
        </p:nvSpPr>
        <p:spPr>
          <a:xfrm rot="5400000">
            <a:off x="382815" y="1078413"/>
            <a:ext cx="4553976" cy="23998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857602"/>
            <a:ext cx="2374108" cy="1743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76827" y="887002"/>
            <a:ext cx="18831079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798" b="1" dirty="0">
                <a:solidFill>
                  <a:schemeClr val="bg1"/>
                </a:solidFill>
                <a:latin typeface="Arial Narrow" pitchFamily="34" charset="0"/>
              </a:rPr>
              <a:t>LAPORAN KINERJA AKADEMIK (LKA)</a:t>
            </a:r>
          </a:p>
        </p:txBody>
      </p:sp>
      <p:sp>
        <p:nvSpPr>
          <p:cNvPr id="26" name="Up Arrow 25"/>
          <p:cNvSpPr/>
          <p:nvPr/>
        </p:nvSpPr>
        <p:spPr>
          <a:xfrm>
            <a:off x="13103834" y="8910301"/>
            <a:ext cx="7350964" cy="368193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30" name="TextBox 29"/>
          <p:cNvSpPr txBox="1"/>
          <p:nvPr/>
        </p:nvSpPr>
        <p:spPr>
          <a:xfrm>
            <a:off x="5967871" y="10062472"/>
            <a:ext cx="6931412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99" b="1" dirty="0">
                <a:solidFill>
                  <a:srgbClr val="002060"/>
                </a:solidFill>
                <a:latin typeface="Arial Narrow" pitchFamily="34" charset="0"/>
              </a:rPr>
              <a:t>CAPAIAN INDIKATOR KERJA PROGRAM STUDI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5076333" y="3931145"/>
            <a:ext cx="7077241" cy="4283065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32" name="TextBox 31"/>
          <p:cNvSpPr txBox="1"/>
          <p:nvPr/>
        </p:nvSpPr>
        <p:spPr>
          <a:xfrm>
            <a:off x="11976341" y="3896687"/>
            <a:ext cx="7009403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99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INTEGRASI DENGAN PD DIKTI SECARA BERTAHAP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392744" y="6666137"/>
            <a:ext cx="14469655" cy="2945489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1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66424"/>
          <a:stretch/>
        </p:blipFill>
        <p:spPr bwMode="auto">
          <a:xfrm>
            <a:off x="1" y="382279"/>
            <a:ext cx="24336068" cy="2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7"/>
          <p:cNvSpPr/>
          <p:nvPr/>
        </p:nvSpPr>
        <p:spPr>
          <a:xfrm>
            <a:off x="2" y="382264"/>
            <a:ext cx="24379238" cy="2723626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99"/>
          </a:p>
        </p:txBody>
      </p:sp>
      <p:sp>
        <p:nvSpPr>
          <p:cNvPr id="18" name="Pentagon 17"/>
          <p:cNvSpPr/>
          <p:nvPr/>
        </p:nvSpPr>
        <p:spPr>
          <a:xfrm rot="5400000">
            <a:off x="382815" y="1078413"/>
            <a:ext cx="4553976" cy="23998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857602"/>
            <a:ext cx="2374108" cy="1743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76827" y="887002"/>
            <a:ext cx="18831079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798" b="1" dirty="0">
                <a:solidFill>
                  <a:schemeClr val="bg1"/>
                </a:solidFill>
                <a:latin typeface="Arial Narrow" pitchFamily="34" charset="0"/>
              </a:rPr>
              <a:t>LAPORAN EVALUASI DIRI (LED)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4048" y="5855902"/>
            <a:ext cx="4546258" cy="21976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8" b="1" dirty="0">
                <a:latin typeface="Arial Narrow" pitchFamily="34" charset="0"/>
              </a:rPr>
              <a:t>STATUS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54048" y="8583415"/>
            <a:ext cx="4546258" cy="21976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8" b="1" dirty="0">
                <a:solidFill>
                  <a:schemeClr val="tx1"/>
                </a:solidFill>
                <a:latin typeface="Arial Narrow" pitchFamily="34" charset="0"/>
              </a:rPr>
              <a:t>ANALISIS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347537" y="5855903"/>
            <a:ext cx="3430740" cy="4925132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6" name="Rounded Rectangle 15"/>
          <p:cNvSpPr/>
          <p:nvPr/>
        </p:nvSpPr>
        <p:spPr>
          <a:xfrm>
            <a:off x="13199227" y="6954710"/>
            <a:ext cx="7135100" cy="2727513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399" b="1" dirty="0">
                <a:latin typeface="Arial Narrow" pitchFamily="34" charset="0"/>
              </a:rPr>
              <a:t>CAPAIAN MASING-MASING KRITERIA</a:t>
            </a:r>
          </a:p>
        </p:txBody>
      </p:sp>
    </p:spTree>
    <p:extLst>
      <p:ext uri="{BB962C8B-B14F-4D97-AF65-F5344CB8AC3E}">
        <p14:creationId xmlns:p14="http://schemas.microsoft.com/office/powerpoint/2010/main" val="359652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66424"/>
          <a:stretch/>
        </p:blipFill>
        <p:spPr bwMode="auto">
          <a:xfrm>
            <a:off x="1" y="382279"/>
            <a:ext cx="24336068" cy="2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7"/>
          <p:cNvSpPr/>
          <p:nvPr/>
        </p:nvSpPr>
        <p:spPr>
          <a:xfrm>
            <a:off x="2" y="382264"/>
            <a:ext cx="24379238" cy="2723626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599"/>
          </a:p>
        </p:txBody>
      </p:sp>
      <p:sp>
        <p:nvSpPr>
          <p:cNvPr id="18" name="Pentagon 17"/>
          <p:cNvSpPr/>
          <p:nvPr/>
        </p:nvSpPr>
        <p:spPr>
          <a:xfrm rot="5400000">
            <a:off x="382815" y="1078413"/>
            <a:ext cx="4553976" cy="23998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857602"/>
            <a:ext cx="2374108" cy="1743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76827" y="887002"/>
            <a:ext cx="18831079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798" b="1" dirty="0">
                <a:solidFill>
                  <a:schemeClr val="bg1"/>
                </a:solidFill>
                <a:latin typeface="Arial Narrow" pitchFamily="34" charset="0"/>
              </a:rPr>
              <a:t>PERINGKAT DAN STATUS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500" y="7318907"/>
            <a:ext cx="4587172" cy="20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99" b="1" dirty="0">
                <a:latin typeface="Arial Narrow" pitchFamily="34" charset="0"/>
              </a:rPr>
              <a:t>PENILAIAN AKREDITASI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56440" y="5345047"/>
            <a:ext cx="5084573" cy="170320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9" b="1" dirty="0">
                <a:latin typeface="Arial Narrow" pitchFamily="34" charset="0"/>
              </a:rPr>
              <a:t>TERAKREDITASI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08236" y="10000151"/>
            <a:ext cx="5084573" cy="17032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 Narrow" pitchFamily="34" charset="0"/>
              </a:rPr>
              <a:t>TIDAK TERAKREDITASI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735670" y="3803671"/>
            <a:ext cx="3857264" cy="10669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 Narrow" pitchFamily="34" charset="0"/>
              </a:rPr>
              <a:t>UNGGUL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864808" y="6196647"/>
            <a:ext cx="0" cy="465302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64808" y="6196647"/>
            <a:ext cx="1116302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64808" y="10851754"/>
            <a:ext cx="111630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</p:cNvCxnSpPr>
          <p:nvPr/>
        </p:nvCxnSpPr>
        <p:spPr>
          <a:xfrm>
            <a:off x="2509500" y="8349830"/>
            <a:ext cx="5355309" cy="460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735668" y="5663178"/>
            <a:ext cx="3857264" cy="10669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 Narrow" pitchFamily="34" charset="0"/>
              </a:rPr>
              <a:t>BAIK SEKALI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735672" y="7456224"/>
            <a:ext cx="3857264" cy="10669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 Narrow" pitchFamily="34" charset="0"/>
              </a:rPr>
              <a:t>BAIK</a:t>
            </a:r>
          </a:p>
        </p:txBody>
      </p:sp>
      <p:cxnSp>
        <p:nvCxnSpPr>
          <p:cNvPr id="29" name="Straight Arrow Connector 28"/>
          <p:cNvCxnSpPr>
            <a:stCxn id="19" idx="3"/>
          </p:cNvCxnSpPr>
          <p:nvPr/>
        </p:nvCxnSpPr>
        <p:spPr>
          <a:xfrm>
            <a:off x="14241013" y="6196649"/>
            <a:ext cx="2363628" cy="0"/>
          </a:xfrm>
          <a:prstGeom prst="straightConnector1">
            <a:avLst/>
          </a:prstGeom>
          <a:ln w="28575">
            <a:solidFill>
              <a:srgbClr val="4353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488339" y="4337140"/>
            <a:ext cx="0" cy="3652552"/>
          </a:xfrm>
          <a:prstGeom prst="line">
            <a:avLst/>
          </a:prstGeom>
          <a:ln w="28575">
            <a:solidFill>
              <a:srgbClr val="43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488339" y="4337138"/>
            <a:ext cx="1116302" cy="0"/>
          </a:xfrm>
          <a:prstGeom prst="straightConnector1">
            <a:avLst/>
          </a:prstGeom>
          <a:ln w="28575">
            <a:solidFill>
              <a:srgbClr val="4353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488339" y="7989691"/>
            <a:ext cx="1116302" cy="0"/>
          </a:xfrm>
          <a:prstGeom prst="straightConnector1">
            <a:avLst/>
          </a:prstGeom>
          <a:ln w="28575">
            <a:solidFill>
              <a:srgbClr val="4353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9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74525"/>
          <a:stretch/>
        </p:blipFill>
        <p:spPr bwMode="auto">
          <a:xfrm>
            <a:off x="1" y="382280"/>
            <a:ext cx="24336068" cy="20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39488" y="2838629"/>
            <a:ext cx="8753410" cy="156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434"/>
            <a:r>
              <a:rPr lang="id-ID" sz="4799" b="1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Panduan Penyusunan Dokumen Akreditasi Perguruan Tinggi 3.0</a:t>
            </a:r>
            <a:endParaRPr lang="en-US" sz="4799" b="1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67223" y="2838628"/>
            <a:ext cx="9730679" cy="156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434"/>
            <a:r>
              <a:rPr lang="id-ID" sz="4799" b="1" kern="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Panduan Penyusunan Dokumen Akreditasi Program Studi 4.0</a:t>
            </a:r>
            <a:endParaRPr lang="en-US" sz="4799" b="1" kern="0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94869" y="4500299"/>
            <a:ext cx="77822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36006" y="4500299"/>
            <a:ext cx="77822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494869" y="4887691"/>
            <a:ext cx="7782268" cy="400365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755" indent="-723755" defTabSz="1828434">
              <a:buFont typeface="+mj-lt"/>
              <a:buAutoNum type="arabicPeriod"/>
            </a:pPr>
            <a:r>
              <a:rPr lang="id-ID" sz="3599" b="1" kern="0" dirty="0">
                <a:solidFill>
                  <a:sysClr val="windowText" lastClr="000000"/>
                </a:solidFill>
              </a:rPr>
              <a:t>Panduan Penyusunan Laporan Kinerja Perguruan Tinggi</a:t>
            </a:r>
          </a:p>
          <a:p>
            <a:pPr marL="723755" indent="-723755" defTabSz="1828434">
              <a:buFont typeface="+mj-lt"/>
              <a:buAutoNum type="arabicPeriod"/>
            </a:pPr>
            <a:r>
              <a:rPr lang="id-ID" sz="3599" b="1" kern="0" dirty="0">
                <a:solidFill>
                  <a:sysClr val="windowText" lastClr="000000"/>
                </a:solidFill>
              </a:rPr>
              <a:t>Panduan Penyusunan Laporan Evaluasi Diri Perguruan Tinggi</a:t>
            </a:r>
            <a:endParaRPr lang="en-US" sz="3599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036006" y="4887691"/>
            <a:ext cx="7782268" cy="40036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755" indent="-723755" defTabSz="1828434">
              <a:buFont typeface="+mj-lt"/>
              <a:buAutoNum type="arabicPeriod"/>
            </a:pPr>
            <a:r>
              <a:rPr lang="id-ID" sz="3599" b="1" kern="0" dirty="0">
                <a:solidFill>
                  <a:sysClr val="windowText" lastClr="000000"/>
                </a:solidFill>
              </a:rPr>
              <a:t>Panduan Penyusunan Laporan Kinerja Program Studi</a:t>
            </a:r>
          </a:p>
          <a:p>
            <a:pPr marL="723755" indent="-723755" defTabSz="1828434">
              <a:buFont typeface="+mj-lt"/>
              <a:buAutoNum type="arabicPeriod"/>
            </a:pPr>
            <a:r>
              <a:rPr lang="id-ID" sz="3599" b="1" kern="0" dirty="0">
                <a:solidFill>
                  <a:sysClr val="windowText" lastClr="000000"/>
                </a:solidFill>
              </a:rPr>
              <a:t>Panduan Penyusunan Laporan Evaluasi Diri Program Studi</a:t>
            </a:r>
            <a:endParaRPr lang="en-US" sz="3599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634186" y="9222360"/>
            <a:ext cx="3184012" cy="1544718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62284" y="10940469"/>
            <a:ext cx="8055990" cy="23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r>
              <a:rPr lang="id-ID" sz="4799" kern="0" dirty="0">
                <a:solidFill>
                  <a:sysClr val="windowText" lastClr="000000"/>
                </a:solidFill>
                <a:latin typeface="Arial Narrow" pitchFamily="34" charset="0"/>
              </a:rPr>
              <a:t>Akan berlaku pada tanggal </a:t>
            </a:r>
            <a:endParaRPr lang="en-US" sz="4799" kern="0" dirty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 defTabSz="1828434"/>
            <a:r>
              <a:rPr lang="id-ID" sz="4799" kern="0" dirty="0">
                <a:solidFill>
                  <a:sysClr val="windowText" lastClr="000000"/>
                </a:solidFill>
                <a:latin typeface="Arial Narrow" pitchFamily="34" charset="0"/>
              </a:rPr>
              <a:t>1 April 2019</a:t>
            </a:r>
            <a:endParaRPr lang="en-US" sz="4799" kern="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1146" y="10940469"/>
            <a:ext cx="8055990" cy="23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r>
              <a:rPr lang="id-ID" sz="4799" kern="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Telah berlaku sejak 1 Oktober 2018 (Perban No 59 Tahun 2018)</a:t>
            </a:r>
            <a:endParaRPr lang="en-US" sz="4799" kern="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6240557" y="9211850"/>
            <a:ext cx="3184012" cy="1544718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23" name="矩形 47"/>
          <p:cNvSpPr/>
          <p:nvPr/>
        </p:nvSpPr>
        <p:spPr>
          <a:xfrm>
            <a:off x="2" y="382264"/>
            <a:ext cx="24379238" cy="2066534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zh-CN" alt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944" y="634632"/>
            <a:ext cx="22741257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r>
              <a:rPr lang="en-US" sz="8798" b="1" kern="0" dirty="0">
                <a:solidFill>
                  <a:schemeClr val="bg1"/>
                </a:solidFill>
                <a:latin typeface="Arial Narrow" pitchFamily="34" charset="0"/>
              </a:rPr>
              <a:t>PENYUSUNAN DOKUMEN AKREDITASI</a:t>
            </a:r>
          </a:p>
        </p:txBody>
      </p:sp>
    </p:spTree>
    <p:extLst>
      <p:ext uri="{BB962C8B-B14F-4D97-AF65-F5344CB8AC3E}">
        <p14:creationId xmlns:p14="http://schemas.microsoft.com/office/powerpoint/2010/main" val="198803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Sekolah, Bangunan, Pendidikan, Properti, Belajar"/>
          <p:cNvSpPr>
            <a:spLocks noChangeAspect="1" noChangeArrowheads="1"/>
          </p:cNvSpPr>
          <p:nvPr/>
        </p:nvSpPr>
        <p:spPr bwMode="auto">
          <a:xfrm>
            <a:off x="5564981" y="1497807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828800"/>
            <a:endParaRPr lang="en-US" sz="2700" kern="0">
              <a:solidFill>
                <a:sysClr val="windowText" lastClr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64982" y="3287233"/>
            <a:ext cx="14473238" cy="6390657"/>
            <a:chOff x="7962" y="885114"/>
            <a:chExt cx="8949532" cy="4253270"/>
          </a:xfrm>
        </p:grpSpPr>
        <p:pic>
          <p:nvPicPr>
            <p:cNvPr id="1028" name="Picture 4" descr="Hasil gambar untuk gambar bangunan sekola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" y="885114"/>
              <a:ext cx="1973238" cy="414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52680" y="994298"/>
              <a:ext cx="5334000" cy="4144086"/>
              <a:chOff x="1905000" y="1401168"/>
              <a:chExt cx="5730922" cy="4009032"/>
            </a:xfrm>
          </p:grpSpPr>
          <p:graphicFrame>
            <p:nvGraphicFramePr>
              <p:cNvPr id="6" name="Diagram 5"/>
              <p:cNvGraphicFramePr/>
              <p:nvPr>
                <p:extLst/>
              </p:nvPr>
            </p:nvGraphicFramePr>
            <p:xfrm>
              <a:off x="1920922" y="1473200"/>
              <a:ext cx="5715000" cy="3784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" name="Can 3"/>
              <p:cNvSpPr/>
              <p:nvPr/>
            </p:nvSpPr>
            <p:spPr>
              <a:xfrm>
                <a:off x="1905000" y="1401168"/>
                <a:ext cx="1981200" cy="1875432"/>
              </a:xfrm>
              <a:prstGeom prst="can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2700" kern="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1905000" y="2743200"/>
                <a:ext cx="1981200" cy="2667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2700" kern="0">
                  <a:solidFill>
                    <a:sysClr val="windowText" lastClr="00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57401" y="2059672"/>
                <a:ext cx="1676402" cy="59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en-US" sz="2700" b="1" kern="0" dirty="0" err="1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Standar</a:t>
                </a:r>
                <a:endParaRPr lang="en-US" sz="2700" b="1" kern="0" dirty="0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  <a:p>
                <a:pPr algn="ctr" defTabSz="1828800"/>
                <a:r>
                  <a:rPr lang="en-US" sz="2700" b="1" kern="0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PT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28968" y="3962400"/>
                <a:ext cx="1676402" cy="326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en-US" sz="2700" b="1" kern="0" dirty="0">
                    <a:solidFill>
                      <a:sysClr val="windowText" lastClr="000000"/>
                    </a:solidFill>
                    <a:latin typeface="Book Antiqua" panose="02040602050305030304" pitchFamily="18" charset="0"/>
                  </a:rPr>
                  <a:t>SN</a:t>
                </a:r>
                <a:r>
                  <a:rPr lang="id-ID" sz="2700" b="1" kern="0" dirty="0">
                    <a:solidFill>
                      <a:sysClr val="windowText" lastClr="000000"/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en-US" sz="2700" b="1" kern="0" dirty="0">
                    <a:solidFill>
                      <a:sysClr val="windowText" lastClr="000000"/>
                    </a:solidFill>
                    <a:latin typeface="Book Antiqua" panose="02040602050305030304" pitchFamily="18" charset="0"/>
                  </a:rPr>
                  <a:t>DIKTI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3771" y="2957157"/>
              <a:ext cx="1655028" cy="675970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rtlCol="0">
              <a:spAutoFit/>
            </a:bodyPr>
            <a:lstStyle/>
            <a:p>
              <a:pPr algn="ctr" defTabSz="1828800"/>
              <a:r>
                <a:rPr lang="en-US" sz="3000" b="1" kern="0" dirty="0" err="1">
                  <a:solidFill>
                    <a:srgbClr val="FFFF00"/>
                  </a:solidFill>
                  <a:latin typeface="Book Antiqua" panose="02040602050305030304" pitchFamily="18" charset="0"/>
                </a:rPr>
                <a:t>Standar</a:t>
              </a:r>
              <a:endParaRPr lang="en-US" sz="3000" b="1" kern="0" dirty="0">
                <a:solidFill>
                  <a:srgbClr val="FFFF00"/>
                </a:solidFill>
                <a:latin typeface="Book Antiqua" panose="02040602050305030304" pitchFamily="18" charset="0"/>
              </a:endParaRPr>
            </a:p>
            <a:p>
              <a:pPr algn="ctr" defTabSz="1828800"/>
              <a:r>
                <a:rPr lang="en-US" sz="3000" b="1" kern="0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DIKTI</a:t>
              </a:r>
            </a:p>
          </p:txBody>
        </p:sp>
        <p:sp>
          <p:nvSpPr>
            <p:cNvPr id="14" name="Plus 13"/>
            <p:cNvSpPr/>
            <p:nvPr/>
          </p:nvSpPr>
          <p:spPr>
            <a:xfrm>
              <a:off x="3897573" y="2584661"/>
              <a:ext cx="640307" cy="478126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endParaRPr lang="en-US" sz="27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22876" y="1769664"/>
              <a:ext cx="2034618" cy="2071022"/>
              <a:chOff x="6922876" y="1524000"/>
              <a:chExt cx="2034618" cy="207102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876" y="1524000"/>
                <a:ext cx="2034618" cy="153878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112671" y="3226311"/>
                <a:ext cx="1655027" cy="368711"/>
              </a:xfrm>
              <a:prstGeom prst="rect">
                <a:avLst/>
              </a:prstGeom>
              <a:solidFill>
                <a:srgbClr val="0000CC"/>
              </a:solidFill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en-US" sz="3000" b="1" kern="0" dirty="0">
                    <a:solidFill>
                      <a:srgbClr val="FFFF00"/>
                    </a:solidFill>
                    <a:latin typeface="Book Antiqua" panose="02040602050305030304" pitchFamily="18" charset="0"/>
                  </a:rPr>
                  <a:t>Criteria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838887" y="2835408"/>
            <a:ext cx="12573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6600" b="1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</a:t>
            </a:r>
          </a:p>
          <a:p>
            <a:pPr defTabSz="1828800"/>
            <a:r>
              <a:rPr lang="en-US" sz="6600" b="1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T</a:t>
            </a:r>
          </a:p>
          <a:p>
            <a:pPr defTabSz="1828800"/>
            <a:r>
              <a:rPr lang="en-US" sz="6600" b="1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ANDA</a:t>
            </a:r>
          </a:p>
          <a:p>
            <a:pPr defTabSz="1828800"/>
            <a:r>
              <a:rPr lang="en-US" sz="6600" b="1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3942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2144" y="2509684"/>
            <a:ext cx="3540126" cy="83107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828800"/>
            <a:r>
              <a:rPr lang="en-US" sz="5600" b="1" kern="0" dirty="0" err="1">
                <a:solidFill>
                  <a:sysClr val="windowText" lastClr="000000"/>
                </a:solidFill>
              </a:rPr>
              <a:t>Penilaian</a:t>
            </a:r>
            <a:r>
              <a:rPr lang="en-US" sz="5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5600" b="1" kern="0" dirty="0" err="1">
                <a:solidFill>
                  <a:sysClr val="windowText" lastClr="000000"/>
                </a:solidFill>
              </a:rPr>
              <a:t>dan</a:t>
            </a:r>
            <a:r>
              <a:rPr lang="en-US" sz="5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5600" b="1" kern="0" dirty="0" err="1">
                <a:solidFill>
                  <a:sysClr val="windowText" lastClr="000000"/>
                </a:solidFill>
              </a:rPr>
              <a:t>instrumen</a:t>
            </a:r>
            <a:r>
              <a:rPr lang="en-US" sz="5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5600" b="1" kern="0" dirty="0" err="1">
                <a:solidFill>
                  <a:sysClr val="windowText" lastClr="000000"/>
                </a:solidFill>
              </a:rPr>
              <a:t>akreditasi</a:t>
            </a:r>
            <a:r>
              <a:rPr lang="en-US" sz="5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5600" b="1" kern="0" dirty="0" err="1">
                <a:solidFill>
                  <a:sysClr val="windowText" lastClr="000000"/>
                </a:solidFill>
              </a:rPr>
              <a:t>mengukur</a:t>
            </a:r>
            <a:r>
              <a:rPr lang="en-US" sz="56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5600" b="1" kern="0" dirty="0" err="1">
                <a:solidFill>
                  <a:sysClr val="windowText" lastClr="000000"/>
                </a:solidFill>
              </a:rPr>
              <a:t>dimensi</a:t>
            </a:r>
            <a:r>
              <a:rPr lang="id-ID" sz="5600" b="1" kern="0" dirty="0">
                <a:solidFill>
                  <a:sysClr val="windowText" lastClr="000000"/>
                </a:solidFill>
              </a:rPr>
              <a:t> (Perban PT No 2 2017):</a:t>
            </a:r>
            <a:endParaRPr lang="en-US" sz="5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584133" y="209551"/>
            <a:ext cx="1142600" cy="12758366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kern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895769" y="255318"/>
            <a:ext cx="12600000" cy="2880000"/>
          </a:xfrm>
          <a:prstGeom prst="homePlate">
            <a:avLst>
              <a:gd name="adj" fmla="val 2659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/>
            <a:r>
              <a:rPr lang="en-US" sz="4000" b="1" kern="0" dirty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fi-FI" sz="4000" b="1" i="1" kern="0" dirty="0">
                <a:solidFill>
                  <a:srgbClr val="FF0000"/>
                </a:solidFill>
              </a:rPr>
              <a:t>mutu kepemimpinan dan kinerja tata kelola</a:t>
            </a:r>
            <a:r>
              <a:rPr lang="fi-FI" sz="4000" b="1" kern="0" dirty="0">
                <a:solidFill>
                  <a:srgbClr val="0000FF"/>
                </a:solidFill>
              </a:rPr>
              <a:t>: meliputi integritas visi dan misi,</a:t>
            </a:r>
            <a:r>
              <a:rPr lang="id-ID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kepemimpinan</a:t>
            </a:r>
            <a:r>
              <a:rPr lang="en-US" sz="4000" b="1" kern="0" dirty="0">
                <a:solidFill>
                  <a:srgbClr val="0000FF"/>
                </a:solidFill>
              </a:rPr>
              <a:t> (leadership), </a:t>
            </a:r>
            <a:r>
              <a:rPr lang="en-US" sz="4000" b="1" kern="0" dirty="0" err="1">
                <a:solidFill>
                  <a:srgbClr val="0000FF"/>
                </a:solidFill>
              </a:rPr>
              <a:t>sistem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manajemen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sumberdaya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kemitraan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strategis</a:t>
            </a:r>
            <a:r>
              <a:rPr lang="id-ID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>
                <a:solidFill>
                  <a:srgbClr val="0000FF"/>
                </a:solidFill>
              </a:rPr>
              <a:t>(strategic partnership), </a:t>
            </a:r>
            <a:r>
              <a:rPr lang="en-US" sz="4000" b="1" kern="0" dirty="0" err="1">
                <a:solidFill>
                  <a:srgbClr val="0000FF"/>
                </a:solidFill>
              </a:rPr>
              <a:t>dan</a:t>
            </a:r>
            <a:r>
              <a:rPr lang="en-US" sz="4000" b="1" kern="0" dirty="0">
                <a:solidFill>
                  <a:srgbClr val="0000FF"/>
                </a:solidFill>
              </a:rPr>
              <a:t> SPMI</a:t>
            </a:r>
            <a:endParaRPr lang="en-US" sz="4000" b="1" kern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7895769" y="3519336"/>
            <a:ext cx="12600000" cy="2880000"/>
          </a:xfrm>
          <a:prstGeom prst="homePlate">
            <a:avLst>
              <a:gd name="adj" fmla="val 2659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/>
            <a:r>
              <a:rPr lang="en-US" sz="4000" b="1" kern="0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sz="4000" b="1" i="1" kern="0" dirty="0" err="1">
                <a:solidFill>
                  <a:srgbClr val="FF0000"/>
                </a:solidFill>
              </a:rPr>
              <a:t>mutu</a:t>
            </a:r>
            <a:r>
              <a:rPr lang="en-US" sz="4000" b="1" i="1" kern="0" dirty="0">
                <a:solidFill>
                  <a:srgbClr val="FF0000"/>
                </a:solidFill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</a:rPr>
              <a:t>dan</a:t>
            </a:r>
            <a:r>
              <a:rPr lang="en-US" sz="4000" b="1" i="1" kern="0" dirty="0">
                <a:solidFill>
                  <a:srgbClr val="FF0000"/>
                </a:solidFill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</a:rPr>
              <a:t>produktivitas</a:t>
            </a:r>
            <a:r>
              <a:rPr lang="en-US" sz="4000" b="1" i="1" kern="0" dirty="0">
                <a:solidFill>
                  <a:srgbClr val="FF0000"/>
                </a:solidFill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</a:rPr>
              <a:t>luaran</a:t>
            </a:r>
            <a:r>
              <a:rPr lang="en-US" sz="4000" b="1" i="1" kern="0" dirty="0">
                <a:solidFill>
                  <a:srgbClr val="FF0000"/>
                </a:solidFill>
              </a:rPr>
              <a:t> (outputs), </a:t>
            </a:r>
            <a:r>
              <a:rPr lang="en-US" sz="4000" b="1" i="1" kern="0" dirty="0" err="1">
                <a:solidFill>
                  <a:srgbClr val="FF0000"/>
                </a:solidFill>
              </a:rPr>
              <a:t>capaian</a:t>
            </a:r>
            <a:r>
              <a:rPr lang="en-US" sz="4000" b="1" i="1" kern="0" dirty="0">
                <a:solidFill>
                  <a:srgbClr val="FF0000"/>
                </a:solidFill>
              </a:rPr>
              <a:t> (outcomes), </a:t>
            </a:r>
            <a:r>
              <a:rPr lang="en-US" sz="4000" b="1" i="1" kern="0" dirty="0" err="1">
                <a:solidFill>
                  <a:srgbClr val="FF0000"/>
                </a:solidFill>
              </a:rPr>
              <a:t>dan</a:t>
            </a:r>
            <a:r>
              <a:rPr lang="en-US" sz="4000" b="1" i="1" kern="0" dirty="0">
                <a:solidFill>
                  <a:srgbClr val="FF0000"/>
                </a:solidFill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</a:rPr>
              <a:t>dampak</a:t>
            </a:r>
            <a:r>
              <a:rPr lang="en-US" sz="4000" b="1" i="1" kern="0" dirty="0">
                <a:solidFill>
                  <a:srgbClr val="FF0000"/>
                </a:solidFill>
              </a:rPr>
              <a:t> (impacts)</a:t>
            </a:r>
            <a:r>
              <a:rPr lang="en-US" sz="4000" b="1" kern="0" dirty="0">
                <a:solidFill>
                  <a:srgbClr val="0000FF"/>
                </a:solidFill>
              </a:rPr>
              <a:t>:</a:t>
            </a:r>
            <a:r>
              <a:rPr lang="id-ID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berupa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kualitas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lulusan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produk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ilmiah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dan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inovasi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serta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kemanfaatan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bagi</a:t>
            </a:r>
            <a:r>
              <a:rPr lang="id-ID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masyarakat</a:t>
            </a:r>
            <a:endParaRPr lang="en-US" sz="4000" b="1" kern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7895769" y="6628746"/>
            <a:ext cx="12600000" cy="2880000"/>
          </a:xfrm>
          <a:prstGeom prst="homePlate">
            <a:avLst>
              <a:gd name="adj" fmla="val 26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/>
            <a:r>
              <a:rPr lang="en-US" sz="4000" b="1" kern="0" dirty="0">
                <a:solidFill>
                  <a:srgbClr val="0000FF"/>
                </a:solidFill>
                <a:cs typeface="Arial" panose="020B0604020202020204" pitchFamily="34" charset="0"/>
              </a:rPr>
              <a:t>3. </a:t>
            </a:r>
            <a:r>
              <a:rPr lang="en-US" sz="4000" b="1" i="1" kern="0" dirty="0" err="1">
                <a:solidFill>
                  <a:srgbClr val="FF0000"/>
                </a:solidFill>
              </a:rPr>
              <a:t>mutu</a:t>
            </a:r>
            <a:r>
              <a:rPr lang="en-US" sz="4000" b="1" i="1" kern="0" dirty="0">
                <a:solidFill>
                  <a:srgbClr val="FF0000"/>
                </a:solidFill>
              </a:rPr>
              <a:t> proses</a:t>
            </a:r>
            <a:r>
              <a:rPr lang="en-US" sz="4000" b="1" kern="0" dirty="0">
                <a:solidFill>
                  <a:srgbClr val="0000FF"/>
                </a:solidFill>
              </a:rPr>
              <a:t>: </a:t>
            </a:r>
            <a:r>
              <a:rPr lang="en-US" sz="4000" b="1" kern="0" dirty="0" err="1">
                <a:solidFill>
                  <a:srgbClr val="0000FF"/>
                </a:solidFill>
              </a:rPr>
              <a:t>mencakup</a:t>
            </a:r>
            <a:r>
              <a:rPr lang="en-US" sz="4000" b="1" kern="0" dirty="0">
                <a:solidFill>
                  <a:srgbClr val="0000FF"/>
                </a:solidFill>
              </a:rPr>
              <a:t> proses </a:t>
            </a:r>
            <a:r>
              <a:rPr lang="en-US" sz="4000" b="1" kern="0" dirty="0" err="1">
                <a:solidFill>
                  <a:srgbClr val="0000FF"/>
                </a:solidFill>
              </a:rPr>
              <a:t>pembelajaran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penelitian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pengabdian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kepada</a:t>
            </a:r>
            <a:r>
              <a:rPr lang="id-ID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masyarakat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dan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suasana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akademik</a:t>
            </a:r>
            <a:endParaRPr lang="en-US" sz="4000" b="1" kern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7895769" y="9738156"/>
            <a:ext cx="12600000" cy="2880000"/>
          </a:xfrm>
          <a:prstGeom prst="homePlate">
            <a:avLst>
              <a:gd name="adj" fmla="val 265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/>
            <a:r>
              <a:rPr lang="en-US" sz="4000" b="1" kern="0" dirty="0">
                <a:solidFill>
                  <a:srgbClr val="0000FF"/>
                </a:solidFill>
                <a:cs typeface="Arial" panose="020B0604020202020204" pitchFamily="34" charset="0"/>
              </a:rPr>
              <a:t>4. </a:t>
            </a:r>
            <a:r>
              <a:rPr lang="en-US" sz="4000" b="1" i="1" kern="0" dirty="0" err="1">
                <a:solidFill>
                  <a:srgbClr val="FF0000"/>
                </a:solidFill>
              </a:rPr>
              <a:t>kinerja</a:t>
            </a:r>
            <a:r>
              <a:rPr lang="en-US" sz="4000" b="1" i="1" kern="0" dirty="0">
                <a:solidFill>
                  <a:srgbClr val="FF0000"/>
                </a:solidFill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</a:rPr>
              <a:t>mutu</a:t>
            </a:r>
            <a:r>
              <a:rPr lang="en-US" sz="4000" b="1" i="1" kern="0" dirty="0">
                <a:solidFill>
                  <a:srgbClr val="FF0000"/>
                </a:solidFill>
              </a:rPr>
              <a:t> input</a:t>
            </a:r>
            <a:r>
              <a:rPr lang="en-US" sz="4000" b="1" kern="0" dirty="0">
                <a:solidFill>
                  <a:srgbClr val="0000FF"/>
                </a:solidFill>
              </a:rPr>
              <a:t>: </a:t>
            </a:r>
            <a:r>
              <a:rPr lang="en-US" sz="4000" b="1" kern="0" dirty="0" err="1">
                <a:solidFill>
                  <a:srgbClr val="0000FF"/>
                </a:solidFill>
              </a:rPr>
              <a:t>meliputi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sumber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daya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manusia</a:t>
            </a:r>
            <a:r>
              <a:rPr lang="en-US" sz="4000" b="1" kern="0" dirty="0">
                <a:solidFill>
                  <a:srgbClr val="0000FF"/>
                </a:solidFill>
              </a:rPr>
              <a:t> (</a:t>
            </a:r>
            <a:r>
              <a:rPr lang="en-US" sz="4000" b="1" kern="0" dirty="0" err="1">
                <a:solidFill>
                  <a:srgbClr val="0000FF"/>
                </a:solidFill>
              </a:rPr>
              <a:t>dosen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dan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tenaga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kependidikan</a:t>
            </a:r>
            <a:r>
              <a:rPr lang="en-US" sz="4000" b="1" kern="0" dirty="0">
                <a:solidFill>
                  <a:srgbClr val="0000FF"/>
                </a:solidFill>
              </a:rPr>
              <a:t>),</a:t>
            </a:r>
            <a:r>
              <a:rPr lang="id-ID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mahasiwa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kurikulum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sarana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prasarana</a:t>
            </a:r>
            <a:r>
              <a:rPr lang="en-US" sz="4000" b="1" kern="0" dirty="0">
                <a:solidFill>
                  <a:srgbClr val="0000FF"/>
                </a:solidFill>
              </a:rPr>
              <a:t>, </a:t>
            </a:r>
            <a:r>
              <a:rPr lang="en-US" sz="4000" b="1" kern="0" dirty="0" err="1">
                <a:solidFill>
                  <a:srgbClr val="0000FF"/>
                </a:solidFill>
              </a:rPr>
              <a:t>keuangan</a:t>
            </a:r>
            <a:r>
              <a:rPr lang="en-US" sz="4000" b="1" kern="0" dirty="0">
                <a:solidFill>
                  <a:srgbClr val="0000FF"/>
                </a:solidFill>
              </a:rPr>
              <a:t> (</a:t>
            </a:r>
            <a:r>
              <a:rPr lang="en-US" sz="4000" b="1" kern="0" dirty="0" err="1">
                <a:solidFill>
                  <a:srgbClr val="0000FF"/>
                </a:solidFill>
              </a:rPr>
              <a:t>pembiayaan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dan</a:t>
            </a:r>
            <a:r>
              <a:rPr lang="en-US" sz="4000" b="1" kern="0" dirty="0">
                <a:solidFill>
                  <a:srgbClr val="0000FF"/>
                </a:solidFill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</a:rPr>
              <a:t>pendanaan</a:t>
            </a:r>
            <a:r>
              <a:rPr lang="en-US" sz="4000" b="1" kern="0" dirty="0">
                <a:solidFill>
                  <a:srgbClr val="0000FF"/>
                </a:solidFill>
              </a:rPr>
              <a:t>)</a:t>
            </a:r>
            <a:endParaRPr lang="en-US" sz="4000" b="1" kern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93" y="221900"/>
            <a:ext cx="17352376" cy="10236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6721" y="10440437"/>
            <a:ext cx="15944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/>
            <a:r>
              <a:rPr lang="en-US" sz="7200" b="1" kern="0" dirty="0" err="1">
                <a:solidFill>
                  <a:sysClr val="windowText" lastClr="000000"/>
                </a:solidFill>
              </a:rPr>
              <a:t>Kriteria</a:t>
            </a:r>
            <a:r>
              <a:rPr lang="en-US" sz="72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7200" b="1" kern="0" dirty="0" err="1">
                <a:solidFill>
                  <a:sysClr val="windowText" lastClr="000000"/>
                </a:solidFill>
              </a:rPr>
              <a:t>Penilaian</a:t>
            </a:r>
            <a:r>
              <a:rPr lang="id-ID" sz="7200" b="1" kern="0" dirty="0">
                <a:solidFill>
                  <a:sysClr val="windowText" lastClr="000000"/>
                </a:solidFill>
              </a:rPr>
              <a:t> Baru Akreditasi</a:t>
            </a:r>
          </a:p>
          <a:p>
            <a:pPr algn="ctr" defTabSz="1828800"/>
            <a:r>
              <a:rPr lang="id-ID" sz="5600" b="1" i="1" kern="0" dirty="0">
                <a:solidFill>
                  <a:sysClr val="windowText" lastClr="000000"/>
                </a:solidFill>
              </a:rPr>
              <a:t>(Perban 2 2017 tentang Sistem Akreditrasi Nasional)</a:t>
            </a:r>
            <a:endParaRPr lang="en-US" sz="5600" b="1" i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Pro-</a:t>
            </a:r>
            <a:r>
              <a:rPr lang="en-US" dirty="0" err="1"/>
              <a:t>kontra</a:t>
            </a:r>
            <a:endParaRPr lang="en-US" dirty="0"/>
          </a:p>
          <a:p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r>
              <a:rPr lang="en-US" dirty="0" err="1"/>
              <a:t>Esensi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signifikansi</a:t>
            </a:r>
            <a:endParaRPr lang="en-US" dirty="0"/>
          </a:p>
          <a:p>
            <a:r>
              <a:rPr lang="en-US" dirty="0" err="1"/>
              <a:t>Cakupan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/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, Status (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)</a:t>
            </a:r>
          </a:p>
          <a:p>
            <a:r>
              <a:rPr lang="en-US" dirty="0" err="1"/>
              <a:t>Akreditasi</a:t>
            </a:r>
            <a:r>
              <a:rPr lang="en-US" dirty="0"/>
              <a:t> Nasional (BAN PT vs LAM PS): APT &amp; APS</a:t>
            </a:r>
          </a:p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(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) </a:t>
            </a:r>
          </a:p>
          <a:p>
            <a:r>
              <a:rPr lang="en-US" dirty="0" err="1"/>
              <a:t>Rekomendasi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43" y="114301"/>
            <a:ext cx="13539976" cy="10803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3270" y="11145620"/>
            <a:ext cx="17849850" cy="181588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 defTabSz="1828800"/>
            <a:r>
              <a:rPr lang="sv-SE" sz="5600" b="1" kern="0" dirty="0">
                <a:solidFill>
                  <a:schemeClr val="bg1"/>
                </a:solidFill>
              </a:rPr>
              <a:t>Hubungan antara SN-Dikti dengan Kriteria Akreditasi</a:t>
            </a:r>
            <a:endParaRPr lang="id-ID" sz="5600" b="1" kern="0" dirty="0">
              <a:solidFill>
                <a:schemeClr val="bg1"/>
              </a:solidFill>
            </a:endParaRPr>
          </a:p>
          <a:p>
            <a:pPr algn="ctr" defTabSz="1828800"/>
            <a:r>
              <a:rPr lang="id-ID" sz="5600" b="1" kern="0" dirty="0">
                <a:solidFill>
                  <a:schemeClr val="bg1"/>
                </a:solidFill>
              </a:rPr>
              <a:t>(Perban 2 2017 tentang Sistem Akreditrasi Nasional)</a:t>
            </a:r>
            <a:endParaRPr lang="en-US" sz="5600" b="1" kern="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57418" y="526133"/>
            <a:ext cx="598802" cy="44541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1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076468" y="9498683"/>
            <a:ext cx="598802" cy="4454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2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086118" y="5554367"/>
            <a:ext cx="598802" cy="44541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3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143266" y="6137811"/>
            <a:ext cx="598802" cy="4454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4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924066" y="7471311"/>
            <a:ext cx="598802" cy="4454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5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61716" y="2613561"/>
            <a:ext cx="598802" cy="4454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6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819416" y="2632611"/>
            <a:ext cx="598802" cy="4454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7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781816" y="2689761"/>
            <a:ext cx="598802" cy="4454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8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24068" y="1211933"/>
            <a:ext cx="598802" cy="44541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id-ID" sz="3600" b="1" kern="0" dirty="0">
                <a:solidFill>
                  <a:sysClr val="windowText" lastClr="000000"/>
                </a:solidFill>
              </a:rPr>
              <a:t>9</a:t>
            </a: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apabila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sesuai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Perguruan</a:t>
            </a:r>
            <a:r>
              <a:rPr lang="en-US" b="1" dirty="0">
                <a:solidFill>
                  <a:srgbClr val="FF0000"/>
                </a:solidFill>
              </a:rPr>
              <a:t> Tinggi/Program </a:t>
            </a:r>
            <a:r>
              <a:rPr lang="en-US" b="1" dirty="0" err="1">
                <a:solidFill>
                  <a:srgbClr val="FF0000"/>
                </a:solidFill>
              </a:rPr>
              <a:t>Studi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apabila</a:t>
            </a:r>
            <a:r>
              <a:rPr lang="en-US" b="1" dirty="0">
                <a:solidFill>
                  <a:srgbClr val="FF0000"/>
                </a:solidFill>
              </a:rPr>
              <a:t> PT/PS </a:t>
            </a:r>
            <a:r>
              <a:rPr lang="en-US" b="1" dirty="0" err="1">
                <a:solidFill>
                  <a:srgbClr val="FF0000"/>
                </a:solidFill>
              </a:rPr>
              <a:t>telah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terakreditasi</a:t>
            </a:r>
            <a:r>
              <a:rPr lang="en-US" b="1" dirty="0">
                <a:solidFill>
                  <a:srgbClr val="FF0000"/>
                </a:solidFill>
              </a:rPr>
              <a:t> BAN-PT/LAM</a:t>
            </a:r>
          </a:p>
          <a:p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PT/PS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yang </a:t>
            </a:r>
            <a:r>
              <a:rPr lang="en-US" b="1" dirty="0" err="1">
                <a:solidFill>
                  <a:srgbClr val="FF0000"/>
                </a:solidFill>
              </a:rPr>
              <a:t>mempunyai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reputasi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diakui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secara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internasional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Proses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PT/PS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mendapatkan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melakukan</a:t>
            </a:r>
            <a:r>
              <a:rPr lang="en-US" b="1" dirty="0">
                <a:solidFill>
                  <a:srgbClr val="FF0000"/>
                </a:solidFill>
              </a:rPr>
              <a:t> proses </a:t>
            </a:r>
            <a:r>
              <a:rPr lang="en-US" b="1" dirty="0" err="1">
                <a:solidFill>
                  <a:srgbClr val="FF0000"/>
                </a:solidFill>
              </a:rPr>
              <a:t>Akreditasi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Internasionl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BAN-PT</a:t>
            </a:r>
          </a:p>
        </p:txBody>
      </p:sp>
    </p:spTree>
    <p:extLst>
      <p:ext uri="{BB962C8B-B14F-4D97-AF65-F5344CB8AC3E}">
        <p14:creationId xmlns:p14="http://schemas.microsoft.com/office/powerpoint/2010/main" val="33651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Apek-aspek</a:t>
            </a:r>
            <a:r>
              <a:rPr lang="en-US" dirty="0"/>
              <a:t> yang </a:t>
            </a:r>
            <a:r>
              <a:rPr lang="en-US" dirty="0" err="1"/>
              <a:t>dinilai</a:t>
            </a:r>
            <a:r>
              <a:rPr lang="en-US" dirty="0"/>
              <a:t> (</a:t>
            </a:r>
            <a:r>
              <a:rPr lang="en-US" dirty="0" err="1"/>
              <a:t>umum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  <a:p>
            <a:r>
              <a:rPr lang="en-US" dirty="0"/>
              <a:t>Budgets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Recruiting practices</a:t>
            </a:r>
          </a:p>
          <a:p>
            <a:r>
              <a:rPr lang="en-US" dirty="0"/>
              <a:t>Admission procedures</a:t>
            </a:r>
          </a:p>
          <a:p>
            <a:r>
              <a:rPr lang="en-US" dirty="0"/>
              <a:t>Course content</a:t>
            </a:r>
          </a:p>
          <a:p>
            <a:r>
              <a:rPr lang="en-US" dirty="0"/>
              <a:t>Constituencies</a:t>
            </a:r>
          </a:p>
          <a:p>
            <a:r>
              <a:rPr lang="en-US" dirty="0"/>
              <a:t>Other pertinent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52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Global/Regional/Multilateral/Bilateral</a:t>
            </a:r>
          </a:p>
          <a:p>
            <a:r>
              <a:rPr lang="en-US" dirty="0"/>
              <a:t>World University Ranking (WUR) – WCU </a:t>
            </a:r>
          </a:p>
          <a:p>
            <a:r>
              <a:rPr lang="en-US" dirty="0"/>
              <a:t>AUN QA, QS University Ranking, Times HE (THE), </a:t>
            </a:r>
          </a:p>
          <a:p>
            <a:r>
              <a:rPr lang="en-US" dirty="0"/>
              <a:t>IABEE (Indonesian Accreditation Board for Engineering Education)</a:t>
            </a:r>
          </a:p>
          <a:p>
            <a:r>
              <a:rPr lang="en-US" dirty="0"/>
              <a:t>ABET (Applied Sciences, Computing, Engineering, Engineering Technology)</a:t>
            </a:r>
          </a:p>
          <a:p>
            <a:r>
              <a:rPr lang="en-US" dirty="0"/>
              <a:t>ACCA (</a:t>
            </a:r>
            <a:r>
              <a:rPr lang="en-US" dirty="0" err="1"/>
              <a:t>Akuntansi</a:t>
            </a:r>
            <a:r>
              <a:rPr lang="en-US" dirty="0"/>
              <a:t>)</a:t>
            </a:r>
          </a:p>
          <a:p>
            <a:r>
              <a:rPr lang="en-US" dirty="0"/>
              <a:t>ABEST21 (Business Education)</a:t>
            </a:r>
          </a:p>
          <a:p>
            <a:r>
              <a:rPr lang="en-US" dirty="0"/>
              <a:t>AMBA (Association of MBA’s Accredited)</a:t>
            </a:r>
          </a:p>
          <a:p>
            <a:r>
              <a:rPr lang="en-US" dirty="0"/>
              <a:t>ASIIN (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Fisika</a:t>
            </a:r>
            <a:r>
              <a:rPr lang="en-US" dirty="0"/>
              <a:t>, </a:t>
            </a:r>
            <a:r>
              <a:rPr lang="en-US" dirty="0" err="1"/>
              <a:t>Matematika</a:t>
            </a:r>
            <a:r>
              <a:rPr lang="en-US" dirty="0"/>
              <a:t>, </a:t>
            </a:r>
            <a:r>
              <a:rPr lang="en-US" dirty="0" err="1"/>
              <a:t>Biologi</a:t>
            </a:r>
            <a:r>
              <a:rPr lang="en-US" dirty="0"/>
              <a:t>)</a:t>
            </a:r>
          </a:p>
          <a:p>
            <a:r>
              <a:rPr lang="en-US" dirty="0"/>
              <a:t>JABEE, KAAB, RSC (Royal Society of Chemistry)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4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 University Ranking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(40%)</a:t>
            </a:r>
          </a:p>
          <a:p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(10%)</a:t>
            </a:r>
          </a:p>
          <a:p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/</a:t>
            </a:r>
            <a:r>
              <a:rPr lang="en-US" dirty="0" err="1"/>
              <a:t>Dosen</a:t>
            </a:r>
            <a:r>
              <a:rPr lang="en-US" dirty="0"/>
              <a:t>: </a:t>
            </a:r>
            <a:r>
              <a:rPr lang="en-US" dirty="0" err="1"/>
              <a:t>mahasiswa</a:t>
            </a:r>
            <a:r>
              <a:rPr lang="en-US" dirty="0"/>
              <a:t> (20%)</a:t>
            </a:r>
          </a:p>
          <a:p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sitasi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(20%)</a:t>
            </a:r>
          </a:p>
          <a:p>
            <a:r>
              <a:rPr lang="en-US" dirty="0" err="1"/>
              <a:t>Fakultas</a:t>
            </a:r>
            <a:r>
              <a:rPr lang="en-US" dirty="0"/>
              <a:t>/Program </a:t>
            </a:r>
            <a:r>
              <a:rPr lang="en-US" dirty="0" err="1"/>
              <a:t>Internasional</a:t>
            </a:r>
            <a:r>
              <a:rPr lang="en-US" dirty="0"/>
              <a:t> (5%)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/</a:t>
            </a:r>
            <a:r>
              <a:rPr lang="en-US" dirty="0" err="1"/>
              <a:t>Internasional</a:t>
            </a:r>
            <a:r>
              <a:rPr lang="en-US" dirty="0"/>
              <a:t> (5%).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179EB-6EAE-46B1-AD08-9751EE2916D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err="1"/>
              <a:t>Rekomendasi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/>
              <a:t>Akreditasi</a:t>
            </a:r>
            <a:r>
              <a:rPr lang="en-US" dirty="0"/>
              <a:t> Nasional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r>
              <a:rPr lang="en-US" dirty="0" err="1"/>
              <a:t>Harus</a:t>
            </a:r>
            <a:r>
              <a:rPr lang="en-US" dirty="0"/>
              <a:t>/</a:t>
            </a:r>
            <a:r>
              <a:rPr lang="en-US" dirty="0" err="1"/>
              <a:t>imperatif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kaizen/</a:t>
            </a:r>
            <a:r>
              <a:rPr lang="en-US" dirty="0" err="1">
                <a:sym typeface="Wingdings" panose="05000000000000000000" pitchFamily="2" charset="2"/>
              </a:rPr>
              <a:t>peningkatan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mutu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secara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berkelanjutan</a:t>
            </a:r>
            <a:r>
              <a:rPr lang="en-US" dirty="0">
                <a:sym typeface="Wingdings" panose="05000000000000000000" pitchFamily="2" charset="2"/>
              </a:rPr>
              <a:t> (CQI)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Pertanggungjawaban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Pengakuan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Penghargaan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Kompetisi</a:t>
            </a:r>
            <a:r>
              <a:rPr lang="en-US" dirty="0"/>
              <a:t>/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Pengakuan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Reputasi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2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073" y="730250"/>
            <a:ext cx="21027093" cy="10642599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AKREDITASI NASIONAL/INTERNASIONAL ???</a:t>
            </a:r>
            <a:br>
              <a:rPr lang="en-US" sz="9600" dirty="0">
                <a:latin typeface="Berlin Sans FB Demi" panose="020E0802020502020306" pitchFamily="34" charset="0"/>
              </a:rPr>
            </a:br>
            <a:br>
              <a:rPr lang="en-US" sz="9600" dirty="0">
                <a:latin typeface="Berlin Sans FB Demi" panose="020E0802020502020306" pitchFamily="34" charset="0"/>
              </a:rPr>
            </a:br>
            <a:r>
              <a:rPr lang="en-US" sz="9600" dirty="0">
                <a:latin typeface="Berlin Sans FB Demi" panose="020E0802020502020306" pitchFamily="34" charset="0"/>
              </a:rPr>
              <a:t>					</a:t>
            </a:r>
            <a:r>
              <a:rPr lang="en-US" sz="20000" dirty="0">
                <a:latin typeface="Berlin Sans FB Demi" panose="020E0802020502020306" pitchFamily="34" charset="0"/>
              </a:rPr>
              <a:t>Ayo Aja!!!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  <a:p>
            <a:fld id="{B5A179EB-6EAE-46B1-AD08-9751EE2916D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9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23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Kontroversi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Pro:</a:t>
            </a:r>
          </a:p>
          <a:p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perlu</a:t>
            </a:r>
            <a:endParaRPr lang="en-US" dirty="0"/>
          </a:p>
          <a:p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(accountability)</a:t>
            </a:r>
          </a:p>
          <a:p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(improvement - CQI)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Kontra</a:t>
            </a:r>
            <a:r>
              <a:rPr lang="en-US" dirty="0"/>
              <a:t>: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endParaRPr lang="en-US" dirty="0"/>
          </a:p>
          <a:p>
            <a:r>
              <a:rPr lang="en-US" dirty="0" err="1"/>
              <a:t>Uniformitas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(BAN-PT/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Kemenristekdikti</a:t>
            </a:r>
            <a:r>
              <a:rPr lang="en-US" dirty="0"/>
              <a:t>/</a:t>
            </a:r>
            <a:r>
              <a:rPr lang="en-US" dirty="0" err="1"/>
              <a:t>pemeringkatan</a:t>
            </a:r>
            <a:r>
              <a:rPr lang="en-US" dirty="0"/>
              <a:t>) </a:t>
            </a:r>
          </a:p>
          <a:p>
            <a:r>
              <a:rPr lang="en-US" dirty="0" err="1"/>
              <a:t>Merepotkan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menakutkan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5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66424"/>
          <a:stretch/>
        </p:blipFill>
        <p:spPr bwMode="auto">
          <a:xfrm>
            <a:off x="1" y="382279"/>
            <a:ext cx="24336068" cy="2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7"/>
          <p:cNvSpPr/>
          <p:nvPr/>
        </p:nvSpPr>
        <p:spPr>
          <a:xfrm>
            <a:off x="2" y="382264"/>
            <a:ext cx="24379238" cy="2723626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zh-CN" alt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 rot="5400000">
            <a:off x="382815" y="1078413"/>
            <a:ext cx="4553976" cy="23998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en-US" sz="3599" kern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857602"/>
            <a:ext cx="2374108" cy="1743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76826" y="544169"/>
            <a:ext cx="20502075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434"/>
            <a:r>
              <a:rPr lang="en-US" sz="8798" b="1" kern="0" dirty="0">
                <a:solidFill>
                  <a:schemeClr val="bg1"/>
                </a:solidFill>
                <a:latin typeface="Arial Narrow" pitchFamily="34" charset="0"/>
              </a:rPr>
              <a:t>PENGERTIAN AKREDITASI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32055" y="1995993"/>
            <a:ext cx="10196381" cy="953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8434"/>
            <a:r>
              <a:rPr lang="it-IT" sz="5599" kern="0" dirty="0">
                <a:solidFill>
                  <a:schemeClr val="bg1"/>
                </a:solidFill>
                <a:latin typeface="Arial Narrow" pitchFamily="34" charset="0"/>
                <a:cs typeface="Arial"/>
              </a:rPr>
              <a:t>(Permenristekdikti No. 32 </a:t>
            </a:r>
            <a:r>
              <a:rPr lang="it-IT" sz="5599" kern="0" spc="-90" dirty="0">
                <a:solidFill>
                  <a:schemeClr val="bg1"/>
                </a:solidFill>
                <a:latin typeface="Arial Narrow" pitchFamily="34" charset="0"/>
                <a:cs typeface="Arial"/>
              </a:rPr>
              <a:t>Tahun</a:t>
            </a:r>
            <a:r>
              <a:rPr lang="it-IT" sz="5599" kern="0" spc="-280" dirty="0">
                <a:solidFill>
                  <a:schemeClr val="bg1"/>
                </a:solidFill>
                <a:latin typeface="Arial Narrow" pitchFamily="34" charset="0"/>
                <a:cs typeface="Arial"/>
              </a:rPr>
              <a:t> </a:t>
            </a:r>
            <a:r>
              <a:rPr lang="it-IT" sz="5599" kern="0" dirty="0">
                <a:solidFill>
                  <a:schemeClr val="bg1"/>
                </a:solidFill>
                <a:latin typeface="Arial Narrow" pitchFamily="34" charset="0"/>
                <a:cs typeface="Arial"/>
              </a:rPr>
              <a:t>2016)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81568" y="5275521"/>
            <a:ext cx="18110516" cy="181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95" defTabSz="1828434">
              <a:spcBef>
                <a:spcPts val="200"/>
              </a:spcBef>
            </a:pP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Akreditasi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adalah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kegiatan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penilaian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untuk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menentukan</a:t>
            </a:r>
            <a:r>
              <a:rPr lang="en-US" sz="5599" kern="0" spc="43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kelayakan</a:t>
            </a:r>
            <a:endParaRPr lang="en-US" sz="5599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rial"/>
            </a:endParaRPr>
          </a:p>
          <a:p>
            <a:pPr marL="25395" defTabSz="1828434">
              <a:spcBef>
                <a:spcPts val="10"/>
              </a:spcBef>
            </a:pP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Program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Studi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dan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Perguruan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Tinggi</a:t>
            </a:r>
            <a:r>
              <a:rPr lang="en-US" sz="5599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(</a:t>
            </a:r>
            <a:r>
              <a:rPr lang="en-US" sz="5599" kern="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Pasal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1 </a:t>
            </a:r>
            <a:r>
              <a:rPr lang="en-US" sz="5599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ayat</a:t>
            </a:r>
            <a:r>
              <a:rPr lang="en-US" sz="5599" kern="0" spc="1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/>
              </a:rPr>
              <a:t>1)</a:t>
            </a:r>
            <a:endParaRPr lang="en-US" sz="5599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1269422" y="4972289"/>
            <a:ext cx="2716941" cy="2572881"/>
          </a:xfrm>
          <a:prstGeom prst="diamond">
            <a:avLst/>
          </a:prstGeom>
          <a:solidFill>
            <a:srgbClr val="435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718" y="5574431"/>
            <a:ext cx="1866535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7199" b="1" kern="0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5" name="Diamond 34"/>
          <p:cNvSpPr/>
          <p:nvPr/>
        </p:nvSpPr>
        <p:spPr>
          <a:xfrm>
            <a:off x="1257055" y="7524490"/>
            <a:ext cx="2716941" cy="2572881"/>
          </a:xfrm>
          <a:prstGeom prst="diamond">
            <a:avLst/>
          </a:prstGeom>
          <a:solidFill>
            <a:srgbClr val="435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301330" y="10097371"/>
            <a:ext cx="2716941" cy="2572881"/>
          </a:xfrm>
          <a:prstGeom prst="diamond">
            <a:avLst/>
          </a:prstGeom>
          <a:solidFill>
            <a:srgbClr val="435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2258" y="8164725"/>
            <a:ext cx="1866535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7199" b="1" kern="0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6533" y="10737606"/>
            <a:ext cx="1866535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7199" b="1" kern="0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81566" y="7805627"/>
            <a:ext cx="17726395" cy="181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34"/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Akreditasi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Program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Studi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adalah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kegiatan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penilaian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untuk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menentukan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kelayakan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Program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Studi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(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Pasal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1 </a:t>
            </a:r>
            <a:r>
              <a:rPr lang="en-US" sz="5599" kern="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ayat</a:t>
            </a:r>
            <a:r>
              <a:rPr lang="en-US" sz="5599" kern="0" spc="22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2)</a:t>
            </a:r>
            <a:endParaRPr lang="en-US" sz="5599" kern="0" dirty="0">
              <a:solidFill>
                <a:sysClr val="windowText" lastClr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81567" y="10460526"/>
            <a:ext cx="17726393" cy="181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34"/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Akreditasi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Perguruan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3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Tinggi</a:t>
            </a:r>
            <a:r>
              <a:rPr lang="en-US" sz="5599" kern="0" spc="-3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adalah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kegiatan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penilaian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untuk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menentukan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kelayakan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Perguruan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3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Tinggi</a:t>
            </a:r>
            <a:r>
              <a:rPr lang="en-US" sz="5599" kern="0" spc="-3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(</a:t>
            </a:r>
            <a:r>
              <a:rPr lang="en-US" sz="5599" kern="0" spc="-1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Pasal</a:t>
            </a:r>
            <a:r>
              <a:rPr lang="en-US" sz="5599" kern="0" spc="-1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1 </a:t>
            </a:r>
            <a:r>
              <a:rPr lang="en-US" sz="5599" kern="0" dirty="0" err="1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ayat</a:t>
            </a:r>
            <a:r>
              <a:rPr lang="en-US" sz="5599" kern="0" spc="28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5599" kern="0" spc="-20" dirty="0">
                <a:solidFill>
                  <a:sysClr val="windowText" lastClr="000000"/>
                </a:solidFill>
                <a:latin typeface="Arial Narrow" pitchFamily="34" charset="0"/>
                <a:cs typeface="Arial"/>
              </a:rPr>
              <a:t>3)</a:t>
            </a:r>
            <a:endParaRPr lang="en-US" sz="5599" kern="0" dirty="0">
              <a:solidFill>
                <a:sysClr val="windowText" lastClr="000000"/>
              </a:solidFill>
              <a:latin typeface="Arial Narrow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20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PT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/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social-</a:t>
            </a:r>
            <a:r>
              <a:rPr lang="en-US" dirty="0" err="1"/>
              <a:t>ekonomi</a:t>
            </a:r>
            <a:r>
              <a:rPr lang="en-US" dirty="0"/>
              <a:t>/</a:t>
            </a:r>
            <a:r>
              <a:rPr lang="en-US" dirty="0" err="1"/>
              <a:t>bisnis-publik</a:t>
            </a:r>
            <a:endParaRPr lang="en-US" dirty="0"/>
          </a:p>
          <a:p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(order/</a:t>
            </a:r>
            <a:r>
              <a:rPr lang="en-US" dirty="0" err="1"/>
              <a:t>keteraturan</a:t>
            </a:r>
            <a:r>
              <a:rPr lang="en-US" dirty="0"/>
              <a:t>/</a:t>
            </a:r>
            <a:r>
              <a:rPr lang="en-US" dirty="0" err="1"/>
              <a:t>ketertiban</a:t>
            </a:r>
            <a:r>
              <a:rPr lang="en-US" dirty="0"/>
              <a:t>) – public accountability </a:t>
            </a:r>
          </a:p>
          <a:p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endParaRPr lang="en-US" dirty="0"/>
          </a:p>
          <a:p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politis</a:t>
            </a:r>
            <a:r>
              <a:rPr lang="en-US" dirty="0"/>
              <a:t>: </a:t>
            </a:r>
            <a:r>
              <a:rPr lang="en-US" dirty="0" err="1"/>
              <a:t>agen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/>
              <a:t>akibat</a:t>
            </a:r>
            <a:r>
              <a:rPr lang="en-US" dirty="0"/>
              <a:t> – </a:t>
            </a:r>
            <a:r>
              <a:rPr lang="en-US" i="1" dirty="0"/>
              <a:t>Who gets what, how, (and how much)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37249" y="3381377"/>
            <a:ext cx="12193204" cy="80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aylacagan.com/wp-content/uploads/2017/06/Rifle-Paper-Co-Gradu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66424"/>
          <a:stretch/>
        </p:blipFill>
        <p:spPr bwMode="auto">
          <a:xfrm>
            <a:off x="1" y="382279"/>
            <a:ext cx="24336068" cy="2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7"/>
          <p:cNvSpPr/>
          <p:nvPr/>
        </p:nvSpPr>
        <p:spPr>
          <a:xfrm>
            <a:off x="2" y="382264"/>
            <a:ext cx="24379238" cy="2723626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  <a:ln>
            <a:solidFill>
              <a:srgbClr val="0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zh-CN" altLang="en-US" sz="3599" kern="0">
              <a:solidFill>
                <a:sysClr val="windowText" lastClr="000000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 rot="5400000">
            <a:off x="382815" y="1078413"/>
            <a:ext cx="4553976" cy="23998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en-US" sz="3599" kern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5" y="857602"/>
            <a:ext cx="2374108" cy="17434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34503" y="415646"/>
            <a:ext cx="20502075" cy="15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r>
              <a:rPr lang="en-US" sz="7998" b="1" kern="0" dirty="0">
                <a:solidFill>
                  <a:schemeClr val="bg1"/>
                </a:solidFill>
                <a:latin typeface="Arial Narrow" pitchFamily="34" charset="0"/>
              </a:rPr>
              <a:t>JUMLAH PROGRAM STUDI DI INDONESIA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004810" y="2930012"/>
          <a:ext cx="19774539" cy="1056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29925" y="6882884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1.790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1257" y="7843765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739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497327" y="5441176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3.658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29941" y="8027081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399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35722" y="7440061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1.128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69047" y="4890689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4.317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822373" y="5618053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3.442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407829" y="6882884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1.864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983253" y="4213852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5.117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390032" y="3465732"/>
            <a:ext cx="1828443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/>
            <a:r>
              <a:rPr lang="en-US" sz="3999" b="1" kern="0" dirty="0">
                <a:solidFill>
                  <a:sysClr val="windowText" lastClr="000000"/>
                </a:solidFill>
                <a:latin typeface="Arial Narrow" pitchFamily="34" charset="0"/>
              </a:rPr>
              <a:t>6.136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983254" y="12918676"/>
            <a:ext cx="9751409" cy="52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en-US" sz="2799" kern="0" dirty="0" err="1">
                <a:solidFill>
                  <a:sysClr val="windowText" lastClr="000000"/>
                </a:solidFill>
                <a:latin typeface="Arial Narrow" pitchFamily="34" charset="0"/>
              </a:rPr>
              <a:t>Sumber</a:t>
            </a:r>
            <a:r>
              <a:rPr lang="en-US" sz="2799" kern="0" dirty="0">
                <a:solidFill>
                  <a:sysClr val="windowText" lastClr="000000"/>
                </a:solidFill>
                <a:latin typeface="Arial Narrow" pitchFamily="34" charset="0"/>
              </a:rPr>
              <a:t> : https://forlap.ristekdikti.go.id/perguruantinggi/homegraphprodi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73940" y="1883777"/>
            <a:ext cx="4794902" cy="953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28434"/>
            <a:r>
              <a:rPr lang="it-IT" sz="5599" kern="0" dirty="0">
                <a:solidFill>
                  <a:schemeClr val="bg1"/>
                </a:solidFill>
                <a:latin typeface="Arial Narrow" pitchFamily="34" charset="0"/>
                <a:cs typeface="Arial"/>
              </a:rPr>
              <a:t>(Per 8 April 2019)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289" y="10571221"/>
            <a:ext cx="10593663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34"/>
            <a:r>
              <a:rPr lang="en-US" sz="5599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:</a:t>
            </a:r>
          </a:p>
          <a:p>
            <a:pPr defTabSz="1828434"/>
            <a:r>
              <a:rPr lang="en-US" sz="5599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28.590 </a:t>
            </a:r>
            <a:r>
              <a:rPr lang="en-US" sz="4799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(8 April 2019)  </a:t>
            </a:r>
          </a:p>
          <a:p>
            <a:pPr defTabSz="1828434"/>
            <a:r>
              <a:rPr lang="en-US" sz="5599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28.311 </a:t>
            </a:r>
            <a:r>
              <a:rPr lang="en-US" sz="4799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(20 </a:t>
            </a:r>
            <a:r>
              <a:rPr lang="en-US" sz="4799" b="1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Maret</a:t>
            </a:r>
            <a:r>
              <a:rPr lang="en-US" sz="4799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2019)  </a:t>
            </a:r>
            <a:endParaRPr lang="en-US" sz="5599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Esensi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signifikansi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(SPMI – stakeholders internal)</a:t>
            </a:r>
          </a:p>
          <a:p>
            <a:endParaRPr lang="en-US" dirty="0"/>
          </a:p>
          <a:p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(public accountability) – SPME – stakeholders external</a:t>
            </a:r>
          </a:p>
          <a:p>
            <a:endParaRPr lang="en-US" dirty="0"/>
          </a:p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(kaizen – Continuous </a:t>
            </a:r>
            <a:r>
              <a:rPr lang="en-US" dirty="0" err="1"/>
              <a:t>Quaity</a:t>
            </a:r>
            <a:r>
              <a:rPr lang="en-US" dirty="0"/>
              <a:t> Improvement – CQI)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Rekognisi</a:t>
            </a:r>
            <a:r>
              <a:rPr lang="en-US" dirty="0"/>
              <a:t> (</a:t>
            </a:r>
            <a:r>
              <a:rPr lang="en-US" dirty="0" err="1"/>
              <a:t>pengakuan</a:t>
            </a:r>
            <a:r>
              <a:rPr lang="en-US" dirty="0"/>
              <a:t>) - </a:t>
            </a:r>
            <a:r>
              <a:rPr lang="en-US" dirty="0" err="1"/>
              <a:t>legalitas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Peringkat</a:t>
            </a:r>
            <a:r>
              <a:rPr lang="en-US" dirty="0"/>
              <a:t> (ranking)</a:t>
            </a:r>
          </a:p>
          <a:p>
            <a:endParaRPr lang="en-US" dirty="0"/>
          </a:p>
          <a:p>
            <a:r>
              <a:rPr lang="en-US" dirty="0" err="1"/>
              <a:t>Reputasi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Pasar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7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/>
              <a:t>Cakupan</a:t>
            </a:r>
            <a:r>
              <a:rPr lang="en-US" sz="6600" dirty="0"/>
              <a:t>, </a:t>
            </a:r>
            <a:r>
              <a:rPr lang="en-US" sz="6600" dirty="0" err="1"/>
              <a:t>Standar</a:t>
            </a:r>
            <a:r>
              <a:rPr lang="en-US" sz="6600" dirty="0"/>
              <a:t>/</a:t>
            </a:r>
            <a:r>
              <a:rPr lang="en-US" sz="6600" dirty="0" err="1"/>
              <a:t>Kriteria</a:t>
            </a:r>
            <a:r>
              <a:rPr lang="en-US" sz="6600" dirty="0"/>
              <a:t> </a:t>
            </a:r>
            <a:r>
              <a:rPr lang="en-US" sz="6600" dirty="0" err="1"/>
              <a:t>Badan</a:t>
            </a:r>
            <a:r>
              <a:rPr lang="en-US" sz="6600" dirty="0"/>
              <a:t>, Status </a:t>
            </a:r>
            <a:br>
              <a:rPr lang="en-US" sz="6600" dirty="0"/>
            </a:br>
            <a:r>
              <a:rPr lang="en-US" sz="6600" dirty="0"/>
              <a:t>(</a:t>
            </a:r>
            <a:r>
              <a:rPr lang="en-US" sz="6600" dirty="0" err="1"/>
              <a:t>hasil</a:t>
            </a:r>
            <a:r>
              <a:rPr lang="en-US" sz="6600" dirty="0"/>
              <a:t> </a:t>
            </a:r>
            <a:r>
              <a:rPr lang="en-US" sz="6600" dirty="0" err="1"/>
              <a:t>akreditasi</a:t>
            </a:r>
            <a:r>
              <a:rPr lang="en-US" sz="6600" dirty="0"/>
              <a:t>)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Cakupan</a:t>
            </a:r>
            <a:r>
              <a:rPr lang="en-US" b="1" dirty="0"/>
              <a:t>/</a:t>
            </a:r>
            <a:r>
              <a:rPr lang="en-US" b="1" dirty="0" err="1"/>
              <a:t>Jenis</a:t>
            </a:r>
            <a:endParaRPr lang="en-US" b="1" dirty="0"/>
          </a:p>
          <a:p>
            <a:r>
              <a:rPr lang="en-US" dirty="0"/>
              <a:t>Institutional (APT)</a:t>
            </a:r>
          </a:p>
          <a:p>
            <a:r>
              <a:rPr lang="en-US" dirty="0"/>
              <a:t>Programmatic (APS)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Standar</a:t>
            </a:r>
            <a:r>
              <a:rPr lang="en-US" b="1" dirty="0"/>
              <a:t>/</a:t>
            </a:r>
            <a:r>
              <a:rPr lang="en-US" b="1" dirty="0" err="1"/>
              <a:t>Kriteria</a:t>
            </a:r>
            <a:r>
              <a:rPr lang="en-US" b="1" dirty="0"/>
              <a:t>/</a:t>
            </a:r>
            <a:r>
              <a:rPr lang="en-US" b="1" dirty="0" err="1"/>
              <a:t>Pendekatan</a:t>
            </a:r>
            <a:r>
              <a:rPr lang="en-US" b="1" dirty="0"/>
              <a:t>:</a:t>
            </a:r>
          </a:p>
          <a:p>
            <a:r>
              <a:rPr lang="en-US" i="1" dirty="0"/>
              <a:t>Minimal Model/Regulatory Model </a:t>
            </a:r>
            <a:r>
              <a:rPr lang="en-US" dirty="0"/>
              <a:t>(Input - </a:t>
            </a:r>
            <a:r>
              <a:rPr lang="en-US" dirty="0" err="1"/>
              <a:t>keterpenuhan</a:t>
            </a:r>
            <a:r>
              <a:rPr lang="en-US" dirty="0"/>
              <a:t> ketentuan2 legal/</a:t>
            </a:r>
            <a:r>
              <a:rPr lang="en-US" dirty="0" err="1"/>
              <a:t>kuantitatif</a:t>
            </a:r>
            <a:r>
              <a:rPr lang="en-US" dirty="0"/>
              <a:t>: </a:t>
            </a:r>
            <a:r>
              <a:rPr lang="en-US" dirty="0" err="1"/>
              <a:t>ijin</a:t>
            </a:r>
            <a:r>
              <a:rPr lang="en-US" dirty="0"/>
              <a:t>, </a:t>
            </a:r>
            <a:r>
              <a:rPr lang="en-US" dirty="0" err="1"/>
              <a:t>gedung</a:t>
            </a:r>
            <a:r>
              <a:rPr lang="en-US" dirty="0"/>
              <a:t>, </a:t>
            </a:r>
            <a:r>
              <a:rPr lang="en-US" dirty="0" err="1"/>
              <a:t>kurikulum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/>
              <a:t>/</a:t>
            </a:r>
            <a:r>
              <a:rPr lang="en-US" dirty="0" err="1"/>
              <a:t>mhs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bersifat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seragam</a:t>
            </a:r>
            <a:r>
              <a:rPr lang="en-US" dirty="0">
                <a:sym typeface="Wingdings" panose="05000000000000000000" pitchFamily="2" charset="2"/>
              </a:rPr>
              <a:t>/uniformity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Outcomes-Based Model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 goals/objectives</a:t>
            </a:r>
          </a:p>
          <a:p>
            <a:r>
              <a:rPr lang="en-US" i="1" dirty="0">
                <a:sym typeface="Wingdings" panose="05000000000000000000" pitchFamily="2" charset="2"/>
              </a:rPr>
              <a:t>Peer Review Model</a:t>
            </a:r>
            <a:r>
              <a:rPr lang="en-US" dirty="0">
                <a:sym typeface="Wingdings" panose="05000000000000000000" pitchFamily="2" charset="2"/>
              </a:rPr>
              <a:t> ( LAM)</a:t>
            </a:r>
          </a:p>
          <a:p>
            <a:r>
              <a:rPr lang="en-US" i="1" dirty="0">
                <a:sym typeface="Wingdings" panose="05000000000000000000" pitchFamily="2" charset="2"/>
              </a:rPr>
              <a:t>Program Club Model</a:t>
            </a:r>
            <a:r>
              <a:rPr lang="en-US" dirty="0">
                <a:sym typeface="Wingdings" panose="05000000000000000000" pitchFamily="2" charset="2"/>
              </a:rPr>
              <a:t> ( LAM/Consortium) </a:t>
            </a:r>
          </a:p>
          <a:p>
            <a:pPr marL="0" indent="0">
              <a:buNone/>
            </a:pPr>
            <a:r>
              <a:rPr lang="en-US" b="1" dirty="0" err="1">
                <a:sym typeface="Wingdings" panose="05000000000000000000" pitchFamily="2" charset="2"/>
              </a:rPr>
              <a:t>Badan</a:t>
            </a:r>
            <a:r>
              <a:rPr lang="en-US" b="1" dirty="0">
                <a:sym typeface="Wingdings" panose="05000000000000000000" pitchFamily="2" charset="2"/>
              </a:rPr>
              <a:t>/</a:t>
            </a:r>
            <a:r>
              <a:rPr lang="en-US" b="1" dirty="0" err="1">
                <a:sym typeface="Wingdings" panose="05000000000000000000" pitchFamily="2" charset="2"/>
              </a:rPr>
              <a:t>Agen</a:t>
            </a:r>
            <a:r>
              <a:rPr lang="en-US" b="1" dirty="0">
                <a:sym typeface="Wingdings" panose="05000000000000000000" pitchFamily="2" charset="2"/>
              </a:rPr>
              <a:t>:</a:t>
            </a:r>
          </a:p>
          <a:p>
            <a:r>
              <a:rPr lang="en-US" dirty="0" err="1">
                <a:sym typeface="Wingdings" panose="05000000000000000000" pitchFamily="2" charset="2"/>
              </a:rPr>
              <a:t>Pemerintah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Kemenristekdikti</a:t>
            </a:r>
            <a:r>
              <a:rPr lang="en-US" dirty="0">
                <a:sym typeface="Wingdings" panose="05000000000000000000" pitchFamily="2" charset="2"/>
              </a:rPr>
              <a:t>/BAN-PT</a:t>
            </a:r>
          </a:p>
          <a:p>
            <a:r>
              <a:rPr lang="en-US" dirty="0">
                <a:sym typeface="Wingdings" panose="05000000000000000000" pitchFamily="2" charset="2"/>
              </a:rPr>
              <a:t>LAM/</a:t>
            </a:r>
            <a:r>
              <a:rPr lang="en-US" dirty="0" err="1">
                <a:sym typeface="Wingdings" panose="05000000000000000000" pitchFamily="2" charset="2"/>
              </a:rPr>
              <a:t>Konsorsium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err="1"/>
              <a:t>Hasil</a:t>
            </a:r>
            <a:r>
              <a:rPr lang="en-US" b="1" dirty="0"/>
              <a:t>/Status:</a:t>
            </a:r>
          </a:p>
          <a:p>
            <a:r>
              <a:rPr lang="en-US" dirty="0"/>
              <a:t>Not-accredited/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endParaRPr lang="en-US" dirty="0"/>
          </a:p>
          <a:p>
            <a:r>
              <a:rPr lang="en-US" dirty="0"/>
              <a:t>Accredited/</a:t>
            </a:r>
            <a:r>
              <a:rPr lang="en-US" dirty="0" err="1"/>
              <a:t>terakreditasi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Peringkat</a:t>
            </a:r>
            <a:r>
              <a:rPr lang="en-US" dirty="0"/>
              <a:t> (A,B,C; </a:t>
            </a:r>
            <a:r>
              <a:rPr lang="en-US" dirty="0" err="1"/>
              <a:t>Unggul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perubahan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Pengembangan</a:t>
            </a:r>
            <a:r>
              <a:rPr lang="en-US" dirty="0"/>
              <a:t>/</a:t>
            </a:r>
            <a:r>
              <a:rPr lang="en-US" dirty="0" err="1"/>
              <a:t>perbaikan</a:t>
            </a:r>
            <a:endParaRPr lang="en-US" dirty="0"/>
          </a:p>
          <a:p>
            <a:r>
              <a:rPr lang="en-US" dirty="0" err="1"/>
              <a:t>Pergeseran</a:t>
            </a:r>
            <a:r>
              <a:rPr lang="en-US" dirty="0"/>
              <a:t> paradigm: </a:t>
            </a:r>
            <a:r>
              <a:rPr lang="en-US" i="1" dirty="0"/>
              <a:t>Input-Process based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Output-Outcome-based</a:t>
            </a:r>
          </a:p>
          <a:p>
            <a:endParaRPr lang="en-US" i="1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 err="1">
                <a:sym typeface="Wingdings" panose="05000000000000000000" pitchFamily="2" charset="2"/>
              </a:rPr>
              <a:t>Perlu</a:t>
            </a:r>
            <a:r>
              <a:rPr lang="en-US" dirty="0">
                <a:sym typeface="Wingdings" panose="05000000000000000000" pitchFamily="2" charset="2"/>
              </a:rPr>
              <a:t> instrument </a:t>
            </a:r>
            <a:r>
              <a:rPr lang="en-US" dirty="0" err="1">
                <a:sym typeface="Wingdings" panose="05000000000000000000" pitchFamily="2" charset="2"/>
              </a:rPr>
              <a:t>baru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spesifik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sesuai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kekhasan</a:t>
            </a:r>
            <a:r>
              <a:rPr lang="en-US" dirty="0">
                <a:sym typeface="Wingdings" panose="05000000000000000000" pitchFamily="2" charset="2"/>
              </a:rPr>
              <a:t> Program </a:t>
            </a:r>
            <a:r>
              <a:rPr lang="en-US" dirty="0" err="1">
                <a:sym typeface="Wingdings" panose="05000000000000000000" pitchFamily="2" charset="2"/>
              </a:rPr>
              <a:t>Studi</a:t>
            </a:r>
            <a:r>
              <a:rPr lang="en-US" dirty="0">
                <a:sym typeface="Wingdings" panose="05000000000000000000" pitchFamily="2" charset="2"/>
              </a:rPr>
              <a:t> (PS)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Perguruan</a:t>
            </a:r>
            <a:r>
              <a:rPr lang="en-US" dirty="0">
                <a:sym typeface="Wingdings" panose="05000000000000000000" pitchFamily="2" charset="2"/>
              </a:rPr>
              <a:t> Tinggi (PT)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PS: * </a:t>
            </a:r>
            <a:r>
              <a:rPr lang="en-US" dirty="0" err="1">
                <a:sym typeface="Wingdings" panose="05000000000000000000" pitchFamily="2" charset="2"/>
              </a:rPr>
              <a:t>Akademik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Vokasi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Profesi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* Diploma, </a:t>
            </a:r>
            <a:r>
              <a:rPr lang="en-US" dirty="0" err="1">
                <a:sym typeface="Wingdings" panose="05000000000000000000" pitchFamily="2" charset="2"/>
              </a:rPr>
              <a:t>Sarjana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Profesi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Spesialis</a:t>
            </a:r>
            <a:r>
              <a:rPr lang="en-US" dirty="0">
                <a:sym typeface="Wingdings" panose="05000000000000000000" pitchFamily="2" charset="2"/>
              </a:rPr>
              <a:t>, Magister/Ter., </a:t>
            </a:r>
            <a:r>
              <a:rPr lang="en-US" dirty="0" err="1">
                <a:sym typeface="Wingdings" panose="05000000000000000000" pitchFamily="2" charset="2"/>
              </a:rPr>
              <a:t>Doktor</a:t>
            </a:r>
            <a:r>
              <a:rPr lang="en-US" dirty="0">
                <a:sym typeface="Wingdings" panose="05000000000000000000" pitchFamily="2" charset="2"/>
              </a:rPr>
              <a:t>/Ter.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PT: * PTS, PTN (BH, BLU, SATKER)/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* </a:t>
            </a:r>
            <a:r>
              <a:rPr lang="en-US" dirty="0" err="1">
                <a:sym typeface="Wingdings" panose="05000000000000000000" pitchFamily="2" charset="2"/>
              </a:rPr>
              <a:t>Universitas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Institut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Politeknik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Akademi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Akademi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Komunitas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6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8">
      <a:dk1>
        <a:srgbClr val="1F1F1F"/>
      </a:dk1>
      <a:lt1>
        <a:srgbClr val="FFFFFF"/>
      </a:lt1>
      <a:dk2>
        <a:srgbClr val="1E2028"/>
      </a:dk2>
      <a:lt2>
        <a:srgbClr val="FFFFFF"/>
      </a:lt2>
      <a:accent1>
        <a:srgbClr val="15B473"/>
      </a:accent1>
      <a:accent2>
        <a:srgbClr val="006A7F"/>
      </a:accent2>
      <a:accent3>
        <a:srgbClr val="18D287"/>
      </a:accent3>
      <a:accent4>
        <a:srgbClr val="0087A2"/>
      </a:accent4>
      <a:accent5>
        <a:srgbClr val="3B3B3B"/>
      </a:accent5>
      <a:accent6>
        <a:srgbClr val="282828"/>
      </a:accent6>
      <a:hlink>
        <a:srgbClr val="171717"/>
      </a:hlink>
      <a:folHlink>
        <a:srgbClr val="6D6D6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1806</TotalTime>
  <Words>1160</Words>
  <Application>Microsoft Office PowerPoint</Application>
  <PresentationFormat>Custom</PresentationFormat>
  <Paragraphs>256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맑은 고딕</vt:lpstr>
      <vt:lpstr>宋体</vt:lpstr>
      <vt:lpstr>Arial</vt:lpstr>
      <vt:lpstr>Arial Narrow</vt:lpstr>
      <vt:lpstr>Berlin Sans FB Demi</vt:lpstr>
      <vt:lpstr>Book Antiqua</vt:lpstr>
      <vt:lpstr>Calibri</vt:lpstr>
      <vt:lpstr>Calibri Light</vt:lpstr>
      <vt:lpstr>Cambria</vt:lpstr>
      <vt:lpstr>Century Gothic</vt:lpstr>
      <vt:lpstr>Corbel</vt:lpstr>
      <vt:lpstr>Wingdings</vt:lpstr>
      <vt:lpstr>Office Theme</vt:lpstr>
      <vt:lpstr>Office 主题</vt:lpstr>
      <vt:lpstr>1_Office Theme</vt:lpstr>
      <vt:lpstr>AKREDITASI NASIONAL/INTERNASIONAL  Rapat Kerja Daerah Lembaga Layanan Pendidikan Tinggi Wil.IV Bandung, 19-20 Agustus 2019 Mangadar Situmorang (Rektor Unpar) </vt:lpstr>
      <vt:lpstr>Outline</vt:lpstr>
      <vt:lpstr>Kontroversi</vt:lpstr>
      <vt:lpstr>PowerPoint Presentation</vt:lpstr>
      <vt:lpstr>Akreditasi sebagai fenomena sosial</vt:lpstr>
      <vt:lpstr>PowerPoint Presentation</vt:lpstr>
      <vt:lpstr>Esensi dan signifikansi</vt:lpstr>
      <vt:lpstr>Cakupan, Standar/Kriteria Badan, Status  (hasil akreditasi) </vt:lpstr>
      <vt:lpstr>Alasan perubahan</vt:lpstr>
      <vt:lpstr>Perubahan/Pengembangan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Akreditasi Internasional</vt:lpstr>
      <vt:lpstr>Apek-aspek yang dinilai (umum)</vt:lpstr>
      <vt:lpstr>Beberapa Badan Akreditasi Internasional</vt:lpstr>
      <vt:lpstr>QS University Ranking </vt:lpstr>
      <vt:lpstr>Rekomendasi</vt:lpstr>
      <vt:lpstr>AKREDITASI NASIONAL/INTERNASIONAL ???       Ayo Aja!!!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Mangadar Situmorang</cp:lastModifiedBy>
  <cp:revision>74</cp:revision>
  <dcterms:created xsi:type="dcterms:W3CDTF">2017-09-03T20:33:52Z</dcterms:created>
  <dcterms:modified xsi:type="dcterms:W3CDTF">2019-08-19T04:11:22Z</dcterms:modified>
</cp:coreProperties>
</file>