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4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E0FA8B-F499-4A8A-9759-A3AFE5B587B1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id-ID"/>
        </a:p>
      </dgm:t>
    </dgm:pt>
    <dgm:pt modelId="{74BBD361-1293-48D9-A620-6C24DCFB90AD}">
      <dgm:prSet phldrT="[Text]"/>
      <dgm:spPr/>
      <dgm:t>
        <a:bodyPr/>
        <a:lstStyle/>
        <a:p>
          <a:r>
            <a:rPr lang="en-US" b="1"/>
            <a:t>E</a:t>
          </a:r>
          <a:endParaRPr lang="id-ID" b="1" dirty="0"/>
        </a:p>
      </dgm:t>
    </dgm:pt>
    <dgm:pt modelId="{A0450466-B399-4B4B-8877-D892ED82412B}" type="parTrans" cxnId="{2499F9FE-0685-4F5E-9C6E-FA05CAC4A25B}">
      <dgm:prSet/>
      <dgm:spPr/>
      <dgm:t>
        <a:bodyPr/>
        <a:lstStyle/>
        <a:p>
          <a:endParaRPr lang="id-ID"/>
        </a:p>
      </dgm:t>
    </dgm:pt>
    <dgm:pt modelId="{64A407CF-5327-43C6-AADD-A928D112110F}" type="sibTrans" cxnId="{2499F9FE-0685-4F5E-9C6E-FA05CAC4A25B}">
      <dgm:prSet/>
      <dgm:spPr/>
      <dgm:t>
        <a:bodyPr/>
        <a:lstStyle/>
        <a:p>
          <a:endParaRPr lang="id-ID"/>
        </a:p>
      </dgm:t>
    </dgm:pt>
    <dgm:pt modelId="{F452EC4D-75A7-4344-A7A7-3684FF242966}">
      <dgm:prSet phldrT="[Text]"/>
      <dgm:spPr/>
      <dgm:t>
        <a:bodyPr/>
        <a:lstStyle/>
        <a:p>
          <a:r>
            <a:rPr lang="en-US" b="1"/>
            <a:t>P</a:t>
          </a:r>
          <a:endParaRPr lang="id-ID" b="1"/>
        </a:p>
      </dgm:t>
    </dgm:pt>
    <dgm:pt modelId="{9874EA22-FEC5-4367-95CF-99E235F1322B}" type="sibTrans" cxnId="{FE3A50E0-E9A5-4AA3-B69B-8EBE3C51501F}">
      <dgm:prSet/>
      <dgm:spPr>
        <a:solidFill>
          <a:srgbClr val="FFFF00"/>
        </a:solidFill>
      </dgm:spPr>
      <dgm:t>
        <a:bodyPr/>
        <a:lstStyle/>
        <a:p>
          <a:endParaRPr lang="id-ID"/>
        </a:p>
      </dgm:t>
    </dgm:pt>
    <dgm:pt modelId="{F5E590B7-5144-4F36-BA82-CE7C21A1D7B7}" type="parTrans" cxnId="{FE3A50E0-E9A5-4AA3-B69B-8EBE3C51501F}">
      <dgm:prSet/>
      <dgm:spPr/>
      <dgm:t>
        <a:bodyPr/>
        <a:lstStyle/>
        <a:p>
          <a:endParaRPr lang="id-ID"/>
        </a:p>
      </dgm:t>
    </dgm:pt>
    <dgm:pt modelId="{8FF6B4CF-1F51-43D1-8B61-A101FD54A7FC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/>
            <a:t>P</a:t>
          </a:r>
          <a:endParaRPr lang="id-ID" b="1" dirty="0"/>
        </a:p>
      </dgm:t>
    </dgm:pt>
    <dgm:pt modelId="{EA792273-AEB6-4399-A0F9-06EAF263DEAC}" type="sibTrans" cxnId="{F31B271A-191D-4415-B534-79505551D9F8}">
      <dgm:prSet/>
      <dgm:spPr/>
      <dgm:t>
        <a:bodyPr/>
        <a:lstStyle/>
        <a:p>
          <a:endParaRPr lang="id-ID"/>
        </a:p>
      </dgm:t>
    </dgm:pt>
    <dgm:pt modelId="{2D4B2887-81C6-4961-A78B-D8D16F0F9269}" type="parTrans" cxnId="{F31B271A-191D-4415-B534-79505551D9F8}">
      <dgm:prSet/>
      <dgm:spPr/>
      <dgm:t>
        <a:bodyPr/>
        <a:lstStyle/>
        <a:p>
          <a:endParaRPr lang="id-ID"/>
        </a:p>
      </dgm:t>
    </dgm:pt>
    <dgm:pt modelId="{B5FAEBA5-EB0A-41D7-8EDB-1262AD29EFFE}" type="pres">
      <dgm:prSet presAssocID="{B6E0FA8B-F499-4A8A-9759-A3AFE5B587B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F0BBF4D8-0024-4083-803D-F0A1128EDCFD}" type="pres">
      <dgm:prSet presAssocID="{74BBD361-1293-48D9-A620-6C24DCFB90A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9322762-D512-4CF5-81BC-9ABF2A4056E6}" type="pres">
      <dgm:prSet presAssocID="{64A407CF-5327-43C6-AADD-A928D112110F}" presName="sibTrans" presStyleLbl="sibTrans2D1" presStyleIdx="0" presStyleCnt="3"/>
      <dgm:spPr/>
      <dgm:t>
        <a:bodyPr/>
        <a:lstStyle/>
        <a:p>
          <a:endParaRPr lang="id-ID"/>
        </a:p>
      </dgm:t>
    </dgm:pt>
    <dgm:pt modelId="{899A9945-D857-4257-8BCC-B27A6EEB0390}" type="pres">
      <dgm:prSet presAssocID="{64A407CF-5327-43C6-AADD-A928D112110F}" presName="connectorText" presStyleLbl="sibTrans2D1" presStyleIdx="0" presStyleCnt="3"/>
      <dgm:spPr/>
      <dgm:t>
        <a:bodyPr/>
        <a:lstStyle/>
        <a:p>
          <a:endParaRPr lang="id-ID"/>
        </a:p>
      </dgm:t>
    </dgm:pt>
    <dgm:pt modelId="{F86CEC1C-0217-4501-B3A2-A6C8E2711CED}" type="pres">
      <dgm:prSet presAssocID="{8FF6B4CF-1F51-43D1-8B61-A101FD54A7F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9E08522-8348-49DA-B318-0F2B64B8005E}" type="pres">
      <dgm:prSet presAssocID="{EA792273-AEB6-4399-A0F9-06EAF263DEAC}" presName="sibTrans" presStyleLbl="sibTrans2D1" presStyleIdx="1" presStyleCnt="3"/>
      <dgm:spPr/>
      <dgm:t>
        <a:bodyPr/>
        <a:lstStyle/>
        <a:p>
          <a:endParaRPr lang="id-ID"/>
        </a:p>
      </dgm:t>
    </dgm:pt>
    <dgm:pt modelId="{9C75150F-32B2-448A-8267-1C341123FA99}" type="pres">
      <dgm:prSet presAssocID="{EA792273-AEB6-4399-A0F9-06EAF263DEAC}" presName="connectorText" presStyleLbl="sibTrans2D1" presStyleIdx="1" presStyleCnt="3"/>
      <dgm:spPr/>
      <dgm:t>
        <a:bodyPr/>
        <a:lstStyle/>
        <a:p>
          <a:endParaRPr lang="id-ID"/>
        </a:p>
      </dgm:t>
    </dgm:pt>
    <dgm:pt modelId="{7E758776-BE7E-413B-9C6D-D6E099DCC822}" type="pres">
      <dgm:prSet presAssocID="{F452EC4D-75A7-4344-A7A7-3684FF24296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FBCC5B1-9F98-4B01-8F80-AA496C2B1E11}" type="pres">
      <dgm:prSet presAssocID="{9874EA22-FEC5-4367-95CF-99E235F1322B}" presName="sibTrans" presStyleLbl="sibTrans2D1" presStyleIdx="2" presStyleCnt="3"/>
      <dgm:spPr/>
      <dgm:t>
        <a:bodyPr/>
        <a:lstStyle/>
        <a:p>
          <a:endParaRPr lang="id-ID"/>
        </a:p>
      </dgm:t>
    </dgm:pt>
    <dgm:pt modelId="{1AC89C4C-AF29-46D4-B5B0-D31E30CED438}" type="pres">
      <dgm:prSet presAssocID="{9874EA22-FEC5-4367-95CF-99E235F1322B}" presName="connectorText" presStyleLbl="sibTrans2D1" presStyleIdx="2" presStyleCnt="3"/>
      <dgm:spPr/>
      <dgm:t>
        <a:bodyPr/>
        <a:lstStyle/>
        <a:p>
          <a:endParaRPr lang="id-ID"/>
        </a:p>
      </dgm:t>
    </dgm:pt>
  </dgm:ptLst>
  <dgm:cxnLst>
    <dgm:cxn modelId="{5121E97B-8561-49EC-A5D0-BC0FE9E304B5}" type="presOf" srcId="{8FF6B4CF-1F51-43D1-8B61-A101FD54A7FC}" destId="{F86CEC1C-0217-4501-B3A2-A6C8E2711CED}" srcOrd="0" destOrd="0" presId="urn:microsoft.com/office/officeart/2005/8/layout/cycle2"/>
    <dgm:cxn modelId="{F31B271A-191D-4415-B534-79505551D9F8}" srcId="{B6E0FA8B-F499-4A8A-9759-A3AFE5B587B1}" destId="{8FF6B4CF-1F51-43D1-8B61-A101FD54A7FC}" srcOrd="1" destOrd="0" parTransId="{2D4B2887-81C6-4961-A78B-D8D16F0F9269}" sibTransId="{EA792273-AEB6-4399-A0F9-06EAF263DEAC}"/>
    <dgm:cxn modelId="{F74764DF-1CA8-462B-991B-6C5E92F12591}" type="presOf" srcId="{64A407CF-5327-43C6-AADD-A928D112110F}" destId="{F9322762-D512-4CF5-81BC-9ABF2A4056E6}" srcOrd="0" destOrd="0" presId="urn:microsoft.com/office/officeart/2005/8/layout/cycle2"/>
    <dgm:cxn modelId="{F2D68440-8778-4648-A0B6-90028606461F}" type="presOf" srcId="{64A407CF-5327-43C6-AADD-A928D112110F}" destId="{899A9945-D857-4257-8BCC-B27A6EEB0390}" srcOrd="1" destOrd="0" presId="urn:microsoft.com/office/officeart/2005/8/layout/cycle2"/>
    <dgm:cxn modelId="{49CE17D0-0E45-42E2-B014-FDB4722DDFAD}" type="presOf" srcId="{B6E0FA8B-F499-4A8A-9759-A3AFE5B587B1}" destId="{B5FAEBA5-EB0A-41D7-8EDB-1262AD29EFFE}" srcOrd="0" destOrd="0" presId="urn:microsoft.com/office/officeart/2005/8/layout/cycle2"/>
    <dgm:cxn modelId="{19F88358-DFC7-4027-9D4C-0F145FCC3438}" type="presOf" srcId="{EA792273-AEB6-4399-A0F9-06EAF263DEAC}" destId="{C9E08522-8348-49DA-B318-0F2B64B8005E}" srcOrd="0" destOrd="0" presId="urn:microsoft.com/office/officeart/2005/8/layout/cycle2"/>
    <dgm:cxn modelId="{DCFD2038-9402-49B7-904E-70CF2F09909D}" type="presOf" srcId="{9874EA22-FEC5-4367-95CF-99E235F1322B}" destId="{1AC89C4C-AF29-46D4-B5B0-D31E30CED438}" srcOrd="1" destOrd="0" presId="urn:microsoft.com/office/officeart/2005/8/layout/cycle2"/>
    <dgm:cxn modelId="{CF302C18-C237-43EA-B622-940C7C30282A}" type="presOf" srcId="{9874EA22-FEC5-4367-95CF-99E235F1322B}" destId="{7FBCC5B1-9F98-4B01-8F80-AA496C2B1E11}" srcOrd="0" destOrd="0" presId="urn:microsoft.com/office/officeart/2005/8/layout/cycle2"/>
    <dgm:cxn modelId="{FE3A50E0-E9A5-4AA3-B69B-8EBE3C51501F}" srcId="{B6E0FA8B-F499-4A8A-9759-A3AFE5B587B1}" destId="{F452EC4D-75A7-4344-A7A7-3684FF242966}" srcOrd="2" destOrd="0" parTransId="{F5E590B7-5144-4F36-BA82-CE7C21A1D7B7}" sibTransId="{9874EA22-FEC5-4367-95CF-99E235F1322B}"/>
    <dgm:cxn modelId="{5E8CCF76-764D-4E44-829A-8639B90C900B}" type="presOf" srcId="{F452EC4D-75A7-4344-A7A7-3684FF242966}" destId="{7E758776-BE7E-413B-9C6D-D6E099DCC822}" srcOrd="0" destOrd="0" presId="urn:microsoft.com/office/officeart/2005/8/layout/cycle2"/>
    <dgm:cxn modelId="{6A27F532-3DE8-45EE-8EF7-F48D6D93C96D}" type="presOf" srcId="{EA792273-AEB6-4399-A0F9-06EAF263DEAC}" destId="{9C75150F-32B2-448A-8267-1C341123FA99}" srcOrd="1" destOrd="0" presId="urn:microsoft.com/office/officeart/2005/8/layout/cycle2"/>
    <dgm:cxn modelId="{7E5C1D2E-A103-4EB5-A865-B9768A12F960}" type="presOf" srcId="{74BBD361-1293-48D9-A620-6C24DCFB90AD}" destId="{F0BBF4D8-0024-4083-803D-F0A1128EDCFD}" srcOrd="0" destOrd="0" presId="urn:microsoft.com/office/officeart/2005/8/layout/cycle2"/>
    <dgm:cxn modelId="{2499F9FE-0685-4F5E-9C6E-FA05CAC4A25B}" srcId="{B6E0FA8B-F499-4A8A-9759-A3AFE5B587B1}" destId="{74BBD361-1293-48D9-A620-6C24DCFB90AD}" srcOrd="0" destOrd="0" parTransId="{A0450466-B399-4B4B-8877-D892ED82412B}" sibTransId="{64A407CF-5327-43C6-AADD-A928D112110F}"/>
    <dgm:cxn modelId="{125C7659-BC4D-4528-A51A-0D410392F7F2}" type="presParOf" srcId="{B5FAEBA5-EB0A-41D7-8EDB-1262AD29EFFE}" destId="{F0BBF4D8-0024-4083-803D-F0A1128EDCFD}" srcOrd="0" destOrd="0" presId="urn:microsoft.com/office/officeart/2005/8/layout/cycle2"/>
    <dgm:cxn modelId="{6AAF9E67-D8AB-4CB8-8F6A-9BEF4F9FAAB1}" type="presParOf" srcId="{B5FAEBA5-EB0A-41D7-8EDB-1262AD29EFFE}" destId="{F9322762-D512-4CF5-81BC-9ABF2A4056E6}" srcOrd="1" destOrd="0" presId="urn:microsoft.com/office/officeart/2005/8/layout/cycle2"/>
    <dgm:cxn modelId="{AC9E61FB-3678-444A-8D67-659954A7DBB5}" type="presParOf" srcId="{F9322762-D512-4CF5-81BC-9ABF2A4056E6}" destId="{899A9945-D857-4257-8BCC-B27A6EEB0390}" srcOrd="0" destOrd="0" presId="urn:microsoft.com/office/officeart/2005/8/layout/cycle2"/>
    <dgm:cxn modelId="{A2787AFE-44C8-4200-BCB3-D07E842B71CF}" type="presParOf" srcId="{B5FAEBA5-EB0A-41D7-8EDB-1262AD29EFFE}" destId="{F86CEC1C-0217-4501-B3A2-A6C8E2711CED}" srcOrd="2" destOrd="0" presId="urn:microsoft.com/office/officeart/2005/8/layout/cycle2"/>
    <dgm:cxn modelId="{F45E07E0-18CC-4E13-864B-A0DD3AA8FC3E}" type="presParOf" srcId="{B5FAEBA5-EB0A-41D7-8EDB-1262AD29EFFE}" destId="{C9E08522-8348-49DA-B318-0F2B64B8005E}" srcOrd="3" destOrd="0" presId="urn:microsoft.com/office/officeart/2005/8/layout/cycle2"/>
    <dgm:cxn modelId="{46EC2F16-E529-4B03-AB83-1666BC110AD2}" type="presParOf" srcId="{C9E08522-8348-49DA-B318-0F2B64B8005E}" destId="{9C75150F-32B2-448A-8267-1C341123FA99}" srcOrd="0" destOrd="0" presId="urn:microsoft.com/office/officeart/2005/8/layout/cycle2"/>
    <dgm:cxn modelId="{CE551732-CFA0-40C4-B74A-6EB3382AED91}" type="presParOf" srcId="{B5FAEBA5-EB0A-41D7-8EDB-1262AD29EFFE}" destId="{7E758776-BE7E-413B-9C6D-D6E099DCC822}" srcOrd="4" destOrd="0" presId="urn:microsoft.com/office/officeart/2005/8/layout/cycle2"/>
    <dgm:cxn modelId="{1C9C139A-49D8-4A1A-8346-947A0A2BE641}" type="presParOf" srcId="{B5FAEBA5-EB0A-41D7-8EDB-1262AD29EFFE}" destId="{7FBCC5B1-9F98-4B01-8F80-AA496C2B1E11}" srcOrd="5" destOrd="0" presId="urn:microsoft.com/office/officeart/2005/8/layout/cycle2"/>
    <dgm:cxn modelId="{C47DB55F-C324-46B1-9E83-EA04FBAEB5E3}" type="presParOf" srcId="{7FBCC5B1-9F98-4B01-8F80-AA496C2B1E11}" destId="{1AC89C4C-AF29-46D4-B5B0-D31E30CED43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E0FA8B-F499-4A8A-9759-A3AFE5B587B1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id-ID"/>
        </a:p>
      </dgm:t>
    </dgm:pt>
    <dgm:pt modelId="{74BBD361-1293-48D9-A620-6C24DCFB90AD}">
      <dgm:prSet phldrT="[Text]"/>
      <dgm:spPr/>
      <dgm:t>
        <a:bodyPr/>
        <a:lstStyle/>
        <a:p>
          <a:r>
            <a:rPr lang="en-US" b="1" dirty="0"/>
            <a:t>P</a:t>
          </a:r>
          <a:endParaRPr lang="id-ID" b="1" dirty="0"/>
        </a:p>
      </dgm:t>
    </dgm:pt>
    <dgm:pt modelId="{A0450466-B399-4B4B-8877-D892ED82412B}" type="parTrans" cxnId="{2499F9FE-0685-4F5E-9C6E-FA05CAC4A25B}">
      <dgm:prSet/>
      <dgm:spPr/>
      <dgm:t>
        <a:bodyPr/>
        <a:lstStyle/>
        <a:p>
          <a:endParaRPr lang="id-ID"/>
        </a:p>
      </dgm:t>
    </dgm:pt>
    <dgm:pt modelId="{64A407CF-5327-43C6-AADD-A928D112110F}" type="sibTrans" cxnId="{2499F9FE-0685-4F5E-9C6E-FA05CAC4A25B}">
      <dgm:prSet/>
      <dgm:spPr/>
      <dgm:t>
        <a:bodyPr/>
        <a:lstStyle/>
        <a:p>
          <a:endParaRPr lang="id-ID"/>
        </a:p>
      </dgm:t>
    </dgm:pt>
    <dgm:pt modelId="{8FF6B4CF-1F51-43D1-8B61-A101FD54A7FC}">
      <dgm:prSet phldrT="[Text]"/>
      <dgm:spPr/>
      <dgm:t>
        <a:bodyPr/>
        <a:lstStyle/>
        <a:p>
          <a:r>
            <a:rPr lang="en-US" b="1" dirty="0"/>
            <a:t>P</a:t>
          </a:r>
          <a:endParaRPr lang="id-ID" b="1" dirty="0"/>
        </a:p>
      </dgm:t>
    </dgm:pt>
    <dgm:pt modelId="{2D4B2887-81C6-4961-A78B-D8D16F0F9269}" type="parTrans" cxnId="{F31B271A-191D-4415-B534-79505551D9F8}">
      <dgm:prSet/>
      <dgm:spPr/>
      <dgm:t>
        <a:bodyPr/>
        <a:lstStyle/>
        <a:p>
          <a:endParaRPr lang="id-ID"/>
        </a:p>
      </dgm:t>
    </dgm:pt>
    <dgm:pt modelId="{EA792273-AEB6-4399-A0F9-06EAF263DEAC}" type="sibTrans" cxnId="{F31B271A-191D-4415-B534-79505551D9F8}">
      <dgm:prSet/>
      <dgm:spPr/>
      <dgm:t>
        <a:bodyPr/>
        <a:lstStyle/>
        <a:p>
          <a:endParaRPr lang="id-ID"/>
        </a:p>
      </dgm:t>
    </dgm:pt>
    <dgm:pt modelId="{4AEE9E5C-EB38-4079-BC82-47F98940B992}">
      <dgm:prSet phldrT="[Text]"/>
      <dgm:spPr/>
      <dgm:t>
        <a:bodyPr/>
        <a:lstStyle/>
        <a:p>
          <a:r>
            <a:rPr lang="en-US" b="1"/>
            <a:t>E</a:t>
          </a:r>
          <a:endParaRPr lang="id-ID" b="1"/>
        </a:p>
      </dgm:t>
    </dgm:pt>
    <dgm:pt modelId="{747B3759-AB27-4FD5-B065-038A31D06BDE}" type="parTrans" cxnId="{396B1A0B-9B18-4758-9D60-FC0D3BE3E88C}">
      <dgm:prSet/>
      <dgm:spPr/>
      <dgm:t>
        <a:bodyPr/>
        <a:lstStyle/>
        <a:p>
          <a:endParaRPr lang="id-ID"/>
        </a:p>
      </dgm:t>
    </dgm:pt>
    <dgm:pt modelId="{7F8295D9-7F3A-47D1-8FB8-24D6C672585C}" type="sibTrans" cxnId="{396B1A0B-9B18-4758-9D60-FC0D3BE3E88C}">
      <dgm:prSet/>
      <dgm:spPr/>
      <dgm:t>
        <a:bodyPr/>
        <a:lstStyle/>
        <a:p>
          <a:endParaRPr lang="id-ID"/>
        </a:p>
      </dgm:t>
    </dgm:pt>
    <dgm:pt modelId="{F452EC4D-75A7-4344-A7A7-3684FF242966}">
      <dgm:prSet phldrT="[Text]"/>
      <dgm:spPr/>
      <dgm:t>
        <a:bodyPr/>
        <a:lstStyle/>
        <a:p>
          <a:r>
            <a:rPr lang="en-US" b="1"/>
            <a:t>P</a:t>
          </a:r>
          <a:endParaRPr lang="id-ID" b="1"/>
        </a:p>
      </dgm:t>
    </dgm:pt>
    <dgm:pt modelId="{F5E590B7-5144-4F36-BA82-CE7C21A1D7B7}" type="parTrans" cxnId="{FE3A50E0-E9A5-4AA3-B69B-8EBE3C51501F}">
      <dgm:prSet/>
      <dgm:spPr/>
      <dgm:t>
        <a:bodyPr/>
        <a:lstStyle/>
        <a:p>
          <a:endParaRPr lang="id-ID"/>
        </a:p>
      </dgm:t>
    </dgm:pt>
    <dgm:pt modelId="{9874EA22-FEC5-4367-95CF-99E235F1322B}" type="sibTrans" cxnId="{FE3A50E0-E9A5-4AA3-B69B-8EBE3C51501F}">
      <dgm:prSet/>
      <dgm:spPr/>
      <dgm:t>
        <a:bodyPr/>
        <a:lstStyle/>
        <a:p>
          <a:endParaRPr lang="id-ID"/>
        </a:p>
      </dgm:t>
    </dgm:pt>
    <dgm:pt modelId="{44FD7078-2EA6-4280-9CCB-4AD4963DCDF0}">
      <dgm:prSet phldrT="[Text]"/>
      <dgm:spPr/>
      <dgm:t>
        <a:bodyPr/>
        <a:lstStyle/>
        <a:p>
          <a:r>
            <a:rPr lang="en-US" b="1"/>
            <a:t>P</a:t>
          </a:r>
          <a:endParaRPr lang="id-ID" b="1"/>
        </a:p>
      </dgm:t>
    </dgm:pt>
    <dgm:pt modelId="{A0882975-FA98-40CD-A335-86A787E1813E}" type="parTrans" cxnId="{F5728997-F85B-4EA4-AB6F-284DB287BCB2}">
      <dgm:prSet/>
      <dgm:spPr/>
      <dgm:t>
        <a:bodyPr/>
        <a:lstStyle/>
        <a:p>
          <a:endParaRPr lang="id-ID"/>
        </a:p>
      </dgm:t>
    </dgm:pt>
    <dgm:pt modelId="{CBFC5BBE-2A10-4214-B530-80B654B124C0}" type="sibTrans" cxnId="{F5728997-F85B-4EA4-AB6F-284DB287BCB2}">
      <dgm:prSet/>
      <dgm:spPr/>
      <dgm:t>
        <a:bodyPr/>
        <a:lstStyle/>
        <a:p>
          <a:endParaRPr lang="id-ID"/>
        </a:p>
      </dgm:t>
    </dgm:pt>
    <dgm:pt modelId="{B5FAEBA5-EB0A-41D7-8EDB-1262AD29EFFE}" type="pres">
      <dgm:prSet presAssocID="{B6E0FA8B-F499-4A8A-9759-A3AFE5B587B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F0BBF4D8-0024-4083-803D-F0A1128EDCFD}" type="pres">
      <dgm:prSet presAssocID="{74BBD361-1293-48D9-A620-6C24DCFB90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9322762-D512-4CF5-81BC-9ABF2A4056E6}" type="pres">
      <dgm:prSet presAssocID="{64A407CF-5327-43C6-AADD-A928D112110F}" presName="sibTrans" presStyleLbl="sibTrans2D1" presStyleIdx="0" presStyleCnt="5"/>
      <dgm:spPr/>
      <dgm:t>
        <a:bodyPr/>
        <a:lstStyle/>
        <a:p>
          <a:endParaRPr lang="id-ID"/>
        </a:p>
      </dgm:t>
    </dgm:pt>
    <dgm:pt modelId="{899A9945-D857-4257-8BCC-B27A6EEB0390}" type="pres">
      <dgm:prSet presAssocID="{64A407CF-5327-43C6-AADD-A928D112110F}" presName="connectorText" presStyleLbl="sibTrans2D1" presStyleIdx="0" presStyleCnt="5"/>
      <dgm:spPr/>
      <dgm:t>
        <a:bodyPr/>
        <a:lstStyle/>
        <a:p>
          <a:endParaRPr lang="id-ID"/>
        </a:p>
      </dgm:t>
    </dgm:pt>
    <dgm:pt modelId="{F86CEC1C-0217-4501-B3A2-A6C8E2711CED}" type="pres">
      <dgm:prSet presAssocID="{8FF6B4CF-1F51-43D1-8B61-A101FD54A7FC}" presName="node" presStyleLbl="node1" presStyleIdx="1" presStyleCnt="5" custRadScaleRad="118425" custRadScaleInc="798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9E08522-8348-49DA-B318-0F2B64B8005E}" type="pres">
      <dgm:prSet presAssocID="{EA792273-AEB6-4399-A0F9-06EAF263DEAC}" presName="sibTrans" presStyleLbl="sibTrans2D1" presStyleIdx="1" presStyleCnt="5"/>
      <dgm:spPr/>
      <dgm:t>
        <a:bodyPr/>
        <a:lstStyle/>
        <a:p>
          <a:endParaRPr lang="id-ID"/>
        </a:p>
      </dgm:t>
    </dgm:pt>
    <dgm:pt modelId="{9C75150F-32B2-448A-8267-1C341123FA99}" type="pres">
      <dgm:prSet presAssocID="{EA792273-AEB6-4399-A0F9-06EAF263DEAC}" presName="connectorText" presStyleLbl="sibTrans2D1" presStyleIdx="1" presStyleCnt="5"/>
      <dgm:spPr/>
      <dgm:t>
        <a:bodyPr/>
        <a:lstStyle/>
        <a:p>
          <a:endParaRPr lang="id-ID"/>
        </a:p>
      </dgm:t>
    </dgm:pt>
    <dgm:pt modelId="{506FF06E-3030-47BE-9631-87F5F5691E24}" type="pres">
      <dgm:prSet presAssocID="{4AEE9E5C-EB38-4079-BC82-47F98940B9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F68F944-0D40-4011-9E0E-BBC58A574FB3}" type="pres">
      <dgm:prSet presAssocID="{7F8295D9-7F3A-47D1-8FB8-24D6C672585C}" presName="sibTrans" presStyleLbl="sibTrans2D1" presStyleIdx="2" presStyleCnt="5"/>
      <dgm:spPr/>
      <dgm:t>
        <a:bodyPr/>
        <a:lstStyle/>
        <a:p>
          <a:endParaRPr lang="id-ID"/>
        </a:p>
      </dgm:t>
    </dgm:pt>
    <dgm:pt modelId="{ACB8C9FF-C0DD-4282-9C8C-835A1A58511B}" type="pres">
      <dgm:prSet presAssocID="{7F8295D9-7F3A-47D1-8FB8-24D6C672585C}" presName="connectorText" presStyleLbl="sibTrans2D1" presStyleIdx="2" presStyleCnt="5"/>
      <dgm:spPr/>
      <dgm:t>
        <a:bodyPr/>
        <a:lstStyle/>
        <a:p>
          <a:endParaRPr lang="id-ID"/>
        </a:p>
      </dgm:t>
    </dgm:pt>
    <dgm:pt modelId="{7E758776-BE7E-413B-9C6D-D6E099DCC822}" type="pres">
      <dgm:prSet presAssocID="{F452EC4D-75A7-4344-A7A7-3684FF24296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FBCC5B1-9F98-4B01-8F80-AA496C2B1E11}" type="pres">
      <dgm:prSet presAssocID="{9874EA22-FEC5-4367-95CF-99E235F1322B}" presName="sibTrans" presStyleLbl="sibTrans2D1" presStyleIdx="3" presStyleCnt="5"/>
      <dgm:spPr/>
      <dgm:t>
        <a:bodyPr/>
        <a:lstStyle/>
        <a:p>
          <a:endParaRPr lang="id-ID"/>
        </a:p>
      </dgm:t>
    </dgm:pt>
    <dgm:pt modelId="{1AC89C4C-AF29-46D4-B5B0-D31E30CED438}" type="pres">
      <dgm:prSet presAssocID="{9874EA22-FEC5-4367-95CF-99E235F1322B}" presName="connectorText" presStyleLbl="sibTrans2D1" presStyleIdx="3" presStyleCnt="5"/>
      <dgm:spPr/>
      <dgm:t>
        <a:bodyPr/>
        <a:lstStyle/>
        <a:p>
          <a:endParaRPr lang="id-ID"/>
        </a:p>
      </dgm:t>
    </dgm:pt>
    <dgm:pt modelId="{D126B49A-D226-4446-B72F-AC950948E40A}" type="pres">
      <dgm:prSet presAssocID="{44FD7078-2EA6-4280-9CCB-4AD4963DCDF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6606301-D506-4C45-ABB5-89A1C9933507}" type="pres">
      <dgm:prSet presAssocID="{CBFC5BBE-2A10-4214-B530-80B654B124C0}" presName="sibTrans" presStyleLbl="sibTrans2D1" presStyleIdx="4" presStyleCnt="5"/>
      <dgm:spPr/>
      <dgm:t>
        <a:bodyPr/>
        <a:lstStyle/>
        <a:p>
          <a:endParaRPr lang="id-ID"/>
        </a:p>
      </dgm:t>
    </dgm:pt>
    <dgm:pt modelId="{20CE978F-440D-4CD3-8654-CE87C5E1D668}" type="pres">
      <dgm:prSet presAssocID="{CBFC5BBE-2A10-4214-B530-80B654B124C0}" presName="connectorText" presStyleLbl="sibTrans2D1" presStyleIdx="4" presStyleCnt="5"/>
      <dgm:spPr/>
      <dgm:t>
        <a:bodyPr/>
        <a:lstStyle/>
        <a:p>
          <a:endParaRPr lang="id-ID"/>
        </a:p>
      </dgm:t>
    </dgm:pt>
  </dgm:ptLst>
  <dgm:cxnLst>
    <dgm:cxn modelId="{CF3CB1DE-C764-47B3-BF0F-4238E03899CC}" type="presOf" srcId="{CBFC5BBE-2A10-4214-B530-80B654B124C0}" destId="{96606301-D506-4C45-ABB5-89A1C9933507}" srcOrd="0" destOrd="0" presId="urn:microsoft.com/office/officeart/2005/8/layout/cycle2"/>
    <dgm:cxn modelId="{F31B271A-191D-4415-B534-79505551D9F8}" srcId="{B6E0FA8B-F499-4A8A-9759-A3AFE5B587B1}" destId="{8FF6B4CF-1F51-43D1-8B61-A101FD54A7FC}" srcOrd="1" destOrd="0" parTransId="{2D4B2887-81C6-4961-A78B-D8D16F0F9269}" sibTransId="{EA792273-AEB6-4399-A0F9-06EAF263DEAC}"/>
    <dgm:cxn modelId="{8A8D4958-9662-45C3-9622-80261EE3134E}" type="presOf" srcId="{EA792273-AEB6-4399-A0F9-06EAF263DEAC}" destId="{9C75150F-32B2-448A-8267-1C341123FA99}" srcOrd="1" destOrd="0" presId="urn:microsoft.com/office/officeart/2005/8/layout/cycle2"/>
    <dgm:cxn modelId="{F5728997-F85B-4EA4-AB6F-284DB287BCB2}" srcId="{B6E0FA8B-F499-4A8A-9759-A3AFE5B587B1}" destId="{44FD7078-2EA6-4280-9CCB-4AD4963DCDF0}" srcOrd="4" destOrd="0" parTransId="{A0882975-FA98-40CD-A335-86A787E1813E}" sibTransId="{CBFC5BBE-2A10-4214-B530-80B654B124C0}"/>
    <dgm:cxn modelId="{45F2622F-8F83-4DE6-B84F-2E3239A0F8D1}" type="presOf" srcId="{CBFC5BBE-2A10-4214-B530-80B654B124C0}" destId="{20CE978F-440D-4CD3-8654-CE87C5E1D668}" srcOrd="1" destOrd="0" presId="urn:microsoft.com/office/officeart/2005/8/layout/cycle2"/>
    <dgm:cxn modelId="{E6C07067-EEB6-49EA-A4A2-FBA274A1EE1C}" type="presOf" srcId="{74BBD361-1293-48D9-A620-6C24DCFB90AD}" destId="{F0BBF4D8-0024-4083-803D-F0A1128EDCFD}" srcOrd="0" destOrd="0" presId="urn:microsoft.com/office/officeart/2005/8/layout/cycle2"/>
    <dgm:cxn modelId="{2CE4E4D0-DAB7-43AC-B4A0-6FC844634CC9}" type="presOf" srcId="{F452EC4D-75A7-4344-A7A7-3684FF242966}" destId="{7E758776-BE7E-413B-9C6D-D6E099DCC822}" srcOrd="0" destOrd="0" presId="urn:microsoft.com/office/officeart/2005/8/layout/cycle2"/>
    <dgm:cxn modelId="{ADFE97D3-EDDC-4081-905A-6E4906EDA5D8}" type="presOf" srcId="{64A407CF-5327-43C6-AADD-A928D112110F}" destId="{899A9945-D857-4257-8BCC-B27A6EEB0390}" srcOrd="1" destOrd="0" presId="urn:microsoft.com/office/officeart/2005/8/layout/cycle2"/>
    <dgm:cxn modelId="{70C5C4D5-5D92-41A9-81C5-3E0C6A79C7D9}" type="presOf" srcId="{4AEE9E5C-EB38-4079-BC82-47F98940B992}" destId="{506FF06E-3030-47BE-9631-87F5F5691E24}" srcOrd="0" destOrd="0" presId="urn:microsoft.com/office/officeart/2005/8/layout/cycle2"/>
    <dgm:cxn modelId="{C1972AB4-A9AC-4A8C-925C-69D0E1C253C8}" type="presOf" srcId="{64A407CF-5327-43C6-AADD-A928D112110F}" destId="{F9322762-D512-4CF5-81BC-9ABF2A4056E6}" srcOrd="0" destOrd="0" presId="urn:microsoft.com/office/officeart/2005/8/layout/cycle2"/>
    <dgm:cxn modelId="{396B1A0B-9B18-4758-9D60-FC0D3BE3E88C}" srcId="{B6E0FA8B-F499-4A8A-9759-A3AFE5B587B1}" destId="{4AEE9E5C-EB38-4079-BC82-47F98940B992}" srcOrd="2" destOrd="0" parTransId="{747B3759-AB27-4FD5-B065-038A31D06BDE}" sibTransId="{7F8295D9-7F3A-47D1-8FB8-24D6C672585C}"/>
    <dgm:cxn modelId="{8974D4D5-B2B3-4127-962A-152100FB0286}" type="presOf" srcId="{B6E0FA8B-F499-4A8A-9759-A3AFE5B587B1}" destId="{B5FAEBA5-EB0A-41D7-8EDB-1262AD29EFFE}" srcOrd="0" destOrd="0" presId="urn:microsoft.com/office/officeart/2005/8/layout/cycle2"/>
    <dgm:cxn modelId="{3448D006-157C-42B1-8B88-7E6CC7E1124F}" type="presOf" srcId="{8FF6B4CF-1F51-43D1-8B61-A101FD54A7FC}" destId="{F86CEC1C-0217-4501-B3A2-A6C8E2711CED}" srcOrd="0" destOrd="0" presId="urn:microsoft.com/office/officeart/2005/8/layout/cycle2"/>
    <dgm:cxn modelId="{447D4B02-AECD-4C39-84BD-F3631F78E353}" type="presOf" srcId="{44FD7078-2EA6-4280-9CCB-4AD4963DCDF0}" destId="{D126B49A-D226-4446-B72F-AC950948E40A}" srcOrd="0" destOrd="0" presId="urn:microsoft.com/office/officeart/2005/8/layout/cycle2"/>
    <dgm:cxn modelId="{7F7845B8-086F-4647-B748-09350E5CB264}" type="presOf" srcId="{EA792273-AEB6-4399-A0F9-06EAF263DEAC}" destId="{C9E08522-8348-49DA-B318-0F2B64B8005E}" srcOrd="0" destOrd="0" presId="urn:microsoft.com/office/officeart/2005/8/layout/cycle2"/>
    <dgm:cxn modelId="{FE3A50E0-E9A5-4AA3-B69B-8EBE3C51501F}" srcId="{B6E0FA8B-F499-4A8A-9759-A3AFE5B587B1}" destId="{F452EC4D-75A7-4344-A7A7-3684FF242966}" srcOrd="3" destOrd="0" parTransId="{F5E590B7-5144-4F36-BA82-CE7C21A1D7B7}" sibTransId="{9874EA22-FEC5-4367-95CF-99E235F1322B}"/>
    <dgm:cxn modelId="{2499F9FE-0685-4F5E-9C6E-FA05CAC4A25B}" srcId="{B6E0FA8B-F499-4A8A-9759-A3AFE5B587B1}" destId="{74BBD361-1293-48D9-A620-6C24DCFB90AD}" srcOrd="0" destOrd="0" parTransId="{A0450466-B399-4B4B-8877-D892ED82412B}" sibTransId="{64A407CF-5327-43C6-AADD-A928D112110F}"/>
    <dgm:cxn modelId="{4D8A2607-8DA7-446A-A727-12CE0D50882E}" type="presOf" srcId="{9874EA22-FEC5-4367-95CF-99E235F1322B}" destId="{1AC89C4C-AF29-46D4-B5B0-D31E30CED438}" srcOrd="1" destOrd="0" presId="urn:microsoft.com/office/officeart/2005/8/layout/cycle2"/>
    <dgm:cxn modelId="{08CD5E4A-77BC-48F6-90E5-8F85F829005F}" type="presOf" srcId="{7F8295D9-7F3A-47D1-8FB8-24D6C672585C}" destId="{ACB8C9FF-C0DD-4282-9C8C-835A1A58511B}" srcOrd="1" destOrd="0" presId="urn:microsoft.com/office/officeart/2005/8/layout/cycle2"/>
    <dgm:cxn modelId="{0E8EF621-5971-49A4-9903-117A52BC74BC}" type="presOf" srcId="{9874EA22-FEC5-4367-95CF-99E235F1322B}" destId="{7FBCC5B1-9F98-4B01-8F80-AA496C2B1E11}" srcOrd="0" destOrd="0" presId="urn:microsoft.com/office/officeart/2005/8/layout/cycle2"/>
    <dgm:cxn modelId="{629050EE-AAD9-4A5B-898D-70789C295A60}" type="presOf" srcId="{7F8295D9-7F3A-47D1-8FB8-24D6C672585C}" destId="{DF68F944-0D40-4011-9E0E-BBC58A574FB3}" srcOrd="0" destOrd="0" presId="urn:microsoft.com/office/officeart/2005/8/layout/cycle2"/>
    <dgm:cxn modelId="{16BDA9C6-B437-40D3-94CC-4BA958D6F97A}" type="presParOf" srcId="{B5FAEBA5-EB0A-41D7-8EDB-1262AD29EFFE}" destId="{F0BBF4D8-0024-4083-803D-F0A1128EDCFD}" srcOrd="0" destOrd="0" presId="urn:microsoft.com/office/officeart/2005/8/layout/cycle2"/>
    <dgm:cxn modelId="{591295EB-736B-4E09-A485-E6F920F81591}" type="presParOf" srcId="{B5FAEBA5-EB0A-41D7-8EDB-1262AD29EFFE}" destId="{F9322762-D512-4CF5-81BC-9ABF2A4056E6}" srcOrd="1" destOrd="0" presId="urn:microsoft.com/office/officeart/2005/8/layout/cycle2"/>
    <dgm:cxn modelId="{E46FEC68-5D0B-41F1-8B32-8B0DAF8C89B8}" type="presParOf" srcId="{F9322762-D512-4CF5-81BC-9ABF2A4056E6}" destId="{899A9945-D857-4257-8BCC-B27A6EEB0390}" srcOrd="0" destOrd="0" presId="urn:microsoft.com/office/officeart/2005/8/layout/cycle2"/>
    <dgm:cxn modelId="{B183226C-A3E0-4EB6-89EF-4DD4D457DFEA}" type="presParOf" srcId="{B5FAEBA5-EB0A-41D7-8EDB-1262AD29EFFE}" destId="{F86CEC1C-0217-4501-B3A2-A6C8E2711CED}" srcOrd="2" destOrd="0" presId="urn:microsoft.com/office/officeart/2005/8/layout/cycle2"/>
    <dgm:cxn modelId="{F287213E-C7F6-4883-94A2-464E4A85F8D6}" type="presParOf" srcId="{B5FAEBA5-EB0A-41D7-8EDB-1262AD29EFFE}" destId="{C9E08522-8348-49DA-B318-0F2B64B8005E}" srcOrd="3" destOrd="0" presId="urn:microsoft.com/office/officeart/2005/8/layout/cycle2"/>
    <dgm:cxn modelId="{0461CB63-6A00-43A9-A6EA-C6B49DBFC6B0}" type="presParOf" srcId="{C9E08522-8348-49DA-B318-0F2B64B8005E}" destId="{9C75150F-32B2-448A-8267-1C341123FA99}" srcOrd="0" destOrd="0" presId="urn:microsoft.com/office/officeart/2005/8/layout/cycle2"/>
    <dgm:cxn modelId="{14A73688-6BA4-410D-9506-32EBFDCC36F9}" type="presParOf" srcId="{B5FAEBA5-EB0A-41D7-8EDB-1262AD29EFFE}" destId="{506FF06E-3030-47BE-9631-87F5F5691E24}" srcOrd="4" destOrd="0" presId="urn:microsoft.com/office/officeart/2005/8/layout/cycle2"/>
    <dgm:cxn modelId="{FEAB4966-25E4-49B5-B574-E768C8B3FD43}" type="presParOf" srcId="{B5FAEBA5-EB0A-41D7-8EDB-1262AD29EFFE}" destId="{DF68F944-0D40-4011-9E0E-BBC58A574FB3}" srcOrd="5" destOrd="0" presId="urn:microsoft.com/office/officeart/2005/8/layout/cycle2"/>
    <dgm:cxn modelId="{C0F0A49B-D7EE-4736-BC10-A1E45488DBEE}" type="presParOf" srcId="{DF68F944-0D40-4011-9E0E-BBC58A574FB3}" destId="{ACB8C9FF-C0DD-4282-9C8C-835A1A58511B}" srcOrd="0" destOrd="0" presId="urn:microsoft.com/office/officeart/2005/8/layout/cycle2"/>
    <dgm:cxn modelId="{F275FD58-E877-4BD8-BE6C-38D5CAE7E2F9}" type="presParOf" srcId="{B5FAEBA5-EB0A-41D7-8EDB-1262AD29EFFE}" destId="{7E758776-BE7E-413B-9C6D-D6E099DCC822}" srcOrd="6" destOrd="0" presId="urn:microsoft.com/office/officeart/2005/8/layout/cycle2"/>
    <dgm:cxn modelId="{481E31F9-5868-463E-8A45-C6E61C9A92FF}" type="presParOf" srcId="{B5FAEBA5-EB0A-41D7-8EDB-1262AD29EFFE}" destId="{7FBCC5B1-9F98-4B01-8F80-AA496C2B1E11}" srcOrd="7" destOrd="0" presId="urn:microsoft.com/office/officeart/2005/8/layout/cycle2"/>
    <dgm:cxn modelId="{F1286553-4CC0-4CDA-997E-368BFBF5CE27}" type="presParOf" srcId="{7FBCC5B1-9F98-4B01-8F80-AA496C2B1E11}" destId="{1AC89C4C-AF29-46D4-B5B0-D31E30CED438}" srcOrd="0" destOrd="0" presId="urn:microsoft.com/office/officeart/2005/8/layout/cycle2"/>
    <dgm:cxn modelId="{3E4937DA-68A5-4BCE-B8EB-A96635399B27}" type="presParOf" srcId="{B5FAEBA5-EB0A-41D7-8EDB-1262AD29EFFE}" destId="{D126B49A-D226-4446-B72F-AC950948E40A}" srcOrd="8" destOrd="0" presId="urn:microsoft.com/office/officeart/2005/8/layout/cycle2"/>
    <dgm:cxn modelId="{7004F026-1DD6-4BA4-9703-EACC692F2F35}" type="presParOf" srcId="{B5FAEBA5-EB0A-41D7-8EDB-1262AD29EFFE}" destId="{96606301-D506-4C45-ABB5-89A1C9933507}" srcOrd="9" destOrd="0" presId="urn:microsoft.com/office/officeart/2005/8/layout/cycle2"/>
    <dgm:cxn modelId="{657944DE-9622-4D8A-AF25-73E7CBBF738B}" type="presParOf" srcId="{96606301-D506-4C45-ABB5-89A1C9933507}" destId="{20CE978F-440D-4CD3-8654-CE87C5E1D66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8A7328-C034-46E9-95CE-A1521A4A61F9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2FE8CE6-5E49-4901-9C0C-49469447902D}">
      <dgm:prSet phldrT="[Text]"/>
      <dgm:spPr/>
      <dgm:t>
        <a:bodyPr/>
        <a:lstStyle/>
        <a:p>
          <a:r>
            <a:rPr lang="en-ID" dirty="0" smtClean="0"/>
            <a:t>1. SPMI di PTS </a:t>
          </a:r>
          <a:r>
            <a:rPr lang="en-ID" dirty="0" err="1" smtClean="0"/>
            <a:t>awalnya</a:t>
          </a:r>
          <a:r>
            <a:rPr lang="en-ID" dirty="0" smtClean="0"/>
            <a:t> </a:t>
          </a:r>
          <a:r>
            <a:rPr lang="en-ID" dirty="0" err="1" smtClean="0"/>
            <a:t>tidak</a:t>
          </a:r>
          <a:r>
            <a:rPr lang="en-ID" dirty="0" smtClean="0"/>
            <a:t> </a:t>
          </a:r>
          <a:r>
            <a:rPr lang="en-ID" dirty="0" err="1" smtClean="0"/>
            <a:t>memiliki</a:t>
          </a:r>
          <a:r>
            <a:rPr lang="en-ID" dirty="0" smtClean="0"/>
            <a:t> </a:t>
          </a:r>
          <a:r>
            <a:rPr lang="en-ID" dirty="0" err="1" smtClean="0"/>
            <a:t>nilai</a:t>
          </a:r>
          <a:r>
            <a:rPr lang="en-ID" dirty="0" smtClean="0"/>
            <a:t> </a:t>
          </a:r>
          <a:r>
            <a:rPr lang="en-ID" dirty="0" err="1" smtClean="0"/>
            <a:t>jual</a:t>
          </a:r>
          <a:r>
            <a:rPr lang="en-ID" dirty="0" smtClean="0"/>
            <a:t> </a:t>
          </a:r>
          <a:r>
            <a:rPr lang="en-ID" dirty="0" err="1" smtClean="0"/>
            <a:t>untuk</a:t>
          </a:r>
          <a:r>
            <a:rPr lang="en-ID" dirty="0" smtClean="0"/>
            <a:t> </a:t>
          </a:r>
          <a:r>
            <a:rPr lang="en-ID" dirty="0" err="1" smtClean="0"/>
            <a:t>menarik</a:t>
          </a:r>
          <a:r>
            <a:rPr lang="en-ID" dirty="0" smtClean="0"/>
            <a:t> </a:t>
          </a:r>
          <a:r>
            <a:rPr lang="en-ID" dirty="0" err="1" smtClean="0"/>
            <a:t>mahasiswa</a:t>
          </a:r>
          <a:r>
            <a:rPr lang="en-ID" dirty="0" smtClean="0"/>
            <a:t> </a:t>
          </a:r>
          <a:r>
            <a:rPr lang="en-ID" dirty="0" err="1" smtClean="0"/>
            <a:t>masuk</a:t>
          </a:r>
          <a:r>
            <a:rPr lang="en-ID" dirty="0" smtClean="0"/>
            <a:t> di PTS-</a:t>
          </a:r>
          <a:r>
            <a:rPr lang="en-ID" dirty="0" err="1" smtClean="0"/>
            <a:t>berbeda</a:t>
          </a:r>
          <a:r>
            <a:rPr lang="en-ID" dirty="0" smtClean="0"/>
            <a:t> </a:t>
          </a:r>
          <a:r>
            <a:rPr lang="en-ID" dirty="0" err="1" smtClean="0"/>
            <a:t>dengan</a:t>
          </a:r>
          <a:r>
            <a:rPr lang="en-ID" dirty="0" smtClean="0"/>
            <a:t> </a:t>
          </a:r>
          <a:r>
            <a:rPr lang="en-ID" dirty="0" err="1" smtClean="0"/>
            <a:t>Akreditasi</a:t>
          </a:r>
          <a:r>
            <a:rPr lang="en-ID" dirty="0" smtClean="0"/>
            <a:t> (SPME)</a:t>
          </a:r>
          <a:endParaRPr lang="en-US" dirty="0"/>
        </a:p>
      </dgm:t>
    </dgm:pt>
    <dgm:pt modelId="{AFB9A792-DC19-47BC-B592-34E1B465D7E2}" type="parTrans" cxnId="{54802338-E815-49DC-AD3E-27F86915A267}">
      <dgm:prSet/>
      <dgm:spPr/>
      <dgm:t>
        <a:bodyPr/>
        <a:lstStyle/>
        <a:p>
          <a:endParaRPr lang="en-US"/>
        </a:p>
      </dgm:t>
    </dgm:pt>
    <dgm:pt modelId="{B79822FA-6B13-493D-B9C5-02682073DA74}" type="sibTrans" cxnId="{54802338-E815-49DC-AD3E-27F86915A267}">
      <dgm:prSet/>
      <dgm:spPr/>
      <dgm:t>
        <a:bodyPr/>
        <a:lstStyle/>
        <a:p>
          <a:endParaRPr lang="en-US"/>
        </a:p>
      </dgm:t>
    </dgm:pt>
    <dgm:pt modelId="{5B8C057F-E08A-4F6B-88E5-34E1E9398A05}">
      <dgm:prSet phldrT="[Text]"/>
      <dgm:spPr/>
      <dgm:t>
        <a:bodyPr/>
        <a:lstStyle/>
        <a:p>
          <a:r>
            <a:rPr lang="en-ID" dirty="0" smtClean="0"/>
            <a:t>2. </a:t>
          </a:r>
          <a:r>
            <a:rPr lang="en-ID" dirty="0" err="1" smtClean="0"/>
            <a:t>Komitmen</a:t>
          </a:r>
          <a:r>
            <a:rPr lang="en-ID" dirty="0" smtClean="0"/>
            <a:t> </a:t>
          </a:r>
          <a:r>
            <a:rPr lang="en-ID" dirty="0" err="1" smtClean="0"/>
            <a:t>pimpinan</a:t>
          </a:r>
          <a:r>
            <a:rPr lang="en-ID" dirty="0" smtClean="0"/>
            <a:t> </a:t>
          </a:r>
          <a:r>
            <a:rPr lang="en-ID" dirty="0" err="1" smtClean="0"/>
            <a:t>dan</a:t>
          </a:r>
          <a:r>
            <a:rPr lang="en-ID" dirty="0" smtClean="0"/>
            <a:t> </a:t>
          </a:r>
          <a:r>
            <a:rPr lang="en-ID" dirty="0" err="1" smtClean="0"/>
            <a:t>badan</a:t>
          </a:r>
          <a:r>
            <a:rPr lang="en-ID" dirty="0" smtClean="0"/>
            <a:t> </a:t>
          </a:r>
          <a:r>
            <a:rPr lang="en-ID" dirty="0" err="1" smtClean="0"/>
            <a:t>hukum</a:t>
          </a:r>
          <a:r>
            <a:rPr lang="en-ID" dirty="0" smtClean="0"/>
            <a:t> </a:t>
          </a:r>
          <a:r>
            <a:rPr lang="en-ID" dirty="0" err="1" smtClean="0"/>
            <a:t>penyelengara</a:t>
          </a:r>
          <a:r>
            <a:rPr lang="en-ID" dirty="0" smtClean="0"/>
            <a:t> </a:t>
          </a:r>
          <a:endParaRPr lang="en-US" dirty="0"/>
        </a:p>
      </dgm:t>
    </dgm:pt>
    <dgm:pt modelId="{1A2BB515-1E74-4B78-80B8-DAA5A35765C2}" type="parTrans" cxnId="{3FD8541E-9FC2-4999-9635-0091768F9B04}">
      <dgm:prSet/>
      <dgm:spPr/>
      <dgm:t>
        <a:bodyPr/>
        <a:lstStyle/>
        <a:p>
          <a:endParaRPr lang="en-US"/>
        </a:p>
      </dgm:t>
    </dgm:pt>
    <dgm:pt modelId="{CA54614F-D488-496A-A3C3-FC501E96F29A}" type="sibTrans" cxnId="{3FD8541E-9FC2-4999-9635-0091768F9B04}">
      <dgm:prSet/>
      <dgm:spPr/>
      <dgm:t>
        <a:bodyPr/>
        <a:lstStyle/>
        <a:p>
          <a:endParaRPr lang="en-US"/>
        </a:p>
      </dgm:t>
    </dgm:pt>
    <dgm:pt modelId="{B9B093E1-B7C9-49A3-BFE8-625931836FCB}">
      <dgm:prSet phldrT="[Text]"/>
      <dgm:spPr/>
      <dgm:t>
        <a:bodyPr/>
        <a:lstStyle/>
        <a:p>
          <a:r>
            <a:rPr lang="en-ID" dirty="0" smtClean="0"/>
            <a:t>3. SPMI </a:t>
          </a:r>
          <a:r>
            <a:rPr lang="en-ID" dirty="0" err="1" smtClean="0"/>
            <a:t>belum</a:t>
          </a:r>
          <a:r>
            <a:rPr lang="en-ID" dirty="0" smtClean="0"/>
            <a:t> optimal </a:t>
          </a:r>
          <a:r>
            <a:rPr lang="en-ID" dirty="0" err="1" smtClean="0"/>
            <a:t>memiliki</a:t>
          </a:r>
          <a:r>
            <a:rPr lang="en-ID" dirty="0" smtClean="0"/>
            <a:t> </a:t>
          </a:r>
          <a:r>
            <a:rPr lang="en-ID" dirty="0" err="1" smtClean="0"/>
            <a:t>nilai</a:t>
          </a:r>
          <a:r>
            <a:rPr lang="en-ID" dirty="0" smtClean="0"/>
            <a:t> </a:t>
          </a:r>
          <a:r>
            <a:rPr lang="en-ID" dirty="0" err="1" smtClean="0"/>
            <a:t>tambah</a:t>
          </a:r>
          <a:r>
            <a:rPr lang="en-ID" dirty="0" smtClean="0"/>
            <a:t> </a:t>
          </a:r>
          <a:r>
            <a:rPr lang="en-ID" dirty="0" err="1" smtClean="0"/>
            <a:t>terhadap</a:t>
          </a:r>
          <a:r>
            <a:rPr lang="en-ID" dirty="0" smtClean="0"/>
            <a:t> </a:t>
          </a:r>
          <a:r>
            <a:rPr lang="en-ID" dirty="0" err="1" smtClean="0"/>
            <a:t>kontribusi</a:t>
          </a:r>
          <a:r>
            <a:rPr lang="en-ID" dirty="0" smtClean="0"/>
            <a:t> </a:t>
          </a:r>
          <a:r>
            <a:rPr lang="en-ID" dirty="0" err="1" smtClean="0"/>
            <a:t>peningkatan</a:t>
          </a:r>
          <a:r>
            <a:rPr lang="en-ID" dirty="0" smtClean="0"/>
            <a:t> </a:t>
          </a:r>
          <a:r>
            <a:rPr lang="en-ID" dirty="0" err="1" smtClean="0"/>
            <a:t>budaya</a:t>
          </a:r>
          <a:r>
            <a:rPr lang="en-ID" dirty="0" smtClean="0"/>
            <a:t>  </a:t>
          </a:r>
          <a:r>
            <a:rPr lang="en-ID" dirty="0" err="1" smtClean="0"/>
            <a:t>akademik</a:t>
          </a:r>
          <a:r>
            <a:rPr lang="en-ID" dirty="0" smtClean="0"/>
            <a:t> di PT</a:t>
          </a:r>
          <a:endParaRPr lang="en-US" dirty="0"/>
        </a:p>
      </dgm:t>
    </dgm:pt>
    <dgm:pt modelId="{F5F9AF4C-6AAE-454B-BC69-BAA3CEE91DA5}" type="parTrans" cxnId="{490FFEFE-FE56-4A37-AA07-9FF9BE967955}">
      <dgm:prSet/>
      <dgm:spPr/>
      <dgm:t>
        <a:bodyPr/>
        <a:lstStyle/>
        <a:p>
          <a:endParaRPr lang="en-US"/>
        </a:p>
      </dgm:t>
    </dgm:pt>
    <dgm:pt modelId="{12200D2A-AEBA-4D7A-98B9-6F30EDBF0DEE}" type="sibTrans" cxnId="{490FFEFE-FE56-4A37-AA07-9FF9BE967955}">
      <dgm:prSet/>
      <dgm:spPr/>
      <dgm:t>
        <a:bodyPr/>
        <a:lstStyle/>
        <a:p>
          <a:endParaRPr lang="en-US"/>
        </a:p>
      </dgm:t>
    </dgm:pt>
    <dgm:pt modelId="{304AB512-8DE3-4BE9-8D19-8A26FCA18510}">
      <dgm:prSet phldrT="[Text]"/>
      <dgm:spPr/>
      <dgm:t>
        <a:bodyPr/>
        <a:lstStyle/>
        <a:p>
          <a:r>
            <a:rPr lang="en-ID" dirty="0" smtClean="0"/>
            <a:t>4. </a:t>
          </a:r>
          <a:r>
            <a:rPr lang="en-ID" dirty="0" err="1" smtClean="0"/>
            <a:t>Pentingnya</a:t>
          </a:r>
          <a:r>
            <a:rPr lang="en-ID" dirty="0" smtClean="0"/>
            <a:t> </a:t>
          </a:r>
          <a:r>
            <a:rPr lang="en-ID" dirty="0" err="1" smtClean="0"/>
            <a:t>kompetensi</a:t>
          </a:r>
          <a:r>
            <a:rPr lang="en-ID" dirty="0" smtClean="0"/>
            <a:t> SDM yang </a:t>
          </a:r>
          <a:r>
            <a:rPr lang="en-ID" dirty="0" err="1" smtClean="0"/>
            <a:t>mengelola</a:t>
          </a:r>
          <a:r>
            <a:rPr lang="en-ID" dirty="0" smtClean="0"/>
            <a:t> SPMI </a:t>
          </a:r>
          <a:r>
            <a:rPr lang="en-ID" dirty="0" err="1" smtClean="0"/>
            <a:t>pada</a:t>
          </a:r>
          <a:r>
            <a:rPr lang="en-ID" dirty="0" smtClean="0"/>
            <a:t> PT</a:t>
          </a:r>
          <a:endParaRPr lang="en-US" dirty="0"/>
        </a:p>
      </dgm:t>
    </dgm:pt>
    <dgm:pt modelId="{0A9A0C45-6E7D-40BE-8A68-EC8D62023F57}" type="parTrans" cxnId="{E49306BD-563E-425E-9223-216EAC379B21}">
      <dgm:prSet/>
      <dgm:spPr/>
      <dgm:t>
        <a:bodyPr/>
        <a:lstStyle/>
        <a:p>
          <a:endParaRPr lang="en-US"/>
        </a:p>
      </dgm:t>
    </dgm:pt>
    <dgm:pt modelId="{7A549CBF-7247-447D-A8AA-3A7D3921584D}" type="sibTrans" cxnId="{E49306BD-563E-425E-9223-216EAC379B21}">
      <dgm:prSet/>
      <dgm:spPr/>
      <dgm:t>
        <a:bodyPr/>
        <a:lstStyle/>
        <a:p>
          <a:endParaRPr lang="en-US"/>
        </a:p>
      </dgm:t>
    </dgm:pt>
    <dgm:pt modelId="{8A7A6F7A-E144-466B-9673-19382BEF7818}">
      <dgm:prSet phldrT="[Text]"/>
      <dgm:spPr/>
      <dgm:t>
        <a:bodyPr/>
        <a:lstStyle/>
        <a:p>
          <a:r>
            <a:rPr lang="en-ID" dirty="0" smtClean="0"/>
            <a:t>5. </a:t>
          </a:r>
          <a:r>
            <a:rPr lang="en-ID" dirty="0" err="1" smtClean="0"/>
            <a:t>Sinergi</a:t>
          </a:r>
          <a:r>
            <a:rPr lang="en-ID" dirty="0" smtClean="0"/>
            <a:t> stakeholder PT </a:t>
          </a:r>
          <a:r>
            <a:rPr lang="en-ID" dirty="0" err="1" smtClean="0"/>
            <a:t>dalam</a:t>
          </a:r>
          <a:r>
            <a:rPr lang="en-ID" dirty="0" smtClean="0"/>
            <a:t> </a:t>
          </a:r>
          <a:r>
            <a:rPr lang="en-ID" dirty="0" err="1" smtClean="0"/>
            <a:t>pengimplementasian</a:t>
          </a:r>
          <a:r>
            <a:rPr lang="en-ID" dirty="0" smtClean="0"/>
            <a:t> SPMI</a:t>
          </a:r>
          <a:endParaRPr lang="en-US" dirty="0"/>
        </a:p>
      </dgm:t>
    </dgm:pt>
    <dgm:pt modelId="{0ED13055-DF65-4D46-8FF8-D37CE3303205}" type="parTrans" cxnId="{32D21949-C291-4E91-9512-CFC39D20FA8A}">
      <dgm:prSet/>
      <dgm:spPr/>
      <dgm:t>
        <a:bodyPr/>
        <a:lstStyle/>
        <a:p>
          <a:endParaRPr lang="en-US"/>
        </a:p>
      </dgm:t>
    </dgm:pt>
    <dgm:pt modelId="{2E7D7A67-1F62-4A0C-93B8-3C8B9289EC81}" type="sibTrans" cxnId="{32D21949-C291-4E91-9512-CFC39D20FA8A}">
      <dgm:prSet/>
      <dgm:spPr/>
      <dgm:t>
        <a:bodyPr/>
        <a:lstStyle/>
        <a:p>
          <a:endParaRPr lang="en-US"/>
        </a:p>
      </dgm:t>
    </dgm:pt>
    <dgm:pt modelId="{DC45D917-C284-40B9-9D92-1A8315A16AB1}" type="pres">
      <dgm:prSet presAssocID="{6B8A7328-C034-46E9-95CE-A1521A4A61F9}" presName="diagram" presStyleCnt="0">
        <dgm:presLayoutVars>
          <dgm:dir/>
          <dgm:resizeHandles val="exact"/>
        </dgm:presLayoutVars>
      </dgm:prSet>
      <dgm:spPr/>
    </dgm:pt>
    <dgm:pt modelId="{95D50731-193E-4781-AC8D-F26279DFC20B}" type="pres">
      <dgm:prSet presAssocID="{F2FE8CE6-5E49-4901-9C0C-49469447902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A175D-BBFC-4DFB-9AE7-9C86D5517631}" type="pres">
      <dgm:prSet presAssocID="{B79822FA-6B13-493D-B9C5-02682073DA74}" presName="sibTrans" presStyleCnt="0"/>
      <dgm:spPr/>
    </dgm:pt>
    <dgm:pt modelId="{3ACBB5BE-BFFF-412B-BE33-B9D1748ED750}" type="pres">
      <dgm:prSet presAssocID="{5B8C057F-E08A-4F6B-88E5-34E1E9398A0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803E73-9C77-4C9D-899D-05CD9B5B728E}" type="pres">
      <dgm:prSet presAssocID="{CA54614F-D488-496A-A3C3-FC501E96F29A}" presName="sibTrans" presStyleCnt="0"/>
      <dgm:spPr/>
    </dgm:pt>
    <dgm:pt modelId="{3F1D7AF9-9DBF-4D33-BB6D-4283F5813BB4}" type="pres">
      <dgm:prSet presAssocID="{B9B093E1-B7C9-49A3-BFE8-625931836F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D1DC6A-66E1-4D27-8A66-CC301717D2D8}" type="pres">
      <dgm:prSet presAssocID="{12200D2A-AEBA-4D7A-98B9-6F30EDBF0DEE}" presName="sibTrans" presStyleCnt="0"/>
      <dgm:spPr/>
    </dgm:pt>
    <dgm:pt modelId="{8CB57393-6886-42C9-BEBF-20E782955B78}" type="pres">
      <dgm:prSet presAssocID="{304AB512-8DE3-4BE9-8D19-8A26FCA1851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CE720-8421-47E8-93E4-6E703331AE95}" type="pres">
      <dgm:prSet presAssocID="{7A549CBF-7247-447D-A8AA-3A7D3921584D}" presName="sibTrans" presStyleCnt="0"/>
      <dgm:spPr/>
    </dgm:pt>
    <dgm:pt modelId="{64D6750C-079F-40AB-B207-4A59BCADB681}" type="pres">
      <dgm:prSet presAssocID="{8A7A6F7A-E144-466B-9673-19382BEF781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73D911-7FFE-4E19-8BF2-4B3D49514FA5}" type="presOf" srcId="{5B8C057F-E08A-4F6B-88E5-34E1E9398A05}" destId="{3ACBB5BE-BFFF-412B-BE33-B9D1748ED750}" srcOrd="0" destOrd="0" presId="urn:microsoft.com/office/officeart/2005/8/layout/default"/>
    <dgm:cxn modelId="{D6BE2A32-33CD-41C7-B512-90CA3ED3C806}" type="presOf" srcId="{F2FE8CE6-5E49-4901-9C0C-49469447902D}" destId="{95D50731-193E-4781-AC8D-F26279DFC20B}" srcOrd="0" destOrd="0" presId="urn:microsoft.com/office/officeart/2005/8/layout/default"/>
    <dgm:cxn modelId="{3FD8541E-9FC2-4999-9635-0091768F9B04}" srcId="{6B8A7328-C034-46E9-95CE-A1521A4A61F9}" destId="{5B8C057F-E08A-4F6B-88E5-34E1E9398A05}" srcOrd="1" destOrd="0" parTransId="{1A2BB515-1E74-4B78-80B8-DAA5A35765C2}" sibTransId="{CA54614F-D488-496A-A3C3-FC501E96F29A}"/>
    <dgm:cxn modelId="{086B6162-56BF-423A-98EE-6CDB8B08200E}" type="presOf" srcId="{B9B093E1-B7C9-49A3-BFE8-625931836FCB}" destId="{3F1D7AF9-9DBF-4D33-BB6D-4283F5813BB4}" srcOrd="0" destOrd="0" presId="urn:microsoft.com/office/officeart/2005/8/layout/default"/>
    <dgm:cxn modelId="{E49306BD-563E-425E-9223-216EAC379B21}" srcId="{6B8A7328-C034-46E9-95CE-A1521A4A61F9}" destId="{304AB512-8DE3-4BE9-8D19-8A26FCA18510}" srcOrd="3" destOrd="0" parTransId="{0A9A0C45-6E7D-40BE-8A68-EC8D62023F57}" sibTransId="{7A549CBF-7247-447D-A8AA-3A7D3921584D}"/>
    <dgm:cxn modelId="{A396BC21-473B-4D13-ACF4-062C3C5E535F}" type="presOf" srcId="{304AB512-8DE3-4BE9-8D19-8A26FCA18510}" destId="{8CB57393-6886-42C9-BEBF-20E782955B78}" srcOrd="0" destOrd="0" presId="urn:microsoft.com/office/officeart/2005/8/layout/default"/>
    <dgm:cxn modelId="{41126751-0690-43CB-93D9-0DEC12566E01}" type="presOf" srcId="{6B8A7328-C034-46E9-95CE-A1521A4A61F9}" destId="{DC45D917-C284-40B9-9D92-1A8315A16AB1}" srcOrd="0" destOrd="0" presId="urn:microsoft.com/office/officeart/2005/8/layout/default"/>
    <dgm:cxn modelId="{32D21949-C291-4E91-9512-CFC39D20FA8A}" srcId="{6B8A7328-C034-46E9-95CE-A1521A4A61F9}" destId="{8A7A6F7A-E144-466B-9673-19382BEF7818}" srcOrd="4" destOrd="0" parTransId="{0ED13055-DF65-4D46-8FF8-D37CE3303205}" sibTransId="{2E7D7A67-1F62-4A0C-93B8-3C8B9289EC81}"/>
    <dgm:cxn modelId="{18E54589-6F3D-4BCA-85A8-8F14F4831AED}" type="presOf" srcId="{8A7A6F7A-E144-466B-9673-19382BEF7818}" destId="{64D6750C-079F-40AB-B207-4A59BCADB681}" srcOrd="0" destOrd="0" presId="urn:microsoft.com/office/officeart/2005/8/layout/default"/>
    <dgm:cxn modelId="{490FFEFE-FE56-4A37-AA07-9FF9BE967955}" srcId="{6B8A7328-C034-46E9-95CE-A1521A4A61F9}" destId="{B9B093E1-B7C9-49A3-BFE8-625931836FCB}" srcOrd="2" destOrd="0" parTransId="{F5F9AF4C-6AAE-454B-BC69-BAA3CEE91DA5}" sibTransId="{12200D2A-AEBA-4D7A-98B9-6F30EDBF0DEE}"/>
    <dgm:cxn modelId="{54802338-E815-49DC-AD3E-27F86915A267}" srcId="{6B8A7328-C034-46E9-95CE-A1521A4A61F9}" destId="{F2FE8CE6-5E49-4901-9C0C-49469447902D}" srcOrd="0" destOrd="0" parTransId="{AFB9A792-DC19-47BC-B592-34E1B465D7E2}" sibTransId="{B79822FA-6B13-493D-B9C5-02682073DA74}"/>
    <dgm:cxn modelId="{C0824CFD-31DA-4954-8711-0A8D8D97D20F}" type="presParOf" srcId="{DC45D917-C284-40B9-9D92-1A8315A16AB1}" destId="{95D50731-193E-4781-AC8D-F26279DFC20B}" srcOrd="0" destOrd="0" presId="urn:microsoft.com/office/officeart/2005/8/layout/default"/>
    <dgm:cxn modelId="{019DF213-3D7E-4F9F-99BC-74FEBCC0D1F9}" type="presParOf" srcId="{DC45D917-C284-40B9-9D92-1A8315A16AB1}" destId="{985A175D-BBFC-4DFB-9AE7-9C86D5517631}" srcOrd="1" destOrd="0" presId="urn:microsoft.com/office/officeart/2005/8/layout/default"/>
    <dgm:cxn modelId="{D911AB49-492E-48F2-9BE2-2D5BF5D17A9F}" type="presParOf" srcId="{DC45D917-C284-40B9-9D92-1A8315A16AB1}" destId="{3ACBB5BE-BFFF-412B-BE33-B9D1748ED750}" srcOrd="2" destOrd="0" presId="urn:microsoft.com/office/officeart/2005/8/layout/default"/>
    <dgm:cxn modelId="{39E27F66-C2EF-45BD-A739-17351DCFC6AB}" type="presParOf" srcId="{DC45D917-C284-40B9-9D92-1A8315A16AB1}" destId="{BD803E73-9C77-4C9D-899D-05CD9B5B728E}" srcOrd="3" destOrd="0" presId="urn:microsoft.com/office/officeart/2005/8/layout/default"/>
    <dgm:cxn modelId="{35E3A321-722C-40A1-BBB3-8798E0E0B04C}" type="presParOf" srcId="{DC45D917-C284-40B9-9D92-1A8315A16AB1}" destId="{3F1D7AF9-9DBF-4D33-BB6D-4283F5813BB4}" srcOrd="4" destOrd="0" presId="urn:microsoft.com/office/officeart/2005/8/layout/default"/>
    <dgm:cxn modelId="{78F5FE96-B2FA-42EA-B3AE-0A5226DB575E}" type="presParOf" srcId="{DC45D917-C284-40B9-9D92-1A8315A16AB1}" destId="{0BD1DC6A-66E1-4D27-8A66-CC301717D2D8}" srcOrd="5" destOrd="0" presId="urn:microsoft.com/office/officeart/2005/8/layout/default"/>
    <dgm:cxn modelId="{B46A5D57-FB32-48B1-9609-9F9A608AB3C9}" type="presParOf" srcId="{DC45D917-C284-40B9-9D92-1A8315A16AB1}" destId="{8CB57393-6886-42C9-BEBF-20E782955B78}" srcOrd="6" destOrd="0" presId="urn:microsoft.com/office/officeart/2005/8/layout/default"/>
    <dgm:cxn modelId="{9A7F9E4F-7B51-404A-9D98-5E6FF4E3CDDA}" type="presParOf" srcId="{DC45D917-C284-40B9-9D92-1A8315A16AB1}" destId="{90ECE720-8421-47E8-93E4-6E703331AE95}" srcOrd="7" destOrd="0" presId="urn:microsoft.com/office/officeart/2005/8/layout/default"/>
    <dgm:cxn modelId="{36CFE4E6-9606-4042-A168-295CF2AB0618}" type="presParOf" srcId="{DC45D917-C284-40B9-9D92-1A8315A16AB1}" destId="{64D6750C-079F-40AB-B207-4A59BCADB68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BF4D8-0024-4083-803D-F0A1128EDCFD}">
      <dsp:nvSpPr>
        <dsp:cNvPr id="0" name=""/>
        <dsp:cNvSpPr/>
      </dsp:nvSpPr>
      <dsp:spPr>
        <a:xfrm>
          <a:off x="305369" y="148959"/>
          <a:ext cx="406166" cy="4061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E</a:t>
          </a:r>
          <a:endParaRPr lang="id-ID" sz="1700" b="1" kern="1200" dirty="0"/>
        </a:p>
      </dsp:txBody>
      <dsp:txXfrm>
        <a:off x="364851" y="208441"/>
        <a:ext cx="287202" cy="287202"/>
      </dsp:txXfrm>
    </dsp:sp>
    <dsp:sp modelId="{F9322762-D512-4CF5-81BC-9ABF2A4056E6}">
      <dsp:nvSpPr>
        <dsp:cNvPr id="0" name=""/>
        <dsp:cNvSpPr/>
      </dsp:nvSpPr>
      <dsp:spPr>
        <a:xfrm rot="3600000">
          <a:off x="605401" y="545113"/>
          <a:ext cx="108185" cy="137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kern="1200"/>
        </a:p>
      </dsp:txBody>
      <dsp:txXfrm>
        <a:off x="613515" y="558476"/>
        <a:ext cx="75730" cy="82249"/>
      </dsp:txXfrm>
    </dsp:sp>
    <dsp:sp modelId="{F86CEC1C-0217-4501-B3A2-A6C8E2711CED}">
      <dsp:nvSpPr>
        <dsp:cNvPr id="0" name=""/>
        <dsp:cNvSpPr/>
      </dsp:nvSpPr>
      <dsp:spPr>
        <a:xfrm>
          <a:off x="610514" y="677485"/>
          <a:ext cx="406166" cy="40616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P</a:t>
          </a:r>
          <a:endParaRPr lang="id-ID" sz="1700" b="1" kern="1200" dirty="0"/>
        </a:p>
      </dsp:txBody>
      <dsp:txXfrm>
        <a:off x="669996" y="736967"/>
        <a:ext cx="287202" cy="287202"/>
      </dsp:txXfrm>
    </dsp:sp>
    <dsp:sp modelId="{C9E08522-8348-49DA-B318-0F2B64B8005E}">
      <dsp:nvSpPr>
        <dsp:cNvPr id="0" name=""/>
        <dsp:cNvSpPr/>
      </dsp:nvSpPr>
      <dsp:spPr>
        <a:xfrm rot="10800000">
          <a:off x="457422" y="812028"/>
          <a:ext cx="108185" cy="137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kern="1200"/>
        </a:p>
      </dsp:txBody>
      <dsp:txXfrm rot="10800000">
        <a:off x="489877" y="839444"/>
        <a:ext cx="75730" cy="82249"/>
      </dsp:txXfrm>
    </dsp:sp>
    <dsp:sp modelId="{7E758776-BE7E-413B-9C6D-D6E099DCC822}">
      <dsp:nvSpPr>
        <dsp:cNvPr id="0" name=""/>
        <dsp:cNvSpPr/>
      </dsp:nvSpPr>
      <dsp:spPr>
        <a:xfrm>
          <a:off x="225" y="677485"/>
          <a:ext cx="406166" cy="4061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P</a:t>
          </a:r>
          <a:endParaRPr lang="id-ID" sz="1700" b="1" kern="1200"/>
        </a:p>
      </dsp:txBody>
      <dsp:txXfrm>
        <a:off x="59707" y="736967"/>
        <a:ext cx="287202" cy="287202"/>
      </dsp:txXfrm>
    </dsp:sp>
    <dsp:sp modelId="{7FBCC5B1-9F98-4B01-8F80-AA496C2B1E11}">
      <dsp:nvSpPr>
        <dsp:cNvPr id="0" name=""/>
        <dsp:cNvSpPr/>
      </dsp:nvSpPr>
      <dsp:spPr>
        <a:xfrm rot="18000000">
          <a:off x="300257" y="550417"/>
          <a:ext cx="108185" cy="137081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kern="1200"/>
        </a:p>
      </dsp:txBody>
      <dsp:txXfrm>
        <a:off x="308371" y="591886"/>
        <a:ext cx="75730" cy="82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BF4D8-0024-4083-803D-F0A1128EDCFD}">
      <dsp:nvSpPr>
        <dsp:cNvPr id="0" name=""/>
        <dsp:cNvSpPr/>
      </dsp:nvSpPr>
      <dsp:spPr>
        <a:xfrm>
          <a:off x="424890" y="341872"/>
          <a:ext cx="349633" cy="3496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P</a:t>
          </a:r>
          <a:endParaRPr lang="id-ID" sz="1400" b="1" kern="1200" dirty="0"/>
        </a:p>
      </dsp:txBody>
      <dsp:txXfrm>
        <a:off x="476093" y="393075"/>
        <a:ext cx="247227" cy="247227"/>
      </dsp:txXfrm>
    </dsp:sp>
    <dsp:sp modelId="{F9322762-D512-4CF5-81BC-9ABF2A4056E6}">
      <dsp:nvSpPr>
        <dsp:cNvPr id="0" name=""/>
        <dsp:cNvSpPr/>
      </dsp:nvSpPr>
      <dsp:spPr>
        <a:xfrm rot="2159428">
          <a:off x="763515" y="610438"/>
          <a:ext cx="93012" cy="1180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kern="1200"/>
        </a:p>
      </dsp:txBody>
      <dsp:txXfrm>
        <a:off x="766178" y="625839"/>
        <a:ext cx="65108" cy="70801"/>
      </dsp:txXfrm>
    </dsp:sp>
    <dsp:sp modelId="{F86CEC1C-0217-4501-B3A2-A6C8E2711CED}">
      <dsp:nvSpPr>
        <dsp:cNvPr id="0" name=""/>
        <dsp:cNvSpPr/>
      </dsp:nvSpPr>
      <dsp:spPr>
        <a:xfrm>
          <a:off x="849780" y="650465"/>
          <a:ext cx="349633" cy="3496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P</a:t>
          </a:r>
          <a:endParaRPr lang="id-ID" sz="1400" b="1" kern="1200" dirty="0"/>
        </a:p>
      </dsp:txBody>
      <dsp:txXfrm>
        <a:off x="900983" y="701668"/>
        <a:ext cx="247227" cy="247227"/>
      </dsp:txXfrm>
    </dsp:sp>
    <dsp:sp modelId="{C9E08522-8348-49DA-B318-0F2B64B8005E}">
      <dsp:nvSpPr>
        <dsp:cNvPr id="0" name=""/>
        <dsp:cNvSpPr/>
      </dsp:nvSpPr>
      <dsp:spPr>
        <a:xfrm rot="6480929">
          <a:off x="897731" y="1013435"/>
          <a:ext cx="92972" cy="1180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kern="1200"/>
        </a:p>
      </dsp:txBody>
      <dsp:txXfrm rot="10800000">
        <a:off x="915990" y="1023773"/>
        <a:ext cx="65080" cy="70801"/>
      </dsp:txXfrm>
    </dsp:sp>
    <dsp:sp modelId="{506FF06E-3030-47BE-9631-87F5F5691E24}">
      <dsp:nvSpPr>
        <dsp:cNvPr id="0" name=""/>
        <dsp:cNvSpPr/>
      </dsp:nvSpPr>
      <dsp:spPr>
        <a:xfrm>
          <a:off x="687394" y="1149778"/>
          <a:ext cx="349633" cy="3496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E</a:t>
          </a:r>
          <a:endParaRPr lang="id-ID" sz="1400" b="1" kern="1200"/>
        </a:p>
      </dsp:txBody>
      <dsp:txXfrm>
        <a:off x="738597" y="1200981"/>
        <a:ext cx="247227" cy="247227"/>
      </dsp:txXfrm>
    </dsp:sp>
    <dsp:sp modelId="{DF68F944-0D40-4011-9E0E-BBC58A574FB3}">
      <dsp:nvSpPr>
        <dsp:cNvPr id="0" name=""/>
        <dsp:cNvSpPr/>
      </dsp:nvSpPr>
      <dsp:spPr>
        <a:xfrm rot="10800000">
          <a:off x="555863" y="1265594"/>
          <a:ext cx="92948" cy="1180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kern="1200"/>
        </a:p>
      </dsp:txBody>
      <dsp:txXfrm rot="10800000">
        <a:off x="583747" y="1289194"/>
        <a:ext cx="65064" cy="70801"/>
      </dsp:txXfrm>
    </dsp:sp>
    <dsp:sp modelId="{7E758776-BE7E-413B-9C6D-D6E099DCC822}">
      <dsp:nvSpPr>
        <dsp:cNvPr id="0" name=""/>
        <dsp:cNvSpPr/>
      </dsp:nvSpPr>
      <dsp:spPr>
        <a:xfrm>
          <a:off x="162385" y="1149778"/>
          <a:ext cx="349633" cy="3496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P</a:t>
          </a:r>
          <a:endParaRPr lang="id-ID" sz="1400" b="1" kern="1200"/>
        </a:p>
      </dsp:txBody>
      <dsp:txXfrm>
        <a:off x="213588" y="1200981"/>
        <a:ext cx="247227" cy="247227"/>
      </dsp:txXfrm>
    </dsp:sp>
    <dsp:sp modelId="{7FBCC5B1-9F98-4B01-8F80-AA496C2B1E11}">
      <dsp:nvSpPr>
        <dsp:cNvPr id="0" name=""/>
        <dsp:cNvSpPr/>
      </dsp:nvSpPr>
      <dsp:spPr>
        <a:xfrm rot="15120000">
          <a:off x="210422" y="1018439"/>
          <a:ext cx="92948" cy="1180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kern="1200"/>
        </a:p>
      </dsp:txBody>
      <dsp:txXfrm rot="10800000">
        <a:off x="228672" y="1055299"/>
        <a:ext cx="65064" cy="70801"/>
      </dsp:txXfrm>
    </dsp:sp>
    <dsp:sp modelId="{D126B49A-D226-4446-B72F-AC950948E40A}">
      <dsp:nvSpPr>
        <dsp:cNvPr id="0" name=""/>
        <dsp:cNvSpPr/>
      </dsp:nvSpPr>
      <dsp:spPr>
        <a:xfrm>
          <a:off x="149" y="650465"/>
          <a:ext cx="349633" cy="34963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P</a:t>
          </a:r>
          <a:endParaRPr lang="id-ID" sz="1400" b="1" kern="1200"/>
        </a:p>
      </dsp:txBody>
      <dsp:txXfrm>
        <a:off x="51352" y="701668"/>
        <a:ext cx="247227" cy="247227"/>
      </dsp:txXfrm>
    </dsp:sp>
    <dsp:sp modelId="{96606301-D506-4C45-ABB5-89A1C9933507}">
      <dsp:nvSpPr>
        <dsp:cNvPr id="0" name=""/>
        <dsp:cNvSpPr/>
      </dsp:nvSpPr>
      <dsp:spPr>
        <a:xfrm rot="19440000">
          <a:off x="338733" y="613531"/>
          <a:ext cx="92948" cy="1180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kern="1200"/>
        </a:p>
      </dsp:txBody>
      <dsp:txXfrm>
        <a:off x="341396" y="645326"/>
        <a:ext cx="65064" cy="708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50731-193E-4781-AC8D-F26279DFC20B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smtClean="0"/>
            <a:t>1. SPMI di PTS </a:t>
          </a:r>
          <a:r>
            <a:rPr lang="en-ID" sz="1800" kern="1200" dirty="0" err="1" smtClean="0"/>
            <a:t>awalnya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tidak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memiliki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nilai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jual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untuk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menarik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mahasiswa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masuk</a:t>
          </a:r>
          <a:r>
            <a:rPr lang="en-ID" sz="1800" kern="1200" dirty="0" smtClean="0"/>
            <a:t> di PTS-</a:t>
          </a:r>
          <a:r>
            <a:rPr lang="en-ID" sz="1800" kern="1200" dirty="0" err="1" smtClean="0"/>
            <a:t>berbeda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dengan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Akreditasi</a:t>
          </a:r>
          <a:r>
            <a:rPr lang="en-ID" sz="1800" kern="1200" dirty="0" smtClean="0"/>
            <a:t> (SPME)</a:t>
          </a:r>
          <a:endParaRPr lang="en-US" sz="1800" kern="1200" dirty="0"/>
        </a:p>
      </dsp:txBody>
      <dsp:txXfrm>
        <a:off x="0" y="591343"/>
        <a:ext cx="2571749" cy="1543050"/>
      </dsp:txXfrm>
    </dsp:sp>
    <dsp:sp modelId="{3ACBB5BE-BFFF-412B-BE33-B9D1748ED750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smtClean="0"/>
            <a:t>2. </a:t>
          </a:r>
          <a:r>
            <a:rPr lang="en-ID" sz="1800" kern="1200" dirty="0" err="1" smtClean="0"/>
            <a:t>Komitmen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pimpinan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dan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badan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hukum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penyelengara</a:t>
          </a:r>
          <a:r>
            <a:rPr lang="en-ID" sz="1800" kern="1200" dirty="0" smtClean="0"/>
            <a:t> </a:t>
          </a:r>
          <a:endParaRPr lang="en-US" sz="1800" kern="1200" dirty="0"/>
        </a:p>
      </dsp:txBody>
      <dsp:txXfrm>
        <a:off x="2828925" y="591343"/>
        <a:ext cx="2571749" cy="1543050"/>
      </dsp:txXfrm>
    </dsp:sp>
    <dsp:sp modelId="{3F1D7AF9-9DBF-4D33-BB6D-4283F5813BB4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smtClean="0"/>
            <a:t>3. SPMI </a:t>
          </a:r>
          <a:r>
            <a:rPr lang="en-ID" sz="1800" kern="1200" dirty="0" err="1" smtClean="0"/>
            <a:t>belum</a:t>
          </a:r>
          <a:r>
            <a:rPr lang="en-ID" sz="1800" kern="1200" dirty="0" smtClean="0"/>
            <a:t> optimal </a:t>
          </a:r>
          <a:r>
            <a:rPr lang="en-ID" sz="1800" kern="1200" dirty="0" err="1" smtClean="0"/>
            <a:t>memiliki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nilai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tambah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terhadap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kontribusi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peningkatan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budaya</a:t>
          </a:r>
          <a:r>
            <a:rPr lang="en-ID" sz="1800" kern="1200" dirty="0" smtClean="0"/>
            <a:t>  </a:t>
          </a:r>
          <a:r>
            <a:rPr lang="en-ID" sz="1800" kern="1200" dirty="0" err="1" smtClean="0"/>
            <a:t>akademik</a:t>
          </a:r>
          <a:r>
            <a:rPr lang="en-ID" sz="1800" kern="1200" dirty="0" smtClean="0"/>
            <a:t> di PT</a:t>
          </a:r>
          <a:endParaRPr lang="en-US" sz="1800" kern="1200" dirty="0"/>
        </a:p>
      </dsp:txBody>
      <dsp:txXfrm>
        <a:off x="5657849" y="591343"/>
        <a:ext cx="2571749" cy="1543050"/>
      </dsp:txXfrm>
    </dsp:sp>
    <dsp:sp modelId="{8CB57393-6886-42C9-BEBF-20E782955B78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smtClean="0"/>
            <a:t>4. </a:t>
          </a:r>
          <a:r>
            <a:rPr lang="en-ID" sz="1800" kern="1200" dirty="0" err="1" smtClean="0"/>
            <a:t>Pentingnya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kompetensi</a:t>
          </a:r>
          <a:r>
            <a:rPr lang="en-ID" sz="1800" kern="1200" dirty="0" smtClean="0"/>
            <a:t> SDM yang </a:t>
          </a:r>
          <a:r>
            <a:rPr lang="en-ID" sz="1800" kern="1200" dirty="0" err="1" smtClean="0"/>
            <a:t>mengelola</a:t>
          </a:r>
          <a:r>
            <a:rPr lang="en-ID" sz="1800" kern="1200" dirty="0" smtClean="0"/>
            <a:t> SPMI </a:t>
          </a:r>
          <a:r>
            <a:rPr lang="en-ID" sz="1800" kern="1200" dirty="0" err="1" smtClean="0"/>
            <a:t>pada</a:t>
          </a:r>
          <a:r>
            <a:rPr lang="en-ID" sz="1800" kern="1200" dirty="0" smtClean="0"/>
            <a:t> PT</a:t>
          </a:r>
          <a:endParaRPr lang="en-US" sz="1800" kern="1200" dirty="0"/>
        </a:p>
      </dsp:txBody>
      <dsp:txXfrm>
        <a:off x="1414462" y="2391569"/>
        <a:ext cx="2571749" cy="1543050"/>
      </dsp:txXfrm>
    </dsp:sp>
    <dsp:sp modelId="{64D6750C-079F-40AB-B207-4A59BCADB681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smtClean="0"/>
            <a:t>5. </a:t>
          </a:r>
          <a:r>
            <a:rPr lang="en-ID" sz="1800" kern="1200" dirty="0" err="1" smtClean="0"/>
            <a:t>Sinergi</a:t>
          </a:r>
          <a:r>
            <a:rPr lang="en-ID" sz="1800" kern="1200" dirty="0" smtClean="0"/>
            <a:t> stakeholder PT </a:t>
          </a:r>
          <a:r>
            <a:rPr lang="en-ID" sz="1800" kern="1200" dirty="0" err="1" smtClean="0"/>
            <a:t>dalam</a:t>
          </a:r>
          <a:r>
            <a:rPr lang="en-ID" sz="1800" kern="1200" dirty="0" smtClean="0"/>
            <a:t> </a:t>
          </a:r>
          <a:r>
            <a:rPr lang="en-ID" sz="1800" kern="1200" dirty="0" err="1" smtClean="0"/>
            <a:t>pengimplementasian</a:t>
          </a:r>
          <a:r>
            <a:rPr lang="en-ID" sz="1800" kern="1200" dirty="0" smtClean="0"/>
            <a:t> SPMI</a:t>
          </a:r>
          <a:endParaRPr lang="en-US" sz="1800" kern="1200" dirty="0"/>
        </a:p>
      </dsp:txBody>
      <dsp:txXfrm>
        <a:off x="4243387" y="23915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50DA-BDBB-472A-B315-D3E27F833553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C85E3-A6DC-4DB0-8D1C-B73355D5A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5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6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1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0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2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5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2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3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2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0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02CD6-0E6D-407B-A84B-D6893189E95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85430-9252-42A7-917A-C787C942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4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>
            <a:normAutofit fontScale="90000"/>
          </a:bodyPr>
          <a:lstStyle/>
          <a:p>
            <a:r>
              <a:rPr lang="en-ID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DISKUSI </a:t>
            </a:r>
            <a:br>
              <a:rPr lang="en-ID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ID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SISTEM PENJAMINAN MUTU INTERNAL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D" b="1" dirty="0" smtClean="0"/>
              <a:t>Nan </a:t>
            </a:r>
            <a:r>
              <a:rPr lang="en-ID" b="1" dirty="0" err="1" smtClean="0"/>
              <a:t>Rahminawati</a:t>
            </a:r>
            <a:endParaRPr lang="en-ID" b="1" dirty="0" smtClean="0"/>
          </a:p>
          <a:p>
            <a:r>
              <a:rPr lang="en-ID" b="1" dirty="0" err="1" smtClean="0"/>
              <a:t>Dosen</a:t>
            </a:r>
            <a:r>
              <a:rPr lang="en-ID" b="1" dirty="0" smtClean="0"/>
              <a:t> </a:t>
            </a:r>
            <a:r>
              <a:rPr lang="en-ID" b="1" dirty="0" err="1" smtClean="0"/>
              <a:t>Universitas</a:t>
            </a:r>
            <a:r>
              <a:rPr lang="en-ID" b="1" dirty="0" smtClean="0"/>
              <a:t> Islam Bandung </a:t>
            </a:r>
            <a:r>
              <a:rPr lang="en-ID" b="1" dirty="0" err="1" smtClean="0"/>
              <a:t>dan</a:t>
            </a:r>
            <a:endParaRPr lang="en-ID" b="1" dirty="0" smtClean="0"/>
          </a:p>
          <a:p>
            <a:r>
              <a:rPr lang="en-ID" b="1" dirty="0" smtClean="0"/>
              <a:t>Tim </a:t>
            </a:r>
            <a:r>
              <a:rPr lang="en-ID" b="1" dirty="0" err="1" smtClean="0"/>
              <a:t>Pengembang</a:t>
            </a:r>
            <a:r>
              <a:rPr lang="en-ID" b="1" dirty="0" smtClean="0"/>
              <a:t> SPMI </a:t>
            </a:r>
            <a:r>
              <a:rPr lang="en-ID" b="1" dirty="0" err="1" smtClean="0"/>
              <a:t>Belmawa</a:t>
            </a:r>
            <a:r>
              <a:rPr lang="en-ID" b="1" dirty="0" smtClean="0"/>
              <a:t> </a:t>
            </a:r>
            <a:r>
              <a:rPr lang="en-ID" b="1" dirty="0" err="1" smtClean="0"/>
              <a:t>Kemenristek</a:t>
            </a:r>
            <a:r>
              <a:rPr lang="en-ID" b="1" dirty="0" smtClean="0"/>
              <a:t> </a:t>
            </a:r>
            <a:r>
              <a:rPr lang="en-ID" b="1" dirty="0" err="1" smtClean="0"/>
              <a:t>Dikti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379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04226D6-3130-4FCA-8FE8-16251B4E6446}"/>
              </a:ext>
            </a:extLst>
          </p:cNvPr>
          <p:cNvSpPr/>
          <p:nvPr/>
        </p:nvSpPr>
        <p:spPr>
          <a:xfrm>
            <a:off x="3515544" y="1495876"/>
            <a:ext cx="4386022" cy="286232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Pertanyaannya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sudahkan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 PT </a:t>
            </a:r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kita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dijalankan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 / </a:t>
            </a:r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dikelola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berdasarkan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standar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pendidikan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a typeface="Calibri" panose="020F0502020204030204" pitchFamily="34" charset="0"/>
              </a:rPr>
              <a:t>tinggi</a:t>
            </a:r>
            <a:r>
              <a:rPr lang="en-US" sz="3600" dirty="0">
                <a:solidFill>
                  <a:srgbClr val="FFFF00"/>
                </a:solidFill>
                <a:ea typeface="Calibri" panose="020F0502020204030204" pitchFamily="34" charset="0"/>
              </a:rPr>
              <a:t>?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A0B5DC-7F74-4D09-A650-AC569DB78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335220"/>
            <a:ext cx="2355503" cy="41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445107" y="4026335"/>
            <a:ext cx="443710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Mutu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Pendidikan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Tinggi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selain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diukur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dari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pemenuhan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setiap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Standar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Pendidikan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Tinggi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tetapi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harus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pula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diukur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dari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pemenuhan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interaksi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antarstandar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Pendidikan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1650" b="1" dirty="0" err="1">
                <a:solidFill>
                  <a:schemeClr val="accent1"/>
                </a:solidFill>
                <a:latin typeface="Helvetica" pitchFamily="2" charset="0"/>
              </a:rPr>
              <a:t>Tinggi</a:t>
            </a:r>
            <a:r>
              <a:rPr lang="en-US" sz="1650" b="1" dirty="0">
                <a:solidFill>
                  <a:schemeClr val="accent1"/>
                </a:solidFill>
                <a:latin typeface="Helvetica" pitchFamily="2" charset="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untuk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mewujudkan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Budaya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Mutu.</a:t>
            </a:r>
            <a:endParaRPr lang="id-ID" sz="165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2035" y="3136454"/>
            <a:ext cx="8469067" cy="357545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Pengukuran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Mutu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Pendidikan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Tinggi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Berbasis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Interaksi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Antarstandar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Pendidikan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Tinggi</a:t>
            </a:r>
            <a:endParaRPr lang="id-ID" sz="1500" b="1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035" y="1124745"/>
            <a:ext cx="846906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</a:rPr>
              <a:t>Pasal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3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</a:rPr>
              <a:t>ayat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(1)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</a:rPr>
              <a:t>Permenristekdikti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No. 32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 2016 </a:t>
            </a:r>
          </a:p>
          <a:p>
            <a:pPr algn="ctr"/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Tentang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Aktreditasi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Program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Studi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dan </a:t>
            </a:r>
            <a:r>
              <a:rPr lang="en-US" sz="1400" dirty="0" err="1">
                <a:solidFill>
                  <a:srgbClr val="000000"/>
                </a:solidFill>
                <a:latin typeface="Helvetica" pitchFamily="2" charset="0"/>
              </a:rPr>
              <a:t>Perguruan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Tinggi.</a:t>
            </a:r>
          </a:p>
          <a:p>
            <a:endParaRPr lang="en-US" sz="1650" dirty="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Akreditasi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dilakukan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terhadap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Program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Studi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dan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Perguruan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Tinggi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berdasarkan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    </a:t>
            </a:r>
            <a:r>
              <a:rPr lang="en-US" sz="1650" dirty="0" err="1">
                <a:solidFill>
                  <a:srgbClr val="FF0000"/>
                </a:solidFill>
                <a:latin typeface="Helvetica" pitchFamily="2" charset="0"/>
              </a:rPr>
              <a:t>interaksi</a:t>
            </a:r>
            <a:r>
              <a:rPr lang="en-US" sz="165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FF0000"/>
                </a:solidFill>
                <a:latin typeface="Helvetica" pitchFamily="2" charset="0"/>
              </a:rPr>
              <a:t>antar</a:t>
            </a:r>
            <a:r>
              <a:rPr lang="en-US" sz="165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FF0000"/>
                </a:solidFill>
                <a:latin typeface="Helvetica" pitchFamily="2" charset="0"/>
              </a:rPr>
              <a:t>standar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di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dalam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</a:rPr>
              <a:t>Standar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 Pendidikan Tinggi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935E15E-FBE9-FD41-82ED-F9F782608578}"/>
              </a:ext>
            </a:extLst>
          </p:cNvPr>
          <p:cNvGrpSpPr/>
          <p:nvPr/>
        </p:nvGrpSpPr>
        <p:grpSpPr>
          <a:xfrm>
            <a:off x="215896" y="4012171"/>
            <a:ext cx="1597830" cy="2130439"/>
            <a:chOff x="6032138" y="179683"/>
            <a:chExt cx="2334634" cy="2334633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44CBAA1F-E385-5943-B89F-FC4CC9A10147}"/>
                </a:ext>
              </a:extLst>
            </p:cNvPr>
            <p:cNvSpPr txBox="1"/>
            <p:nvPr/>
          </p:nvSpPr>
          <p:spPr>
            <a:xfrm>
              <a:off x="6460663" y="915643"/>
              <a:ext cx="1436201" cy="607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rgbClr val="000000"/>
                  </a:solidFill>
                  <a:latin typeface="Helvetica" pitchFamily="2" charset="0"/>
                  <a:ea typeface="Calibri" charset="0"/>
                  <a:cs typeface="Calibri" charset="0"/>
                </a:rPr>
                <a:t>Standar Proses</a:t>
              </a:r>
            </a:p>
          </p:txBody>
        </p:sp>
        <p:sp>
          <p:nvSpPr>
            <p:cNvPr id="22" name="Freeform 240">
              <a:extLst>
                <a:ext uri="{FF2B5EF4-FFF2-40B4-BE49-F238E27FC236}">
                  <a16:creationId xmlns="" xmlns:a16="http://schemas.microsoft.com/office/drawing/2014/main" id="{1BC9E446-4BBB-004F-8328-B3F8CCF23D61}"/>
                </a:ext>
              </a:extLst>
            </p:cNvPr>
            <p:cNvSpPr>
              <a:spLocks noEditPoints="1"/>
            </p:cNvSpPr>
            <p:nvPr/>
          </p:nvSpPr>
          <p:spPr bwMode="auto">
            <a:xfrm rot="1211927">
              <a:off x="6032138" y="179683"/>
              <a:ext cx="2334634" cy="2334633"/>
            </a:xfrm>
            <a:custGeom>
              <a:avLst/>
              <a:gdLst>
                <a:gd name="T0" fmla="*/ 1840 w 1840"/>
                <a:gd name="T1" fmla="*/ 964 h 1840"/>
                <a:gd name="T2" fmla="*/ 1682 w 1840"/>
                <a:gd name="T3" fmla="*/ 808 h 1840"/>
                <a:gd name="T4" fmla="*/ 1791 w 1840"/>
                <a:gd name="T5" fmla="*/ 614 h 1840"/>
                <a:gd name="T6" fmla="*/ 1578 w 1840"/>
                <a:gd name="T7" fmla="*/ 521 h 1840"/>
                <a:gd name="T8" fmla="*/ 1602 w 1840"/>
                <a:gd name="T9" fmla="*/ 301 h 1840"/>
                <a:gd name="T10" fmla="*/ 1379 w 1840"/>
                <a:gd name="T11" fmla="*/ 303 h 1840"/>
                <a:gd name="T12" fmla="*/ 1318 w 1840"/>
                <a:gd name="T13" fmla="*/ 90 h 1840"/>
                <a:gd name="T14" fmla="*/ 1103 w 1840"/>
                <a:gd name="T15" fmla="*/ 173 h 1840"/>
                <a:gd name="T16" fmla="*/ 964 w 1840"/>
                <a:gd name="T17" fmla="*/ 0 h 1840"/>
                <a:gd name="T18" fmla="*/ 808 w 1840"/>
                <a:gd name="T19" fmla="*/ 159 h 1840"/>
                <a:gd name="T20" fmla="*/ 613 w 1840"/>
                <a:gd name="T21" fmla="*/ 49 h 1840"/>
                <a:gd name="T22" fmla="*/ 521 w 1840"/>
                <a:gd name="T23" fmla="*/ 262 h 1840"/>
                <a:gd name="T24" fmla="*/ 301 w 1840"/>
                <a:gd name="T25" fmla="*/ 239 h 1840"/>
                <a:gd name="T26" fmla="*/ 303 w 1840"/>
                <a:gd name="T27" fmla="*/ 461 h 1840"/>
                <a:gd name="T28" fmla="*/ 89 w 1840"/>
                <a:gd name="T29" fmla="*/ 522 h 1840"/>
                <a:gd name="T30" fmla="*/ 173 w 1840"/>
                <a:gd name="T31" fmla="*/ 737 h 1840"/>
                <a:gd name="T32" fmla="*/ 0 w 1840"/>
                <a:gd name="T33" fmla="*/ 877 h 1840"/>
                <a:gd name="T34" fmla="*/ 159 w 1840"/>
                <a:gd name="T35" fmla="*/ 1032 h 1840"/>
                <a:gd name="T36" fmla="*/ 49 w 1840"/>
                <a:gd name="T37" fmla="*/ 1227 h 1840"/>
                <a:gd name="T38" fmla="*/ 262 w 1840"/>
                <a:gd name="T39" fmla="*/ 1320 h 1840"/>
                <a:gd name="T40" fmla="*/ 239 w 1840"/>
                <a:gd name="T41" fmla="*/ 1540 h 1840"/>
                <a:gd name="T42" fmla="*/ 461 w 1840"/>
                <a:gd name="T43" fmla="*/ 1538 h 1840"/>
                <a:gd name="T44" fmla="*/ 522 w 1840"/>
                <a:gd name="T45" fmla="*/ 1751 h 1840"/>
                <a:gd name="T46" fmla="*/ 737 w 1840"/>
                <a:gd name="T47" fmla="*/ 1668 h 1840"/>
                <a:gd name="T48" fmla="*/ 876 w 1840"/>
                <a:gd name="T49" fmla="*/ 1840 h 1840"/>
                <a:gd name="T50" fmla="*/ 1032 w 1840"/>
                <a:gd name="T51" fmla="*/ 1682 h 1840"/>
                <a:gd name="T52" fmla="*/ 1227 w 1840"/>
                <a:gd name="T53" fmla="*/ 1791 h 1840"/>
                <a:gd name="T54" fmla="*/ 1319 w 1840"/>
                <a:gd name="T55" fmla="*/ 1579 h 1840"/>
                <a:gd name="T56" fmla="*/ 1540 w 1840"/>
                <a:gd name="T57" fmla="*/ 1602 h 1840"/>
                <a:gd name="T58" fmla="*/ 1538 w 1840"/>
                <a:gd name="T59" fmla="*/ 1380 h 1840"/>
                <a:gd name="T60" fmla="*/ 1751 w 1840"/>
                <a:gd name="T61" fmla="*/ 1318 h 1840"/>
                <a:gd name="T62" fmla="*/ 1668 w 1840"/>
                <a:gd name="T63" fmla="*/ 1104 h 1840"/>
                <a:gd name="T64" fmla="*/ 1081 w 1840"/>
                <a:gd name="T65" fmla="*/ 1490 h 1840"/>
                <a:gd name="T66" fmla="*/ 759 w 1840"/>
                <a:gd name="T67" fmla="*/ 351 h 1840"/>
                <a:gd name="T68" fmla="*/ 1081 w 1840"/>
                <a:gd name="T69" fmla="*/ 149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0" h="1840">
                  <a:moveTo>
                    <a:pt x="1827" y="1080"/>
                  </a:moveTo>
                  <a:cubicBezTo>
                    <a:pt x="1840" y="964"/>
                    <a:pt x="1840" y="964"/>
                    <a:pt x="1840" y="964"/>
                  </a:cubicBezTo>
                  <a:cubicBezTo>
                    <a:pt x="1690" y="906"/>
                    <a:pt x="1690" y="906"/>
                    <a:pt x="1690" y="906"/>
                  </a:cubicBezTo>
                  <a:cubicBezTo>
                    <a:pt x="1689" y="874"/>
                    <a:pt x="1687" y="841"/>
                    <a:pt x="1682" y="808"/>
                  </a:cubicBezTo>
                  <a:cubicBezTo>
                    <a:pt x="1823" y="726"/>
                    <a:pt x="1823" y="726"/>
                    <a:pt x="1823" y="726"/>
                  </a:cubicBezTo>
                  <a:cubicBezTo>
                    <a:pt x="1791" y="614"/>
                    <a:pt x="1791" y="614"/>
                    <a:pt x="1791" y="614"/>
                  </a:cubicBezTo>
                  <a:cubicBezTo>
                    <a:pt x="1628" y="618"/>
                    <a:pt x="1628" y="618"/>
                    <a:pt x="1628" y="618"/>
                  </a:cubicBezTo>
                  <a:cubicBezTo>
                    <a:pt x="1614" y="584"/>
                    <a:pt x="1597" y="552"/>
                    <a:pt x="1578" y="521"/>
                  </a:cubicBezTo>
                  <a:cubicBezTo>
                    <a:pt x="1675" y="392"/>
                    <a:pt x="1675" y="392"/>
                    <a:pt x="1675" y="392"/>
                  </a:cubicBezTo>
                  <a:cubicBezTo>
                    <a:pt x="1602" y="301"/>
                    <a:pt x="1602" y="301"/>
                    <a:pt x="1602" y="301"/>
                  </a:cubicBezTo>
                  <a:cubicBezTo>
                    <a:pt x="1455" y="366"/>
                    <a:pt x="1455" y="366"/>
                    <a:pt x="1455" y="366"/>
                  </a:cubicBezTo>
                  <a:cubicBezTo>
                    <a:pt x="1431" y="344"/>
                    <a:pt x="1406" y="322"/>
                    <a:pt x="1379" y="303"/>
                  </a:cubicBezTo>
                  <a:cubicBezTo>
                    <a:pt x="1420" y="147"/>
                    <a:pt x="1420" y="147"/>
                    <a:pt x="1420" y="147"/>
                  </a:cubicBezTo>
                  <a:cubicBezTo>
                    <a:pt x="1318" y="90"/>
                    <a:pt x="1318" y="90"/>
                    <a:pt x="1318" y="90"/>
                  </a:cubicBezTo>
                  <a:cubicBezTo>
                    <a:pt x="1206" y="206"/>
                    <a:pt x="1206" y="206"/>
                    <a:pt x="1206" y="206"/>
                  </a:cubicBezTo>
                  <a:cubicBezTo>
                    <a:pt x="1173" y="193"/>
                    <a:pt x="1139" y="181"/>
                    <a:pt x="1103" y="173"/>
                  </a:cubicBezTo>
                  <a:cubicBezTo>
                    <a:pt x="1080" y="13"/>
                    <a:pt x="1080" y="13"/>
                    <a:pt x="1080" y="13"/>
                  </a:cubicBezTo>
                  <a:cubicBezTo>
                    <a:pt x="964" y="0"/>
                    <a:pt x="964" y="0"/>
                    <a:pt x="964" y="0"/>
                  </a:cubicBezTo>
                  <a:cubicBezTo>
                    <a:pt x="906" y="151"/>
                    <a:pt x="906" y="151"/>
                    <a:pt x="906" y="151"/>
                  </a:cubicBezTo>
                  <a:cubicBezTo>
                    <a:pt x="874" y="151"/>
                    <a:pt x="841" y="154"/>
                    <a:pt x="808" y="159"/>
                  </a:cubicBezTo>
                  <a:cubicBezTo>
                    <a:pt x="726" y="17"/>
                    <a:pt x="726" y="17"/>
                    <a:pt x="726" y="17"/>
                  </a:cubicBezTo>
                  <a:cubicBezTo>
                    <a:pt x="613" y="49"/>
                    <a:pt x="613" y="49"/>
                    <a:pt x="613" y="49"/>
                  </a:cubicBezTo>
                  <a:cubicBezTo>
                    <a:pt x="617" y="213"/>
                    <a:pt x="617" y="213"/>
                    <a:pt x="617" y="213"/>
                  </a:cubicBezTo>
                  <a:cubicBezTo>
                    <a:pt x="584" y="227"/>
                    <a:pt x="552" y="244"/>
                    <a:pt x="521" y="262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66" y="386"/>
                    <a:pt x="366" y="386"/>
                    <a:pt x="366" y="386"/>
                  </a:cubicBezTo>
                  <a:cubicBezTo>
                    <a:pt x="343" y="410"/>
                    <a:pt x="322" y="435"/>
                    <a:pt x="303" y="461"/>
                  </a:cubicBezTo>
                  <a:cubicBezTo>
                    <a:pt x="147" y="420"/>
                    <a:pt x="147" y="420"/>
                    <a:pt x="147" y="420"/>
                  </a:cubicBezTo>
                  <a:cubicBezTo>
                    <a:pt x="89" y="522"/>
                    <a:pt x="89" y="522"/>
                    <a:pt x="89" y="522"/>
                  </a:cubicBezTo>
                  <a:cubicBezTo>
                    <a:pt x="206" y="634"/>
                    <a:pt x="206" y="634"/>
                    <a:pt x="206" y="634"/>
                  </a:cubicBezTo>
                  <a:cubicBezTo>
                    <a:pt x="192" y="668"/>
                    <a:pt x="181" y="702"/>
                    <a:pt x="173" y="737"/>
                  </a:cubicBezTo>
                  <a:cubicBezTo>
                    <a:pt x="13" y="760"/>
                    <a:pt x="13" y="760"/>
                    <a:pt x="13" y="760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151" y="934"/>
                    <a:pt x="151" y="934"/>
                    <a:pt x="151" y="934"/>
                  </a:cubicBezTo>
                  <a:cubicBezTo>
                    <a:pt x="151" y="967"/>
                    <a:pt x="154" y="1000"/>
                    <a:pt x="159" y="1032"/>
                  </a:cubicBezTo>
                  <a:cubicBezTo>
                    <a:pt x="17" y="1115"/>
                    <a:pt x="17" y="1115"/>
                    <a:pt x="17" y="1115"/>
                  </a:cubicBezTo>
                  <a:cubicBezTo>
                    <a:pt x="49" y="1227"/>
                    <a:pt x="49" y="1227"/>
                    <a:pt x="49" y="1227"/>
                  </a:cubicBezTo>
                  <a:cubicBezTo>
                    <a:pt x="212" y="1223"/>
                    <a:pt x="212" y="1223"/>
                    <a:pt x="212" y="1223"/>
                  </a:cubicBezTo>
                  <a:cubicBezTo>
                    <a:pt x="227" y="1257"/>
                    <a:pt x="243" y="1289"/>
                    <a:pt x="262" y="1320"/>
                  </a:cubicBezTo>
                  <a:cubicBezTo>
                    <a:pt x="166" y="1449"/>
                    <a:pt x="166" y="1449"/>
                    <a:pt x="166" y="1449"/>
                  </a:cubicBezTo>
                  <a:cubicBezTo>
                    <a:pt x="239" y="1540"/>
                    <a:pt x="239" y="1540"/>
                    <a:pt x="239" y="1540"/>
                  </a:cubicBezTo>
                  <a:cubicBezTo>
                    <a:pt x="386" y="1474"/>
                    <a:pt x="386" y="1474"/>
                    <a:pt x="386" y="1474"/>
                  </a:cubicBezTo>
                  <a:cubicBezTo>
                    <a:pt x="410" y="1497"/>
                    <a:pt x="435" y="1518"/>
                    <a:pt x="461" y="1538"/>
                  </a:cubicBezTo>
                  <a:cubicBezTo>
                    <a:pt x="420" y="1694"/>
                    <a:pt x="420" y="1694"/>
                    <a:pt x="420" y="1694"/>
                  </a:cubicBezTo>
                  <a:cubicBezTo>
                    <a:pt x="522" y="1751"/>
                    <a:pt x="522" y="1751"/>
                    <a:pt x="522" y="1751"/>
                  </a:cubicBezTo>
                  <a:cubicBezTo>
                    <a:pt x="634" y="1635"/>
                    <a:pt x="634" y="1635"/>
                    <a:pt x="634" y="1635"/>
                  </a:cubicBezTo>
                  <a:cubicBezTo>
                    <a:pt x="667" y="1648"/>
                    <a:pt x="702" y="1659"/>
                    <a:pt x="737" y="1668"/>
                  </a:cubicBezTo>
                  <a:cubicBezTo>
                    <a:pt x="760" y="1827"/>
                    <a:pt x="760" y="1827"/>
                    <a:pt x="760" y="1827"/>
                  </a:cubicBezTo>
                  <a:cubicBezTo>
                    <a:pt x="876" y="1840"/>
                    <a:pt x="876" y="1840"/>
                    <a:pt x="876" y="1840"/>
                  </a:cubicBezTo>
                  <a:cubicBezTo>
                    <a:pt x="934" y="1690"/>
                    <a:pt x="934" y="1690"/>
                    <a:pt x="934" y="1690"/>
                  </a:cubicBezTo>
                  <a:cubicBezTo>
                    <a:pt x="967" y="1689"/>
                    <a:pt x="1000" y="1687"/>
                    <a:pt x="1032" y="1682"/>
                  </a:cubicBezTo>
                  <a:cubicBezTo>
                    <a:pt x="1114" y="1823"/>
                    <a:pt x="1114" y="1823"/>
                    <a:pt x="1114" y="1823"/>
                  </a:cubicBezTo>
                  <a:cubicBezTo>
                    <a:pt x="1227" y="1791"/>
                    <a:pt x="1227" y="1791"/>
                    <a:pt x="1227" y="1791"/>
                  </a:cubicBezTo>
                  <a:cubicBezTo>
                    <a:pt x="1223" y="1628"/>
                    <a:pt x="1223" y="1628"/>
                    <a:pt x="1223" y="1628"/>
                  </a:cubicBezTo>
                  <a:cubicBezTo>
                    <a:pt x="1256" y="1614"/>
                    <a:pt x="1289" y="1597"/>
                    <a:pt x="1319" y="1579"/>
                  </a:cubicBezTo>
                  <a:cubicBezTo>
                    <a:pt x="1448" y="1675"/>
                    <a:pt x="1448" y="1675"/>
                    <a:pt x="1448" y="1675"/>
                  </a:cubicBezTo>
                  <a:cubicBezTo>
                    <a:pt x="1540" y="1602"/>
                    <a:pt x="1540" y="1602"/>
                    <a:pt x="1540" y="1602"/>
                  </a:cubicBezTo>
                  <a:cubicBezTo>
                    <a:pt x="1474" y="1455"/>
                    <a:pt x="1474" y="1455"/>
                    <a:pt x="1474" y="1455"/>
                  </a:cubicBezTo>
                  <a:cubicBezTo>
                    <a:pt x="1497" y="1431"/>
                    <a:pt x="1518" y="1406"/>
                    <a:pt x="1538" y="1380"/>
                  </a:cubicBezTo>
                  <a:cubicBezTo>
                    <a:pt x="1694" y="1420"/>
                    <a:pt x="1694" y="1420"/>
                    <a:pt x="1694" y="1420"/>
                  </a:cubicBezTo>
                  <a:cubicBezTo>
                    <a:pt x="1751" y="1318"/>
                    <a:pt x="1751" y="1318"/>
                    <a:pt x="1751" y="1318"/>
                  </a:cubicBezTo>
                  <a:cubicBezTo>
                    <a:pt x="1635" y="1207"/>
                    <a:pt x="1635" y="1207"/>
                    <a:pt x="1635" y="1207"/>
                  </a:cubicBezTo>
                  <a:cubicBezTo>
                    <a:pt x="1648" y="1173"/>
                    <a:pt x="1659" y="1139"/>
                    <a:pt x="1668" y="1104"/>
                  </a:cubicBezTo>
                  <a:lnTo>
                    <a:pt x="1827" y="1080"/>
                  </a:lnTo>
                  <a:close/>
                  <a:moveTo>
                    <a:pt x="1081" y="1490"/>
                  </a:moveTo>
                  <a:cubicBezTo>
                    <a:pt x="766" y="1579"/>
                    <a:pt x="439" y="1396"/>
                    <a:pt x="350" y="1081"/>
                  </a:cubicBezTo>
                  <a:cubicBezTo>
                    <a:pt x="262" y="767"/>
                    <a:pt x="445" y="439"/>
                    <a:pt x="759" y="351"/>
                  </a:cubicBezTo>
                  <a:cubicBezTo>
                    <a:pt x="1074" y="262"/>
                    <a:pt x="1401" y="445"/>
                    <a:pt x="1490" y="760"/>
                  </a:cubicBezTo>
                  <a:cubicBezTo>
                    <a:pt x="1579" y="1074"/>
                    <a:pt x="1396" y="1401"/>
                    <a:pt x="1081" y="14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40CF82C-A65E-F046-809F-B17C54868159}"/>
              </a:ext>
            </a:extLst>
          </p:cNvPr>
          <p:cNvGrpSpPr/>
          <p:nvPr/>
        </p:nvGrpSpPr>
        <p:grpSpPr>
          <a:xfrm>
            <a:off x="1727317" y="3717583"/>
            <a:ext cx="1398543" cy="1864723"/>
            <a:chOff x="6032138" y="179683"/>
            <a:chExt cx="2334634" cy="2334633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C7437D2A-1D21-AB47-B601-9D48EE688F0B}"/>
                </a:ext>
              </a:extLst>
            </p:cNvPr>
            <p:cNvSpPr txBox="1"/>
            <p:nvPr/>
          </p:nvSpPr>
          <p:spPr>
            <a:xfrm>
              <a:off x="6460664" y="915644"/>
              <a:ext cx="1436201" cy="63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>
                  <a:solidFill>
                    <a:srgbClr val="000000"/>
                  </a:solidFill>
                  <a:latin typeface="Helvetica" pitchFamily="2" charset="0"/>
                  <a:ea typeface="Calibri" charset="0"/>
                  <a:cs typeface="Calibri" charset="0"/>
                </a:rPr>
                <a:t>Standar Dosen</a:t>
              </a:r>
            </a:p>
          </p:txBody>
        </p:sp>
        <p:sp>
          <p:nvSpPr>
            <p:cNvPr id="27" name="Freeform 240">
              <a:extLst>
                <a:ext uri="{FF2B5EF4-FFF2-40B4-BE49-F238E27FC236}">
                  <a16:creationId xmlns="" xmlns:a16="http://schemas.microsoft.com/office/drawing/2014/main" id="{95C7BDD0-778D-2B4E-ADDF-54A0186D62B6}"/>
                </a:ext>
              </a:extLst>
            </p:cNvPr>
            <p:cNvSpPr>
              <a:spLocks noEditPoints="1"/>
            </p:cNvSpPr>
            <p:nvPr/>
          </p:nvSpPr>
          <p:spPr bwMode="auto">
            <a:xfrm rot="1211927">
              <a:off x="6032138" y="179683"/>
              <a:ext cx="2334634" cy="2334633"/>
            </a:xfrm>
            <a:custGeom>
              <a:avLst/>
              <a:gdLst>
                <a:gd name="T0" fmla="*/ 1840 w 1840"/>
                <a:gd name="T1" fmla="*/ 964 h 1840"/>
                <a:gd name="T2" fmla="*/ 1682 w 1840"/>
                <a:gd name="T3" fmla="*/ 808 h 1840"/>
                <a:gd name="T4" fmla="*/ 1791 w 1840"/>
                <a:gd name="T5" fmla="*/ 614 h 1840"/>
                <a:gd name="T6" fmla="*/ 1578 w 1840"/>
                <a:gd name="T7" fmla="*/ 521 h 1840"/>
                <a:gd name="T8" fmla="*/ 1602 w 1840"/>
                <a:gd name="T9" fmla="*/ 301 h 1840"/>
                <a:gd name="T10" fmla="*/ 1379 w 1840"/>
                <a:gd name="T11" fmla="*/ 303 h 1840"/>
                <a:gd name="T12" fmla="*/ 1318 w 1840"/>
                <a:gd name="T13" fmla="*/ 90 h 1840"/>
                <a:gd name="T14" fmla="*/ 1103 w 1840"/>
                <a:gd name="T15" fmla="*/ 173 h 1840"/>
                <a:gd name="T16" fmla="*/ 964 w 1840"/>
                <a:gd name="T17" fmla="*/ 0 h 1840"/>
                <a:gd name="T18" fmla="*/ 808 w 1840"/>
                <a:gd name="T19" fmla="*/ 159 h 1840"/>
                <a:gd name="T20" fmla="*/ 613 w 1840"/>
                <a:gd name="T21" fmla="*/ 49 h 1840"/>
                <a:gd name="T22" fmla="*/ 521 w 1840"/>
                <a:gd name="T23" fmla="*/ 262 h 1840"/>
                <a:gd name="T24" fmla="*/ 301 w 1840"/>
                <a:gd name="T25" fmla="*/ 239 h 1840"/>
                <a:gd name="T26" fmla="*/ 303 w 1840"/>
                <a:gd name="T27" fmla="*/ 461 h 1840"/>
                <a:gd name="T28" fmla="*/ 89 w 1840"/>
                <a:gd name="T29" fmla="*/ 522 h 1840"/>
                <a:gd name="T30" fmla="*/ 173 w 1840"/>
                <a:gd name="T31" fmla="*/ 737 h 1840"/>
                <a:gd name="T32" fmla="*/ 0 w 1840"/>
                <a:gd name="T33" fmla="*/ 877 h 1840"/>
                <a:gd name="T34" fmla="*/ 159 w 1840"/>
                <a:gd name="T35" fmla="*/ 1032 h 1840"/>
                <a:gd name="T36" fmla="*/ 49 w 1840"/>
                <a:gd name="T37" fmla="*/ 1227 h 1840"/>
                <a:gd name="T38" fmla="*/ 262 w 1840"/>
                <a:gd name="T39" fmla="*/ 1320 h 1840"/>
                <a:gd name="T40" fmla="*/ 239 w 1840"/>
                <a:gd name="T41" fmla="*/ 1540 h 1840"/>
                <a:gd name="T42" fmla="*/ 461 w 1840"/>
                <a:gd name="T43" fmla="*/ 1538 h 1840"/>
                <a:gd name="T44" fmla="*/ 522 w 1840"/>
                <a:gd name="T45" fmla="*/ 1751 h 1840"/>
                <a:gd name="T46" fmla="*/ 737 w 1840"/>
                <a:gd name="T47" fmla="*/ 1668 h 1840"/>
                <a:gd name="T48" fmla="*/ 876 w 1840"/>
                <a:gd name="T49" fmla="*/ 1840 h 1840"/>
                <a:gd name="T50" fmla="*/ 1032 w 1840"/>
                <a:gd name="T51" fmla="*/ 1682 h 1840"/>
                <a:gd name="T52" fmla="*/ 1227 w 1840"/>
                <a:gd name="T53" fmla="*/ 1791 h 1840"/>
                <a:gd name="T54" fmla="*/ 1319 w 1840"/>
                <a:gd name="T55" fmla="*/ 1579 h 1840"/>
                <a:gd name="T56" fmla="*/ 1540 w 1840"/>
                <a:gd name="T57" fmla="*/ 1602 h 1840"/>
                <a:gd name="T58" fmla="*/ 1538 w 1840"/>
                <a:gd name="T59" fmla="*/ 1380 h 1840"/>
                <a:gd name="T60" fmla="*/ 1751 w 1840"/>
                <a:gd name="T61" fmla="*/ 1318 h 1840"/>
                <a:gd name="T62" fmla="*/ 1668 w 1840"/>
                <a:gd name="T63" fmla="*/ 1104 h 1840"/>
                <a:gd name="T64" fmla="*/ 1081 w 1840"/>
                <a:gd name="T65" fmla="*/ 1490 h 1840"/>
                <a:gd name="T66" fmla="*/ 759 w 1840"/>
                <a:gd name="T67" fmla="*/ 351 h 1840"/>
                <a:gd name="T68" fmla="*/ 1081 w 1840"/>
                <a:gd name="T69" fmla="*/ 149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0" h="1840">
                  <a:moveTo>
                    <a:pt x="1827" y="1080"/>
                  </a:moveTo>
                  <a:cubicBezTo>
                    <a:pt x="1840" y="964"/>
                    <a:pt x="1840" y="964"/>
                    <a:pt x="1840" y="964"/>
                  </a:cubicBezTo>
                  <a:cubicBezTo>
                    <a:pt x="1690" y="906"/>
                    <a:pt x="1690" y="906"/>
                    <a:pt x="1690" y="906"/>
                  </a:cubicBezTo>
                  <a:cubicBezTo>
                    <a:pt x="1689" y="874"/>
                    <a:pt x="1687" y="841"/>
                    <a:pt x="1682" y="808"/>
                  </a:cubicBezTo>
                  <a:cubicBezTo>
                    <a:pt x="1823" y="726"/>
                    <a:pt x="1823" y="726"/>
                    <a:pt x="1823" y="726"/>
                  </a:cubicBezTo>
                  <a:cubicBezTo>
                    <a:pt x="1791" y="614"/>
                    <a:pt x="1791" y="614"/>
                    <a:pt x="1791" y="614"/>
                  </a:cubicBezTo>
                  <a:cubicBezTo>
                    <a:pt x="1628" y="618"/>
                    <a:pt x="1628" y="618"/>
                    <a:pt x="1628" y="618"/>
                  </a:cubicBezTo>
                  <a:cubicBezTo>
                    <a:pt x="1614" y="584"/>
                    <a:pt x="1597" y="552"/>
                    <a:pt x="1578" y="521"/>
                  </a:cubicBezTo>
                  <a:cubicBezTo>
                    <a:pt x="1675" y="392"/>
                    <a:pt x="1675" y="392"/>
                    <a:pt x="1675" y="392"/>
                  </a:cubicBezTo>
                  <a:cubicBezTo>
                    <a:pt x="1602" y="301"/>
                    <a:pt x="1602" y="301"/>
                    <a:pt x="1602" y="301"/>
                  </a:cubicBezTo>
                  <a:cubicBezTo>
                    <a:pt x="1455" y="366"/>
                    <a:pt x="1455" y="366"/>
                    <a:pt x="1455" y="366"/>
                  </a:cubicBezTo>
                  <a:cubicBezTo>
                    <a:pt x="1431" y="344"/>
                    <a:pt x="1406" y="322"/>
                    <a:pt x="1379" y="303"/>
                  </a:cubicBezTo>
                  <a:cubicBezTo>
                    <a:pt x="1420" y="147"/>
                    <a:pt x="1420" y="147"/>
                    <a:pt x="1420" y="147"/>
                  </a:cubicBezTo>
                  <a:cubicBezTo>
                    <a:pt x="1318" y="90"/>
                    <a:pt x="1318" y="90"/>
                    <a:pt x="1318" y="90"/>
                  </a:cubicBezTo>
                  <a:cubicBezTo>
                    <a:pt x="1206" y="206"/>
                    <a:pt x="1206" y="206"/>
                    <a:pt x="1206" y="206"/>
                  </a:cubicBezTo>
                  <a:cubicBezTo>
                    <a:pt x="1173" y="193"/>
                    <a:pt x="1139" y="181"/>
                    <a:pt x="1103" y="173"/>
                  </a:cubicBezTo>
                  <a:cubicBezTo>
                    <a:pt x="1080" y="13"/>
                    <a:pt x="1080" y="13"/>
                    <a:pt x="1080" y="13"/>
                  </a:cubicBezTo>
                  <a:cubicBezTo>
                    <a:pt x="964" y="0"/>
                    <a:pt x="964" y="0"/>
                    <a:pt x="964" y="0"/>
                  </a:cubicBezTo>
                  <a:cubicBezTo>
                    <a:pt x="906" y="151"/>
                    <a:pt x="906" y="151"/>
                    <a:pt x="906" y="151"/>
                  </a:cubicBezTo>
                  <a:cubicBezTo>
                    <a:pt x="874" y="151"/>
                    <a:pt x="841" y="154"/>
                    <a:pt x="808" y="159"/>
                  </a:cubicBezTo>
                  <a:cubicBezTo>
                    <a:pt x="726" y="17"/>
                    <a:pt x="726" y="17"/>
                    <a:pt x="726" y="17"/>
                  </a:cubicBezTo>
                  <a:cubicBezTo>
                    <a:pt x="613" y="49"/>
                    <a:pt x="613" y="49"/>
                    <a:pt x="613" y="49"/>
                  </a:cubicBezTo>
                  <a:cubicBezTo>
                    <a:pt x="617" y="213"/>
                    <a:pt x="617" y="213"/>
                    <a:pt x="617" y="213"/>
                  </a:cubicBezTo>
                  <a:cubicBezTo>
                    <a:pt x="584" y="227"/>
                    <a:pt x="552" y="244"/>
                    <a:pt x="521" y="262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66" y="386"/>
                    <a:pt x="366" y="386"/>
                    <a:pt x="366" y="386"/>
                  </a:cubicBezTo>
                  <a:cubicBezTo>
                    <a:pt x="343" y="410"/>
                    <a:pt x="322" y="435"/>
                    <a:pt x="303" y="461"/>
                  </a:cubicBezTo>
                  <a:cubicBezTo>
                    <a:pt x="147" y="420"/>
                    <a:pt x="147" y="420"/>
                    <a:pt x="147" y="420"/>
                  </a:cubicBezTo>
                  <a:cubicBezTo>
                    <a:pt x="89" y="522"/>
                    <a:pt x="89" y="522"/>
                    <a:pt x="89" y="522"/>
                  </a:cubicBezTo>
                  <a:cubicBezTo>
                    <a:pt x="206" y="634"/>
                    <a:pt x="206" y="634"/>
                    <a:pt x="206" y="634"/>
                  </a:cubicBezTo>
                  <a:cubicBezTo>
                    <a:pt x="192" y="668"/>
                    <a:pt x="181" y="702"/>
                    <a:pt x="173" y="737"/>
                  </a:cubicBezTo>
                  <a:cubicBezTo>
                    <a:pt x="13" y="760"/>
                    <a:pt x="13" y="760"/>
                    <a:pt x="13" y="760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151" y="934"/>
                    <a:pt x="151" y="934"/>
                    <a:pt x="151" y="934"/>
                  </a:cubicBezTo>
                  <a:cubicBezTo>
                    <a:pt x="151" y="967"/>
                    <a:pt x="154" y="1000"/>
                    <a:pt x="159" y="1032"/>
                  </a:cubicBezTo>
                  <a:cubicBezTo>
                    <a:pt x="17" y="1115"/>
                    <a:pt x="17" y="1115"/>
                    <a:pt x="17" y="1115"/>
                  </a:cubicBezTo>
                  <a:cubicBezTo>
                    <a:pt x="49" y="1227"/>
                    <a:pt x="49" y="1227"/>
                    <a:pt x="49" y="1227"/>
                  </a:cubicBezTo>
                  <a:cubicBezTo>
                    <a:pt x="212" y="1223"/>
                    <a:pt x="212" y="1223"/>
                    <a:pt x="212" y="1223"/>
                  </a:cubicBezTo>
                  <a:cubicBezTo>
                    <a:pt x="227" y="1257"/>
                    <a:pt x="243" y="1289"/>
                    <a:pt x="262" y="1320"/>
                  </a:cubicBezTo>
                  <a:cubicBezTo>
                    <a:pt x="166" y="1449"/>
                    <a:pt x="166" y="1449"/>
                    <a:pt x="166" y="1449"/>
                  </a:cubicBezTo>
                  <a:cubicBezTo>
                    <a:pt x="239" y="1540"/>
                    <a:pt x="239" y="1540"/>
                    <a:pt x="239" y="1540"/>
                  </a:cubicBezTo>
                  <a:cubicBezTo>
                    <a:pt x="386" y="1474"/>
                    <a:pt x="386" y="1474"/>
                    <a:pt x="386" y="1474"/>
                  </a:cubicBezTo>
                  <a:cubicBezTo>
                    <a:pt x="410" y="1497"/>
                    <a:pt x="435" y="1518"/>
                    <a:pt x="461" y="1538"/>
                  </a:cubicBezTo>
                  <a:cubicBezTo>
                    <a:pt x="420" y="1694"/>
                    <a:pt x="420" y="1694"/>
                    <a:pt x="420" y="1694"/>
                  </a:cubicBezTo>
                  <a:cubicBezTo>
                    <a:pt x="522" y="1751"/>
                    <a:pt x="522" y="1751"/>
                    <a:pt x="522" y="1751"/>
                  </a:cubicBezTo>
                  <a:cubicBezTo>
                    <a:pt x="634" y="1635"/>
                    <a:pt x="634" y="1635"/>
                    <a:pt x="634" y="1635"/>
                  </a:cubicBezTo>
                  <a:cubicBezTo>
                    <a:pt x="667" y="1648"/>
                    <a:pt x="702" y="1659"/>
                    <a:pt x="737" y="1668"/>
                  </a:cubicBezTo>
                  <a:cubicBezTo>
                    <a:pt x="760" y="1827"/>
                    <a:pt x="760" y="1827"/>
                    <a:pt x="760" y="1827"/>
                  </a:cubicBezTo>
                  <a:cubicBezTo>
                    <a:pt x="876" y="1840"/>
                    <a:pt x="876" y="1840"/>
                    <a:pt x="876" y="1840"/>
                  </a:cubicBezTo>
                  <a:cubicBezTo>
                    <a:pt x="934" y="1690"/>
                    <a:pt x="934" y="1690"/>
                    <a:pt x="934" y="1690"/>
                  </a:cubicBezTo>
                  <a:cubicBezTo>
                    <a:pt x="967" y="1689"/>
                    <a:pt x="1000" y="1687"/>
                    <a:pt x="1032" y="1682"/>
                  </a:cubicBezTo>
                  <a:cubicBezTo>
                    <a:pt x="1114" y="1823"/>
                    <a:pt x="1114" y="1823"/>
                    <a:pt x="1114" y="1823"/>
                  </a:cubicBezTo>
                  <a:cubicBezTo>
                    <a:pt x="1227" y="1791"/>
                    <a:pt x="1227" y="1791"/>
                    <a:pt x="1227" y="1791"/>
                  </a:cubicBezTo>
                  <a:cubicBezTo>
                    <a:pt x="1223" y="1628"/>
                    <a:pt x="1223" y="1628"/>
                    <a:pt x="1223" y="1628"/>
                  </a:cubicBezTo>
                  <a:cubicBezTo>
                    <a:pt x="1256" y="1614"/>
                    <a:pt x="1289" y="1597"/>
                    <a:pt x="1319" y="1579"/>
                  </a:cubicBezTo>
                  <a:cubicBezTo>
                    <a:pt x="1448" y="1675"/>
                    <a:pt x="1448" y="1675"/>
                    <a:pt x="1448" y="1675"/>
                  </a:cubicBezTo>
                  <a:cubicBezTo>
                    <a:pt x="1540" y="1602"/>
                    <a:pt x="1540" y="1602"/>
                    <a:pt x="1540" y="1602"/>
                  </a:cubicBezTo>
                  <a:cubicBezTo>
                    <a:pt x="1474" y="1455"/>
                    <a:pt x="1474" y="1455"/>
                    <a:pt x="1474" y="1455"/>
                  </a:cubicBezTo>
                  <a:cubicBezTo>
                    <a:pt x="1497" y="1431"/>
                    <a:pt x="1518" y="1406"/>
                    <a:pt x="1538" y="1380"/>
                  </a:cubicBezTo>
                  <a:cubicBezTo>
                    <a:pt x="1694" y="1420"/>
                    <a:pt x="1694" y="1420"/>
                    <a:pt x="1694" y="1420"/>
                  </a:cubicBezTo>
                  <a:cubicBezTo>
                    <a:pt x="1751" y="1318"/>
                    <a:pt x="1751" y="1318"/>
                    <a:pt x="1751" y="1318"/>
                  </a:cubicBezTo>
                  <a:cubicBezTo>
                    <a:pt x="1635" y="1207"/>
                    <a:pt x="1635" y="1207"/>
                    <a:pt x="1635" y="1207"/>
                  </a:cubicBezTo>
                  <a:cubicBezTo>
                    <a:pt x="1648" y="1173"/>
                    <a:pt x="1659" y="1139"/>
                    <a:pt x="1668" y="1104"/>
                  </a:cubicBezTo>
                  <a:lnTo>
                    <a:pt x="1827" y="1080"/>
                  </a:lnTo>
                  <a:close/>
                  <a:moveTo>
                    <a:pt x="1081" y="1490"/>
                  </a:moveTo>
                  <a:cubicBezTo>
                    <a:pt x="766" y="1579"/>
                    <a:pt x="439" y="1396"/>
                    <a:pt x="350" y="1081"/>
                  </a:cubicBezTo>
                  <a:cubicBezTo>
                    <a:pt x="262" y="767"/>
                    <a:pt x="445" y="439"/>
                    <a:pt x="759" y="351"/>
                  </a:cubicBezTo>
                  <a:cubicBezTo>
                    <a:pt x="1074" y="262"/>
                    <a:pt x="1401" y="445"/>
                    <a:pt x="1490" y="760"/>
                  </a:cubicBezTo>
                  <a:cubicBezTo>
                    <a:pt x="1579" y="1074"/>
                    <a:pt x="1396" y="1401"/>
                    <a:pt x="1081" y="1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2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2C6040B-FA90-D046-8EE6-E9145F77D255}"/>
              </a:ext>
            </a:extLst>
          </p:cNvPr>
          <p:cNvGrpSpPr/>
          <p:nvPr/>
        </p:nvGrpSpPr>
        <p:grpSpPr>
          <a:xfrm>
            <a:off x="2994414" y="4402733"/>
            <a:ext cx="1357933" cy="1810576"/>
            <a:chOff x="6032138" y="179683"/>
            <a:chExt cx="2334634" cy="2334633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98426C72-5A27-A042-9699-1978516ECA2F}"/>
                </a:ext>
              </a:extLst>
            </p:cNvPr>
            <p:cNvSpPr txBox="1"/>
            <p:nvPr/>
          </p:nvSpPr>
          <p:spPr>
            <a:xfrm>
              <a:off x="6460664" y="915642"/>
              <a:ext cx="1483467" cy="65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>
                  <a:solidFill>
                    <a:srgbClr val="000000"/>
                  </a:solidFill>
                  <a:latin typeface="Helvetica" pitchFamily="2" charset="0"/>
                  <a:ea typeface="Calibri" charset="0"/>
                  <a:cs typeface="Calibri" charset="0"/>
                </a:rPr>
                <a:t>Standar Isi</a:t>
              </a:r>
            </a:p>
          </p:txBody>
        </p:sp>
        <p:sp>
          <p:nvSpPr>
            <p:cNvPr id="30" name="Freeform 240">
              <a:extLst>
                <a:ext uri="{FF2B5EF4-FFF2-40B4-BE49-F238E27FC236}">
                  <a16:creationId xmlns="" xmlns:a16="http://schemas.microsoft.com/office/drawing/2014/main" id="{C9BCEFF7-6A66-4347-94B6-7979E101C8E1}"/>
                </a:ext>
              </a:extLst>
            </p:cNvPr>
            <p:cNvSpPr>
              <a:spLocks noEditPoints="1"/>
            </p:cNvSpPr>
            <p:nvPr/>
          </p:nvSpPr>
          <p:spPr bwMode="auto">
            <a:xfrm rot="1211927">
              <a:off x="6032138" y="179683"/>
              <a:ext cx="2334634" cy="2334633"/>
            </a:xfrm>
            <a:custGeom>
              <a:avLst/>
              <a:gdLst>
                <a:gd name="T0" fmla="*/ 1840 w 1840"/>
                <a:gd name="T1" fmla="*/ 964 h 1840"/>
                <a:gd name="T2" fmla="*/ 1682 w 1840"/>
                <a:gd name="T3" fmla="*/ 808 h 1840"/>
                <a:gd name="T4" fmla="*/ 1791 w 1840"/>
                <a:gd name="T5" fmla="*/ 614 h 1840"/>
                <a:gd name="T6" fmla="*/ 1578 w 1840"/>
                <a:gd name="T7" fmla="*/ 521 h 1840"/>
                <a:gd name="T8" fmla="*/ 1602 w 1840"/>
                <a:gd name="T9" fmla="*/ 301 h 1840"/>
                <a:gd name="T10" fmla="*/ 1379 w 1840"/>
                <a:gd name="T11" fmla="*/ 303 h 1840"/>
                <a:gd name="T12" fmla="*/ 1318 w 1840"/>
                <a:gd name="T13" fmla="*/ 90 h 1840"/>
                <a:gd name="T14" fmla="*/ 1103 w 1840"/>
                <a:gd name="T15" fmla="*/ 173 h 1840"/>
                <a:gd name="T16" fmla="*/ 964 w 1840"/>
                <a:gd name="T17" fmla="*/ 0 h 1840"/>
                <a:gd name="T18" fmla="*/ 808 w 1840"/>
                <a:gd name="T19" fmla="*/ 159 h 1840"/>
                <a:gd name="T20" fmla="*/ 613 w 1840"/>
                <a:gd name="T21" fmla="*/ 49 h 1840"/>
                <a:gd name="T22" fmla="*/ 521 w 1840"/>
                <a:gd name="T23" fmla="*/ 262 h 1840"/>
                <a:gd name="T24" fmla="*/ 301 w 1840"/>
                <a:gd name="T25" fmla="*/ 239 h 1840"/>
                <a:gd name="T26" fmla="*/ 303 w 1840"/>
                <a:gd name="T27" fmla="*/ 461 h 1840"/>
                <a:gd name="T28" fmla="*/ 89 w 1840"/>
                <a:gd name="T29" fmla="*/ 522 h 1840"/>
                <a:gd name="T30" fmla="*/ 173 w 1840"/>
                <a:gd name="T31" fmla="*/ 737 h 1840"/>
                <a:gd name="T32" fmla="*/ 0 w 1840"/>
                <a:gd name="T33" fmla="*/ 877 h 1840"/>
                <a:gd name="T34" fmla="*/ 159 w 1840"/>
                <a:gd name="T35" fmla="*/ 1032 h 1840"/>
                <a:gd name="T36" fmla="*/ 49 w 1840"/>
                <a:gd name="T37" fmla="*/ 1227 h 1840"/>
                <a:gd name="T38" fmla="*/ 262 w 1840"/>
                <a:gd name="T39" fmla="*/ 1320 h 1840"/>
                <a:gd name="T40" fmla="*/ 239 w 1840"/>
                <a:gd name="T41" fmla="*/ 1540 h 1840"/>
                <a:gd name="T42" fmla="*/ 461 w 1840"/>
                <a:gd name="T43" fmla="*/ 1538 h 1840"/>
                <a:gd name="T44" fmla="*/ 522 w 1840"/>
                <a:gd name="T45" fmla="*/ 1751 h 1840"/>
                <a:gd name="T46" fmla="*/ 737 w 1840"/>
                <a:gd name="T47" fmla="*/ 1668 h 1840"/>
                <a:gd name="T48" fmla="*/ 876 w 1840"/>
                <a:gd name="T49" fmla="*/ 1840 h 1840"/>
                <a:gd name="T50" fmla="*/ 1032 w 1840"/>
                <a:gd name="T51" fmla="*/ 1682 h 1840"/>
                <a:gd name="T52" fmla="*/ 1227 w 1840"/>
                <a:gd name="T53" fmla="*/ 1791 h 1840"/>
                <a:gd name="T54" fmla="*/ 1319 w 1840"/>
                <a:gd name="T55" fmla="*/ 1579 h 1840"/>
                <a:gd name="T56" fmla="*/ 1540 w 1840"/>
                <a:gd name="T57" fmla="*/ 1602 h 1840"/>
                <a:gd name="T58" fmla="*/ 1538 w 1840"/>
                <a:gd name="T59" fmla="*/ 1380 h 1840"/>
                <a:gd name="T60" fmla="*/ 1751 w 1840"/>
                <a:gd name="T61" fmla="*/ 1318 h 1840"/>
                <a:gd name="T62" fmla="*/ 1668 w 1840"/>
                <a:gd name="T63" fmla="*/ 1104 h 1840"/>
                <a:gd name="T64" fmla="*/ 1081 w 1840"/>
                <a:gd name="T65" fmla="*/ 1490 h 1840"/>
                <a:gd name="T66" fmla="*/ 759 w 1840"/>
                <a:gd name="T67" fmla="*/ 351 h 1840"/>
                <a:gd name="T68" fmla="*/ 1081 w 1840"/>
                <a:gd name="T69" fmla="*/ 149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0" h="1840">
                  <a:moveTo>
                    <a:pt x="1827" y="1080"/>
                  </a:moveTo>
                  <a:cubicBezTo>
                    <a:pt x="1840" y="964"/>
                    <a:pt x="1840" y="964"/>
                    <a:pt x="1840" y="964"/>
                  </a:cubicBezTo>
                  <a:cubicBezTo>
                    <a:pt x="1690" y="906"/>
                    <a:pt x="1690" y="906"/>
                    <a:pt x="1690" y="906"/>
                  </a:cubicBezTo>
                  <a:cubicBezTo>
                    <a:pt x="1689" y="874"/>
                    <a:pt x="1687" y="841"/>
                    <a:pt x="1682" y="808"/>
                  </a:cubicBezTo>
                  <a:cubicBezTo>
                    <a:pt x="1823" y="726"/>
                    <a:pt x="1823" y="726"/>
                    <a:pt x="1823" y="726"/>
                  </a:cubicBezTo>
                  <a:cubicBezTo>
                    <a:pt x="1791" y="614"/>
                    <a:pt x="1791" y="614"/>
                    <a:pt x="1791" y="614"/>
                  </a:cubicBezTo>
                  <a:cubicBezTo>
                    <a:pt x="1628" y="618"/>
                    <a:pt x="1628" y="618"/>
                    <a:pt x="1628" y="618"/>
                  </a:cubicBezTo>
                  <a:cubicBezTo>
                    <a:pt x="1614" y="584"/>
                    <a:pt x="1597" y="552"/>
                    <a:pt x="1578" y="521"/>
                  </a:cubicBezTo>
                  <a:cubicBezTo>
                    <a:pt x="1675" y="392"/>
                    <a:pt x="1675" y="392"/>
                    <a:pt x="1675" y="392"/>
                  </a:cubicBezTo>
                  <a:cubicBezTo>
                    <a:pt x="1602" y="301"/>
                    <a:pt x="1602" y="301"/>
                    <a:pt x="1602" y="301"/>
                  </a:cubicBezTo>
                  <a:cubicBezTo>
                    <a:pt x="1455" y="366"/>
                    <a:pt x="1455" y="366"/>
                    <a:pt x="1455" y="366"/>
                  </a:cubicBezTo>
                  <a:cubicBezTo>
                    <a:pt x="1431" y="344"/>
                    <a:pt x="1406" y="322"/>
                    <a:pt x="1379" y="303"/>
                  </a:cubicBezTo>
                  <a:cubicBezTo>
                    <a:pt x="1420" y="147"/>
                    <a:pt x="1420" y="147"/>
                    <a:pt x="1420" y="147"/>
                  </a:cubicBezTo>
                  <a:cubicBezTo>
                    <a:pt x="1318" y="90"/>
                    <a:pt x="1318" y="90"/>
                    <a:pt x="1318" y="90"/>
                  </a:cubicBezTo>
                  <a:cubicBezTo>
                    <a:pt x="1206" y="206"/>
                    <a:pt x="1206" y="206"/>
                    <a:pt x="1206" y="206"/>
                  </a:cubicBezTo>
                  <a:cubicBezTo>
                    <a:pt x="1173" y="193"/>
                    <a:pt x="1139" y="181"/>
                    <a:pt x="1103" y="173"/>
                  </a:cubicBezTo>
                  <a:cubicBezTo>
                    <a:pt x="1080" y="13"/>
                    <a:pt x="1080" y="13"/>
                    <a:pt x="1080" y="13"/>
                  </a:cubicBezTo>
                  <a:cubicBezTo>
                    <a:pt x="964" y="0"/>
                    <a:pt x="964" y="0"/>
                    <a:pt x="964" y="0"/>
                  </a:cubicBezTo>
                  <a:cubicBezTo>
                    <a:pt x="906" y="151"/>
                    <a:pt x="906" y="151"/>
                    <a:pt x="906" y="151"/>
                  </a:cubicBezTo>
                  <a:cubicBezTo>
                    <a:pt x="874" y="151"/>
                    <a:pt x="841" y="154"/>
                    <a:pt x="808" y="159"/>
                  </a:cubicBezTo>
                  <a:cubicBezTo>
                    <a:pt x="726" y="17"/>
                    <a:pt x="726" y="17"/>
                    <a:pt x="726" y="17"/>
                  </a:cubicBezTo>
                  <a:cubicBezTo>
                    <a:pt x="613" y="49"/>
                    <a:pt x="613" y="49"/>
                    <a:pt x="613" y="49"/>
                  </a:cubicBezTo>
                  <a:cubicBezTo>
                    <a:pt x="617" y="213"/>
                    <a:pt x="617" y="213"/>
                    <a:pt x="617" y="213"/>
                  </a:cubicBezTo>
                  <a:cubicBezTo>
                    <a:pt x="584" y="227"/>
                    <a:pt x="552" y="244"/>
                    <a:pt x="521" y="262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66" y="386"/>
                    <a:pt x="366" y="386"/>
                    <a:pt x="366" y="386"/>
                  </a:cubicBezTo>
                  <a:cubicBezTo>
                    <a:pt x="343" y="410"/>
                    <a:pt x="322" y="435"/>
                    <a:pt x="303" y="461"/>
                  </a:cubicBezTo>
                  <a:cubicBezTo>
                    <a:pt x="147" y="420"/>
                    <a:pt x="147" y="420"/>
                    <a:pt x="147" y="420"/>
                  </a:cubicBezTo>
                  <a:cubicBezTo>
                    <a:pt x="89" y="522"/>
                    <a:pt x="89" y="522"/>
                    <a:pt x="89" y="522"/>
                  </a:cubicBezTo>
                  <a:cubicBezTo>
                    <a:pt x="206" y="634"/>
                    <a:pt x="206" y="634"/>
                    <a:pt x="206" y="634"/>
                  </a:cubicBezTo>
                  <a:cubicBezTo>
                    <a:pt x="192" y="668"/>
                    <a:pt x="181" y="702"/>
                    <a:pt x="173" y="737"/>
                  </a:cubicBezTo>
                  <a:cubicBezTo>
                    <a:pt x="13" y="760"/>
                    <a:pt x="13" y="760"/>
                    <a:pt x="13" y="760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151" y="934"/>
                    <a:pt x="151" y="934"/>
                    <a:pt x="151" y="934"/>
                  </a:cubicBezTo>
                  <a:cubicBezTo>
                    <a:pt x="151" y="967"/>
                    <a:pt x="154" y="1000"/>
                    <a:pt x="159" y="1032"/>
                  </a:cubicBezTo>
                  <a:cubicBezTo>
                    <a:pt x="17" y="1115"/>
                    <a:pt x="17" y="1115"/>
                    <a:pt x="17" y="1115"/>
                  </a:cubicBezTo>
                  <a:cubicBezTo>
                    <a:pt x="49" y="1227"/>
                    <a:pt x="49" y="1227"/>
                    <a:pt x="49" y="1227"/>
                  </a:cubicBezTo>
                  <a:cubicBezTo>
                    <a:pt x="212" y="1223"/>
                    <a:pt x="212" y="1223"/>
                    <a:pt x="212" y="1223"/>
                  </a:cubicBezTo>
                  <a:cubicBezTo>
                    <a:pt x="227" y="1257"/>
                    <a:pt x="243" y="1289"/>
                    <a:pt x="262" y="1320"/>
                  </a:cubicBezTo>
                  <a:cubicBezTo>
                    <a:pt x="166" y="1449"/>
                    <a:pt x="166" y="1449"/>
                    <a:pt x="166" y="1449"/>
                  </a:cubicBezTo>
                  <a:cubicBezTo>
                    <a:pt x="239" y="1540"/>
                    <a:pt x="239" y="1540"/>
                    <a:pt x="239" y="1540"/>
                  </a:cubicBezTo>
                  <a:cubicBezTo>
                    <a:pt x="386" y="1474"/>
                    <a:pt x="386" y="1474"/>
                    <a:pt x="386" y="1474"/>
                  </a:cubicBezTo>
                  <a:cubicBezTo>
                    <a:pt x="410" y="1497"/>
                    <a:pt x="435" y="1518"/>
                    <a:pt x="461" y="1538"/>
                  </a:cubicBezTo>
                  <a:cubicBezTo>
                    <a:pt x="420" y="1694"/>
                    <a:pt x="420" y="1694"/>
                    <a:pt x="420" y="1694"/>
                  </a:cubicBezTo>
                  <a:cubicBezTo>
                    <a:pt x="522" y="1751"/>
                    <a:pt x="522" y="1751"/>
                    <a:pt x="522" y="1751"/>
                  </a:cubicBezTo>
                  <a:cubicBezTo>
                    <a:pt x="634" y="1635"/>
                    <a:pt x="634" y="1635"/>
                    <a:pt x="634" y="1635"/>
                  </a:cubicBezTo>
                  <a:cubicBezTo>
                    <a:pt x="667" y="1648"/>
                    <a:pt x="702" y="1659"/>
                    <a:pt x="737" y="1668"/>
                  </a:cubicBezTo>
                  <a:cubicBezTo>
                    <a:pt x="760" y="1827"/>
                    <a:pt x="760" y="1827"/>
                    <a:pt x="760" y="1827"/>
                  </a:cubicBezTo>
                  <a:cubicBezTo>
                    <a:pt x="876" y="1840"/>
                    <a:pt x="876" y="1840"/>
                    <a:pt x="876" y="1840"/>
                  </a:cubicBezTo>
                  <a:cubicBezTo>
                    <a:pt x="934" y="1690"/>
                    <a:pt x="934" y="1690"/>
                    <a:pt x="934" y="1690"/>
                  </a:cubicBezTo>
                  <a:cubicBezTo>
                    <a:pt x="967" y="1689"/>
                    <a:pt x="1000" y="1687"/>
                    <a:pt x="1032" y="1682"/>
                  </a:cubicBezTo>
                  <a:cubicBezTo>
                    <a:pt x="1114" y="1823"/>
                    <a:pt x="1114" y="1823"/>
                    <a:pt x="1114" y="1823"/>
                  </a:cubicBezTo>
                  <a:cubicBezTo>
                    <a:pt x="1227" y="1791"/>
                    <a:pt x="1227" y="1791"/>
                    <a:pt x="1227" y="1791"/>
                  </a:cubicBezTo>
                  <a:cubicBezTo>
                    <a:pt x="1223" y="1628"/>
                    <a:pt x="1223" y="1628"/>
                    <a:pt x="1223" y="1628"/>
                  </a:cubicBezTo>
                  <a:cubicBezTo>
                    <a:pt x="1256" y="1614"/>
                    <a:pt x="1289" y="1597"/>
                    <a:pt x="1319" y="1579"/>
                  </a:cubicBezTo>
                  <a:cubicBezTo>
                    <a:pt x="1448" y="1675"/>
                    <a:pt x="1448" y="1675"/>
                    <a:pt x="1448" y="1675"/>
                  </a:cubicBezTo>
                  <a:cubicBezTo>
                    <a:pt x="1540" y="1602"/>
                    <a:pt x="1540" y="1602"/>
                    <a:pt x="1540" y="1602"/>
                  </a:cubicBezTo>
                  <a:cubicBezTo>
                    <a:pt x="1474" y="1455"/>
                    <a:pt x="1474" y="1455"/>
                    <a:pt x="1474" y="1455"/>
                  </a:cubicBezTo>
                  <a:cubicBezTo>
                    <a:pt x="1497" y="1431"/>
                    <a:pt x="1518" y="1406"/>
                    <a:pt x="1538" y="1380"/>
                  </a:cubicBezTo>
                  <a:cubicBezTo>
                    <a:pt x="1694" y="1420"/>
                    <a:pt x="1694" y="1420"/>
                    <a:pt x="1694" y="1420"/>
                  </a:cubicBezTo>
                  <a:cubicBezTo>
                    <a:pt x="1751" y="1318"/>
                    <a:pt x="1751" y="1318"/>
                    <a:pt x="1751" y="1318"/>
                  </a:cubicBezTo>
                  <a:cubicBezTo>
                    <a:pt x="1635" y="1207"/>
                    <a:pt x="1635" y="1207"/>
                    <a:pt x="1635" y="1207"/>
                  </a:cubicBezTo>
                  <a:cubicBezTo>
                    <a:pt x="1648" y="1173"/>
                    <a:pt x="1659" y="1139"/>
                    <a:pt x="1668" y="1104"/>
                  </a:cubicBezTo>
                  <a:lnTo>
                    <a:pt x="1827" y="1080"/>
                  </a:lnTo>
                  <a:close/>
                  <a:moveTo>
                    <a:pt x="1081" y="1490"/>
                  </a:moveTo>
                  <a:cubicBezTo>
                    <a:pt x="766" y="1579"/>
                    <a:pt x="439" y="1396"/>
                    <a:pt x="350" y="1081"/>
                  </a:cubicBezTo>
                  <a:cubicBezTo>
                    <a:pt x="262" y="767"/>
                    <a:pt x="445" y="439"/>
                    <a:pt x="759" y="351"/>
                  </a:cubicBezTo>
                  <a:cubicBezTo>
                    <a:pt x="1074" y="262"/>
                    <a:pt x="1401" y="445"/>
                    <a:pt x="1490" y="760"/>
                  </a:cubicBezTo>
                  <a:cubicBezTo>
                    <a:pt x="1579" y="1074"/>
                    <a:pt x="1396" y="1401"/>
                    <a:pt x="1081" y="14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99640ECC-C65E-C845-99D0-9FEF4964533D}"/>
              </a:ext>
            </a:extLst>
          </p:cNvPr>
          <p:cNvGrpSpPr/>
          <p:nvPr/>
        </p:nvGrpSpPr>
        <p:grpSpPr>
          <a:xfrm rot="21030482">
            <a:off x="1731650" y="5462606"/>
            <a:ext cx="433757" cy="578343"/>
            <a:chOff x="9175557" y="5950006"/>
            <a:chExt cx="930275" cy="930275"/>
          </a:xfrm>
        </p:grpSpPr>
        <p:sp>
          <p:nvSpPr>
            <p:cNvPr id="35" name="Freeform 243">
              <a:extLst>
                <a:ext uri="{FF2B5EF4-FFF2-40B4-BE49-F238E27FC236}">
                  <a16:creationId xmlns="" xmlns:a16="http://schemas.microsoft.com/office/drawing/2014/main" id="{B6F82F54-C04A-3745-83E8-69D01CCA4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0519" y="6294493"/>
              <a:ext cx="254000" cy="236537"/>
            </a:xfrm>
            <a:custGeom>
              <a:avLst/>
              <a:gdLst>
                <a:gd name="T0" fmla="*/ 127 w 202"/>
                <a:gd name="T1" fmla="*/ 3 h 188"/>
                <a:gd name="T2" fmla="*/ 104 w 202"/>
                <a:gd name="T3" fmla="*/ 0 h 188"/>
                <a:gd name="T4" fmla="*/ 12 w 202"/>
                <a:gd name="T5" fmla="*/ 72 h 188"/>
                <a:gd name="T6" fmla="*/ 81 w 202"/>
                <a:gd name="T7" fmla="*/ 186 h 188"/>
                <a:gd name="T8" fmla="*/ 104 w 202"/>
                <a:gd name="T9" fmla="*/ 188 h 188"/>
                <a:gd name="T10" fmla="*/ 104 w 202"/>
                <a:gd name="T11" fmla="*/ 188 h 188"/>
                <a:gd name="T12" fmla="*/ 196 w 202"/>
                <a:gd name="T13" fmla="*/ 117 h 188"/>
                <a:gd name="T14" fmla="*/ 185 w 202"/>
                <a:gd name="T15" fmla="*/ 46 h 188"/>
                <a:gd name="T16" fmla="*/ 127 w 202"/>
                <a:gd name="T17" fmla="*/ 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188">
                  <a:moveTo>
                    <a:pt x="127" y="3"/>
                  </a:moveTo>
                  <a:cubicBezTo>
                    <a:pt x="119" y="1"/>
                    <a:pt x="112" y="0"/>
                    <a:pt x="104" y="0"/>
                  </a:cubicBezTo>
                  <a:cubicBezTo>
                    <a:pt x="60" y="0"/>
                    <a:pt x="23" y="30"/>
                    <a:pt x="12" y="72"/>
                  </a:cubicBezTo>
                  <a:cubicBezTo>
                    <a:pt x="0" y="122"/>
                    <a:pt x="30" y="173"/>
                    <a:pt x="81" y="186"/>
                  </a:cubicBezTo>
                  <a:cubicBezTo>
                    <a:pt x="89" y="188"/>
                    <a:pt x="96" y="188"/>
                    <a:pt x="104" y="188"/>
                  </a:cubicBezTo>
                  <a:cubicBezTo>
                    <a:pt x="104" y="188"/>
                    <a:pt x="104" y="188"/>
                    <a:pt x="104" y="188"/>
                  </a:cubicBezTo>
                  <a:cubicBezTo>
                    <a:pt x="147" y="188"/>
                    <a:pt x="185" y="159"/>
                    <a:pt x="196" y="117"/>
                  </a:cubicBezTo>
                  <a:cubicBezTo>
                    <a:pt x="202" y="93"/>
                    <a:pt x="198" y="68"/>
                    <a:pt x="185" y="46"/>
                  </a:cubicBezTo>
                  <a:cubicBezTo>
                    <a:pt x="172" y="24"/>
                    <a:pt x="151" y="9"/>
                    <a:pt x="127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Helvetica" pitchFamily="2" charset="0"/>
              </a:endParaRPr>
            </a:p>
          </p:txBody>
        </p:sp>
        <p:sp>
          <p:nvSpPr>
            <p:cNvPr id="37" name="Freeform 244">
              <a:extLst>
                <a:ext uri="{FF2B5EF4-FFF2-40B4-BE49-F238E27FC236}">
                  <a16:creationId xmlns="" xmlns:a16="http://schemas.microsoft.com/office/drawing/2014/main" id="{3C18658D-21BA-7848-9469-73B1EF7C45F1}"/>
                </a:ext>
              </a:extLst>
            </p:cNvPr>
            <p:cNvSpPr>
              <a:spLocks noEditPoints="1"/>
            </p:cNvSpPr>
            <p:nvPr/>
          </p:nvSpPr>
          <p:spPr bwMode="auto">
            <a:xfrm rot="689692">
              <a:off x="9175557" y="5950006"/>
              <a:ext cx="930275" cy="930275"/>
            </a:xfrm>
            <a:custGeom>
              <a:avLst/>
              <a:gdLst>
                <a:gd name="T0" fmla="*/ 730 w 738"/>
                <a:gd name="T1" fmla="*/ 444 h 738"/>
                <a:gd name="T2" fmla="*/ 738 w 738"/>
                <a:gd name="T3" fmla="*/ 357 h 738"/>
                <a:gd name="T4" fmla="*/ 646 w 738"/>
                <a:gd name="T5" fmla="*/ 318 h 738"/>
                <a:gd name="T6" fmla="*/ 624 w 738"/>
                <a:gd name="T7" fmla="*/ 249 h 738"/>
                <a:gd name="T8" fmla="*/ 677 w 738"/>
                <a:gd name="T9" fmla="*/ 167 h 738"/>
                <a:gd name="T10" fmla="*/ 621 w 738"/>
                <a:gd name="T11" fmla="*/ 99 h 738"/>
                <a:gd name="T12" fmla="*/ 530 w 738"/>
                <a:gd name="T13" fmla="*/ 137 h 738"/>
                <a:gd name="T14" fmla="*/ 468 w 738"/>
                <a:gd name="T15" fmla="*/ 104 h 738"/>
                <a:gd name="T16" fmla="*/ 447 w 738"/>
                <a:gd name="T17" fmla="*/ 8 h 738"/>
                <a:gd name="T18" fmla="*/ 360 w 738"/>
                <a:gd name="T19" fmla="*/ 0 h 738"/>
                <a:gd name="T20" fmla="*/ 322 w 738"/>
                <a:gd name="T21" fmla="*/ 90 h 738"/>
                <a:gd name="T22" fmla="*/ 252 w 738"/>
                <a:gd name="T23" fmla="*/ 112 h 738"/>
                <a:gd name="T24" fmla="*/ 169 w 738"/>
                <a:gd name="T25" fmla="*/ 58 h 738"/>
                <a:gd name="T26" fmla="*/ 102 w 738"/>
                <a:gd name="T27" fmla="*/ 114 h 738"/>
                <a:gd name="T28" fmla="*/ 139 w 738"/>
                <a:gd name="T29" fmla="*/ 205 h 738"/>
                <a:gd name="T30" fmla="*/ 105 w 738"/>
                <a:gd name="T31" fmla="*/ 270 h 738"/>
                <a:gd name="T32" fmla="*/ 8 w 738"/>
                <a:gd name="T33" fmla="*/ 291 h 738"/>
                <a:gd name="T34" fmla="*/ 0 w 738"/>
                <a:gd name="T35" fmla="*/ 379 h 738"/>
                <a:gd name="T36" fmla="*/ 92 w 738"/>
                <a:gd name="T37" fmla="*/ 417 h 738"/>
                <a:gd name="T38" fmla="*/ 113 w 738"/>
                <a:gd name="T39" fmla="*/ 485 h 738"/>
                <a:gd name="T40" fmla="*/ 59 w 738"/>
                <a:gd name="T41" fmla="*/ 569 h 738"/>
                <a:gd name="T42" fmla="*/ 115 w 738"/>
                <a:gd name="T43" fmla="*/ 637 h 738"/>
                <a:gd name="T44" fmla="*/ 208 w 738"/>
                <a:gd name="T45" fmla="*/ 599 h 738"/>
                <a:gd name="T46" fmla="*/ 269 w 738"/>
                <a:gd name="T47" fmla="*/ 631 h 738"/>
                <a:gd name="T48" fmla="*/ 290 w 738"/>
                <a:gd name="T49" fmla="*/ 729 h 738"/>
                <a:gd name="T50" fmla="*/ 378 w 738"/>
                <a:gd name="T51" fmla="*/ 738 h 738"/>
                <a:gd name="T52" fmla="*/ 417 w 738"/>
                <a:gd name="T53" fmla="*/ 645 h 738"/>
                <a:gd name="T54" fmla="*/ 484 w 738"/>
                <a:gd name="T55" fmla="*/ 625 h 738"/>
                <a:gd name="T56" fmla="*/ 568 w 738"/>
                <a:gd name="T57" fmla="*/ 679 h 738"/>
                <a:gd name="T58" fmla="*/ 636 w 738"/>
                <a:gd name="T59" fmla="*/ 623 h 738"/>
                <a:gd name="T60" fmla="*/ 599 w 738"/>
                <a:gd name="T61" fmla="*/ 531 h 738"/>
                <a:gd name="T62" fmla="*/ 633 w 738"/>
                <a:gd name="T63" fmla="*/ 465 h 738"/>
                <a:gd name="T64" fmla="*/ 730 w 738"/>
                <a:gd name="T65" fmla="*/ 444 h 738"/>
                <a:gd name="T66" fmla="*/ 503 w 738"/>
                <a:gd name="T67" fmla="*/ 401 h 738"/>
                <a:gd name="T68" fmla="*/ 369 w 738"/>
                <a:gd name="T69" fmla="*/ 505 h 738"/>
                <a:gd name="T70" fmla="*/ 369 w 738"/>
                <a:gd name="T71" fmla="*/ 505 h 738"/>
                <a:gd name="T72" fmla="*/ 335 w 738"/>
                <a:gd name="T73" fmla="*/ 502 h 738"/>
                <a:gd name="T74" fmla="*/ 234 w 738"/>
                <a:gd name="T75" fmla="*/ 334 h 738"/>
                <a:gd name="T76" fmla="*/ 369 w 738"/>
                <a:gd name="T77" fmla="*/ 229 h 738"/>
                <a:gd name="T78" fmla="*/ 403 w 738"/>
                <a:gd name="T79" fmla="*/ 233 h 738"/>
                <a:gd name="T80" fmla="*/ 488 w 738"/>
                <a:gd name="T81" fmla="*/ 297 h 738"/>
                <a:gd name="T82" fmla="*/ 503 w 738"/>
                <a:gd name="T83" fmla="*/ 401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8" h="738">
                  <a:moveTo>
                    <a:pt x="730" y="444"/>
                  </a:moveTo>
                  <a:cubicBezTo>
                    <a:pt x="738" y="357"/>
                    <a:pt x="738" y="357"/>
                    <a:pt x="738" y="357"/>
                  </a:cubicBezTo>
                  <a:cubicBezTo>
                    <a:pt x="646" y="318"/>
                    <a:pt x="646" y="318"/>
                    <a:pt x="646" y="318"/>
                  </a:cubicBezTo>
                  <a:cubicBezTo>
                    <a:pt x="642" y="294"/>
                    <a:pt x="635" y="271"/>
                    <a:pt x="624" y="249"/>
                  </a:cubicBezTo>
                  <a:cubicBezTo>
                    <a:pt x="677" y="167"/>
                    <a:pt x="677" y="167"/>
                    <a:pt x="677" y="167"/>
                  </a:cubicBezTo>
                  <a:cubicBezTo>
                    <a:pt x="621" y="99"/>
                    <a:pt x="621" y="99"/>
                    <a:pt x="621" y="99"/>
                  </a:cubicBezTo>
                  <a:cubicBezTo>
                    <a:pt x="530" y="137"/>
                    <a:pt x="530" y="137"/>
                    <a:pt x="530" y="137"/>
                  </a:cubicBezTo>
                  <a:cubicBezTo>
                    <a:pt x="511" y="124"/>
                    <a:pt x="490" y="113"/>
                    <a:pt x="468" y="104"/>
                  </a:cubicBezTo>
                  <a:cubicBezTo>
                    <a:pt x="447" y="8"/>
                    <a:pt x="447" y="8"/>
                    <a:pt x="447" y="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22" y="90"/>
                    <a:pt x="322" y="90"/>
                    <a:pt x="322" y="90"/>
                  </a:cubicBezTo>
                  <a:cubicBezTo>
                    <a:pt x="298" y="94"/>
                    <a:pt x="274" y="102"/>
                    <a:pt x="252" y="112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02" y="114"/>
                    <a:pt x="102" y="114"/>
                    <a:pt x="102" y="114"/>
                  </a:cubicBezTo>
                  <a:cubicBezTo>
                    <a:pt x="139" y="205"/>
                    <a:pt x="139" y="205"/>
                    <a:pt x="139" y="205"/>
                  </a:cubicBezTo>
                  <a:cubicBezTo>
                    <a:pt x="125" y="225"/>
                    <a:pt x="113" y="247"/>
                    <a:pt x="105" y="270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92" y="417"/>
                    <a:pt x="92" y="417"/>
                    <a:pt x="92" y="417"/>
                  </a:cubicBezTo>
                  <a:cubicBezTo>
                    <a:pt x="96" y="441"/>
                    <a:pt x="103" y="464"/>
                    <a:pt x="113" y="485"/>
                  </a:cubicBezTo>
                  <a:cubicBezTo>
                    <a:pt x="59" y="569"/>
                    <a:pt x="59" y="569"/>
                    <a:pt x="59" y="569"/>
                  </a:cubicBezTo>
                  <a:cubicBezTo>
                    <a:pt x="115" y="637"/>
                    <a:pt x="115" y="637"/>
                    <a:pt x="115" y="637"/>
                  </a:cubicBezTo>
                  <a:cubicBezTo>
                    <a:pt x="208" y="599"/>
                    <a:pt x="208" y="599"/>
                    <a:pt x="208" y="599"/>
                  </a:cubicBezTo>
                  <a:cubicBezTo>
                    <a:pt x="226" y="612"/>
                    <a:pt x="247" y="623"/>
                    <a:pt x="269" y="631"/>
                  </a:cubicBezTo>
                  <a:cubicBezTo>
                    <a:pt x="290" y="729"/>
                    <a:pt x="290" y="729"/>
                    <a:pt x="290" y="729"/>
                  </a:cubicBezTo>
                  <a:cubicBezTo>
                    <a:pt x="378" y="738"/>
                    <a:pt x="378" y="738"/>
                    <a:pt x="378" y="738"/>
                  </a:cubicBezTo>
                  <a:cubicBezTo>
                    <a:pt x="417" y="645"/>
                    <a:pt x="417" y="645"/>
                    <a:pt x="417" y="645"/>
                  </a:cubicBezTo>
                  <a:cubicBezTo>
                    <a:pt x="440" y="641"/>
                    <a:pt x="463" y="634"/>
                    <a:pt x="484" y="625"/>
                  </a:cubicBezTo>
                  <a:cubicBezTo>
                    <a:pt x="568" y="679"/>
                    <a:pt x="568" y="679"/>
                    <a:pt x="568" y="679"/>
                  </a:cubicBezTo>
                  <a:cubicBezTo>
                    <a:pt x="636" y="623"/>
                    <a:pt x="636" y="623"/>
                    <a:pt x="636" y="623"/>
                  </a:cubicBezTo>
                  <a:cubicBezTo>
                    <a:pt x="599" y="531"/>
                    <a:pt x="599" y="531"/>
                    <a:pt x="599" y="531"/>
                  </a:cubicBezTo>
                  <a:cubicBezTo>
                    <a:pt x="613" y="511"/>
                    <a:pt x="624" y="489"/>
                    <a:pt x="633" y="465"/>
                  </a:cubicBezTo>
                  <a:lnTo>
                    <a:pt x="730" y="444"/>
                  </a:lnTo>
                  <a:close/>
                  <a:moveTo>
                    <a:pt x="503" y="401"/>
                  </a:moveTo>
                  <a:cubicBezTo>
                    <a:pt x="488" y="463"/>
                    <a:pt x="433" y="505"/>
                    <a:pt x="369" y="505"/>
                  </a:cubicBezTo>
                  <a:cubicBezTo>
                    <a:pt x="369" y="505"/>
                    <a:pt x="369" y="505"/>
                    <a:pt x="369" y="505"/>
                  </a:cubicBezTo>
                  <a:cubicBezTo>
                    <a:pt x="358" y="505"/>
                    <a:pt x="346" y="504"/>
                    <a:pt x="335" y="502"/>
                  </a:cubicBezTo>
                  <a:cubicBezTo>
                    <a:pt x="261" y="483"/>
                    <a:pt x="216" y="408"/>
                    <a:pt x="234" y="334"/>
                  </a:cubicBezTo>
                  <a:cubicBezTo>
                    <a:pt x="250" y="272"/>
                    <a:pt x="305" y="229"/>
                    <a:pt x="369" y="229"/>
                  </a:cubicBezTo>
                  <a:cubicBezTo>
                    <a:pt x="380" y="229"/>
                    <a:pt x="392" y="231"/>
                    <a:pt x="403" y="233"/>
                  </a:cubicBezTo>
                  <a:cubicBezTo>
                    <a:pt x="439" y="242"/>
                    <a:pt x="469" y="265"/>
                    <a:pt x="488" y="297"/>
                  </a:cubicBezTo>
                  <a:cubicBezTo>
                    <a:pt x="507" y="328"/>
                    <a:pt x="512" y="365"/>
                    <a:pt x="503" y="4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Helvetica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09E73A8-2382-054F-AA02-7EC58F3C80B4}"/>
              </a:ext>
            </a:extLst>
          </p:cNvPr>
          <p:cNvGrpSpPr/>
          <p:nvPr/>
        </p:nvGrpSpPr>
        <p:grpSpPr>
          <a:xfrm rot="592223">
            <a:off x="3083212" y="3895390"/>
            <a:ext cx="416435" cy="555247"/>
            <a:chOff x="12547962" y="2706836"/>
            <a:chExt cx="930275" cy="930275"/>
          </a:xfrm>
        </p:grpSpPr>
        <p:sp>
          <p:nvSpPr>
            <p:cNvPr id="39" name="Freeform 245">
              <a:extLst>
                <a:ext uri="{FF2B5EF4-FFF2-40B4-BE49-F238E27FC236}">
                  <a16:creationId xmlns="" xmlns:a16="http://schemas.microsoft.com/office/drawing/2014/main" id="{49AF7018-D211-5C44-8D0E-96BCA55D3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2924" y="3052911"/>
              <a:ext cx="254000" cy="238125"/>
            </a:xfrm>
            <a:custGeom>
              <a:avLst/>
              <a:gdLst>
                <a:gd name="T0" fmla="*/ 128 w 202"/>
                <a:gd name="T1" fmla="*/ 3 h 189"/>
                <a:gd name="T2" fmla="*/ 104 w 202"/>
                <a:gd name="T3" fmla="*/ 0 h 189"/>
                <a:gd name="T4" fmla="*/ 13 w 202"/>
                <a:gd name="T5" fmla="*/ 71 h 189"/>
                <a:gd name="T6" fmla="*/ 82 w 202"/>
                <a:gd name="T7" fmla="*/ 186 h 189"/>
                <a:gd name="T8" fmla="*/ 105 w 202"/>
                <a:gd name="T9" fmla="*/ 189 h 189"/>
                <a:gd name="T10" fmla="*/ 196 w 202"/>
                <a:gd name="T11" fmla="*/ 117 h 189"/>
                <a:gd name="T12" fmla="*/ 186 w 202"/>
                <a:gd name="T13" fmla="*/ 46 h 189"/>
                <a:gd name="T14" fmla="*/ 128 w 202"/>
                <a:gd name="T15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189">
                  <a:moveTo>
                    <a:pt x="128" y="3"/>
                  </a:moveTo>
                  <a:cubicBezTo>
                    <a:pt x="120" y="1"/>
                    <a:pt x="112" y="0"/>
                    <a:pt x="104" y="0"/>
                  </a:cubicBezTo>
                  <a:cubicBezTo>
                    <a:pt x="61" y="0"/>
                    <a:pt x="23" y="29"/>
                    <a:pt x="13" y="71"/>
                  </a:cubicBezTo>
                  <a:cubicBezTo>
                    <a:pt x="0" y="122"/>
                    <a:pt x="31" y="173"/>
                    <a:pt x="82" y="186"/>
                  </a:cubicBezTo>
                  <a:cubicBezTo>
                    <a:pt x="89" y="188"/>
                    <a:pt x="97" y="189"/>
                    <a:pt x="105" y="189"/>
                  </a:cubicBezTo>
                  <a:cubicBezTo>
                    <a:pt x="148" y="189"/>
                    <a:pt x="186" y="160"/>
                    <a:pt x="196" y="117"/>
                  </a:cubicBezTo>
                  <a:cubicBezTo>
                    <a:pt x="202" y="93"/>
                    <a:pt x="199" y="67"/>
                    <a:pt x="186" y="46"/>
                  </a:cubicBezTo>
                  <a:cubicBezTo>
                    <a:pt x="173" y="24"/>
                    <a:pt x="152" y="9"/>
                    <a:pt x="128" y="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Helvetica" pitchFamily="2" charset="0"/>
              </a:endParaRPr>
            </a:p>
          </p:txBody>
        </p:sp>
        <p:sp>
          <p:nvSpPr>
            <p:cNvPr id="40" name="Freeform 246">
              <a:extLst>
                <a:ext uri="{FF2B5EF4-FFF2-40B4-BE49-F238E27FC236}">
                  <a16:creationId xmlns="" xmlns:a16="http://schemas.microsoft.com/office/drawing/2014/main" id="{AD419949-D033-8E41-91C5-D8223C8AAB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47962" y="2706836"/>
              <a:ext cx="930275" cy="930275"/>
            </a:xfrm>
            <a:custGeom>
              <a:avLst/>
              <a:gdLst>
                <a:gd name="T0" fmla="*/ 730 w 738"/>
                <a:gd name="T1" fmla="*/ 445 h 738"/>
                <a:gd name="T2" fmla="*/ 738 w 738"/>
                <a:gd name="T3" fmla="*/ 357 h 738"/>
                <a:gd name="T4" fmla="*/ 647 w 738"/>
                <a:gd name="T5" fmla="*/ 319 h 738"/>
                <a:gd name="T6" fmla="*/ 625 w 738"/>
                <a:gd name="T7" fmla="*/ 250 h 738"/>
                <a:gd name="T8" fmla="*/ 678 w 738"/>
                <a:gd name="T9" fmla="*/ 168 h 738"/>
                <a:gd name="T10" fmla="*/ 622 w 738"/>
                <a:gd name="T11" fmla="*/ 100 h 738"/>
                <a:gd name="T12" fmla="*/ 530 w 738"/>
                <a:gd name="T13" fmla="*/ 137 h 738"/>
                <a:gd name="T14" fmla="*/ 469 w 738"/>
                <a:gd name="T15" fmla="*/ 105 h 738"/>
                <a:gd name="T16" fmla="*/ 448 w 738"/>
                <a:gd name="T17" fmla="*/ 9 h 738"/>
                <a:gd name="T18" fmla="*/ 360 w 738"/>
                <a:gd name="T19" fmla="*/ 0 h 738"/>
                <a:gd name="T20" fmla="*/ 322 w 738"/>
                <a:gd name="T21" fmla="*/ 91 h 738"/>
                <a:gd name="T22" fmla="*/ 253 w 738"/>
                <a:gd name="T23" fmla="*/ 112 h 738"/>
                <a:gd name="T24" fmla="*/ 170 w 738"/>
                <a:gd name="T25" fmla="*/ 59 h 738"/>
                <a:gd name="T26" fmla="*/ 102 w 738"/>
                <a:gd name="T27" fmla="*/ 115 h 738"/>
                <a:gd name="T28" fmla="*/ 139 w 738"/>
                <a:gd name="T29" fmla="*/ 206 h 738"/>
                <a:gd name="T30" fmla="*/ 105 w 738"/>
                <a:gd name="T31" fmla="*/ 271 h 738"/>
                <a:gd name="T32" fmla="*/ 8 w 738"/>
                <a:gd name="T33" fmla="*/ 292 h 738"/>
                <a:gd name="T34" fmla="*/ 0 w 738"/>
                <a:gd name="T35" fmla="*/ 379 h 738"/>
                <a:gd name="T36" fmla="*/ 92 w 738"/>
                <a:gd name="T37" fmla="*/ 418 h 738"/>
                <a:gd name="T38" fmla="*/ 113 w 738"/>
                <a:gd name="T39" fmla="*/ 486 h 738"/>
                <a:gd name="T40" fmla="*/ 59 w 738"/>
                <a:gd name="T41" fmla="*/ 570 h 738"/>
                <a:gd name="T42" fmla="*/ 116 w 738"/>
                <a:gd name="T43" fmla="*/ 637 h 738"/>
                <a:gd name="T44" fmla="*/ 208 w 738"/>
                <a:gd name="T45" fmla="*/ 599 h 738"/>
                <a:gd name="T46" fmla="*/ 270 w 738"/>
                <a:gd name="T47" fmla="*/ 632 h 738"/>
                <a:gd name="T48" fmla="*/ 291 w 738"/>
                <a:gd name="T49" fmla="*/ 730 h 738"/>
                <a:gd name="T50" fmla="*/ 379 w 738"/>
                <a:gd name="T51" fmla="*/ 738 h 738"/>
                <a:gd name="T52" fmla="*/ 417 w 738"/>
                <a:gd name="T53" fmla="*/ 646 h 738"/>
                <a:gd name="T54" fmla="*/ 485 w 738"/>
                <a:gd name="T55" fmla="*/ 625 h 738"/>
                <a:gd name="T56" fmla="*/ 569 w 738"/>
                <a:gd name="T57" fmla="*/ 680 h 738"/>
                <a:gd name="T58" fmla="*/ 637 w 738"/>
                <a:gd name="T59" fmla="*/ 623 h 738"/>
                <a:gd name="T60" fmla="*/ 599 w 738"/>
                <a:gd name="T61" fmla="*/ 532 h 738"/>
                <a:gd name="T62" fmla="*/ 634 w 738"/>
                <a:gd name="T63" fmla="*/ 466 h 738"/>
                <a:gd name="T64" fmla="*/ 730 w 738"/>
                <a:gd name="T65" fmla="*/ 445 h 738"/>
                <a:gd name="T66" fmla="*/ 504 w 738"/>
                <a:gd name="T67" fmla="*/ 402 h 738"/>
                <a:gd name="T68" fmla="*/ 370 w 738"/>
                <a:gd name="T69" fmla="*/ 507 h 738"/>
                <a:gd name="T70" fmla="*/ 336 w 738"/>
                <a:gd name="T71" fmla="*/ 503 h 738"/>
                <a:gd name="T72" fmla="*/ 235 w 738"/>
                <a:gd name="T73" fmla="*/ 335 h 738"/>
                <a:gd name="T74" fmla="*/ 369 w 738"/>
                <a:gd name="T75" fmla="*/ 230 h 738"/>
                <a:gd name="T76" fmla="*/ 403 w 738"/>
                <a:gd name="T77" fmla="*/ 234 h 738"/>
                <a:gd name="T78" fmla="*/ 488 w 738"/>
                <a:gd name="T79" fmla="*/ 297 h 738"/>
                <a:gd name="T80" fmla="*/ 504 w 738"/>
                <a:gd name="T81" fmla="*/ 40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8" h="738">
                  <a:moveTo>
                    <a:pt x="730" y="445"/>
                  </a:moveTo>
                  <a:cubicBezTo>
                    <a:pt x="738" y="357"/>
                    <a:pt x="738" y="357"/>
                    <a:pt x="738" y="357"/>
                  </a:cubicBezTo>
                  <a:cubicBezTo>
                    <a:pt x="647" y="319"/>
                    <a:pt x="647" y="319"/>
                    <a:pt x="647" y="319"/>
                  </a:cubicBezTo>
                  <a:cubicBezTo>
                    <a:pt x="643" y="295"/>
                    <a:pt x="635" y="272"/>
                    <a:pt x="625" y="250"/>
                  </a:cubicBezTo>
                  <a:cubicBezTo>
                    <a:pt x="678" y="168"/>
                    <a:pt x="678" y="168"/>
                    <a:pt x="678" y="168"/>
                  </a:cubicBezTo>
                  <a:cubicBezTo>
                    <a:pt x="622" y="100"/>
                    <a:pt x="622" y="100"/>
                    <a:pt x="622" y="100"/>
                  </a:cubicBezTo>
                  <a:cubicBezTo>
                    <a:pt x="530" y="137"/>
                    <a:pt x="530" y="137"/>
                    <a:pt x="530" y="137"/>
                  </a:cubicBezTo>
                  <a:cubicBezTo>
                    <a:pt x="512" y="124"/>
                    <a:pt x="491" y="113"/>
                    <a:pt x="469" y="105"/>
                  </a:cubicBezTo>
                  <a:cubicBezTo>
                    <a:pt x="448" y="9"/>
                    <a:pt x="448" y="9"/>
                    <a:pt x="448" y="9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22" y="91"/>
                    <a:pt x="322" y="91"/>
                    <a:pt x="322" y="91"/>
                  </a:cubicBezTo>
                  <a:cubicBezTo>
                    <a:pt x="298" y="95"/>
                    <a:pt x="275" y="102"/>
                    <a:pt x="253" y="112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139" y="206"/>
                    <a:pt x="139" y="206"/>
                    <a:pt x="139" y="206"/>
                  </a:cubicBezTo>
                  <a:cubicBezTo>
                    <a:pt x="125" y="226"/>
                    <a:pt x="114" y="247"/>
                    <a:pt x="105" y="271"/>
                  </a:cubicBezTo>
                  <a:cubicBezTo>
                    <a:pt x="8" y="292"/>
                    <a:pt x="8" y="292"/>
                    <a:pt x="8" y="292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92" y="418"/>
                    <a:pt x="92" y="418"/>
                    <a:pt x="92" y="418"/>
                  </a:cubicBezTo>
                  <a:cubicBezTo>
                    <a:pt x="97" y="441"/>
                    <a:pt x="104" y="464"/>
                    <a:pt x="113" y="486"/>
                  </a:cubicBezTo>
                  <a:cubicBezTo>
                    <a:pt x="59" y="570"/>
                    <a:pt x="59" y="570"/>
                    <a:pt x="59" y="570"/>
                  </a:cubicBezTo>
                  <a:cubicBezTo>
                    <a:pt x="116" y="637"/>
                    <a:pt x="116" y="637"/>
                    <a:pt x="116" y="637"/>
                  </a:cubicBezTo>
                  <a:cubicBezTo>
                    <a:pt x="208" y="599"/>
                    <a:pt x="208" y="599"/>
                    <a:pt x="208" y="599"/>
                  </a:cubicBezTo>
                  <a:cubicBezTo>
                    <a:pt x="227" y="612"/>
                    <a:pt x="248" y="623"/>
                    <a:pt x="270" y="632"/>
                  </a:cubicBezTo>
                  <a:cubicBezTo>
                    <a:pt x="291" y="730"/>
                    <a:pt x="291" y="730"/>
                    <a:pt x="291" y="730"/>
                  </a:cubicBezTo>
                  <a:cubicBezTo>
                    <a:pt x="379" y="738"/>
                    <a:pt x="379" y="738"/>
                    <a:pt x="379" y="738"/>
                  </a:cubicBezTo>
                  <a:cubicBezTo>
                    <a:pt x="417" y="646"/>
                    <a:pt x="417" y="646"/>
                    <a:pt x="417" y="646"/>
                  </a:cubicBezTo>
                  <a:cubicBezTo>
                    <a:pt x="441" y="642"/>
                    <a:pt x="463" y="635"/>
                    <a:pt x="485" y="625"/>
                  </a:cubicBezTo>
                  <a:cubicBezTo>
                    <a:pt x="569" y="680"/>
                    <a:pt x="569" y="680"/>
                    <a:pt x="569" y="680"/>
                  </a:cubicBezTo>
                  <a:cubicBezTo>
                    <a:pt x="637" y="623"/>
                    <a:pt x="637" y="623"/>
                    <a:pt x="637" y="623"/>
                  </a:cubicBezTo>
                  <a:cubicBezTo>
                    <a:pt x="599" y="532"/>
                    <a:pt x="599" y="532"/>
                    <a:pt x="599" y="532"/>
                  </a:cubicBezTo>
                  <a:cubicBezTo>
                    <a:pt x="613" y="512"/>
                    <a:pt x="625" y="490"/>
                    <a:pt x="634" y="466"/>
                  </a:cubicBezTo>
                  <a:lnTo>
                    <a:pt x="730" y="445"/>
                  </a:lnTo>
                  <a:close/>
                  <a:moveTo>
                    <a:pt x="504" y="402"/>
                  </a:moveTo>
                  <a:cubicBezTo>
                    <a:pt x="489" y="464"/>
                    <a:pt x="433" y="507"/>
                    <a:pt x="370" y="507"/>
                  </a:cubicBezTo>
                  <a:cubicBezTo>
                    <a:pt x="358" y="507"/>
                    <a:pt x="347" y="506"/>
                    <a:pt x="336" y="503"/>
                  </a:cubicBezTo>
                  <a:cubicBezTo>
                    <a:pt x="262" y="484"/>
                    <a:pt x="217" y="409"/>
                    <a:pt x="235" y="335"/>
                  </a:cubicBezTo>
                  <a:cubicBezTo>
                    <a:pt x="251" y="273"/>
                    <a:pt x="306" y="230"/>
                    <a:pt x="369" y="230"/>
                  </a:cubicBezTo>
                  <a:cubicBezTo>
                    <a:pt x="381" y="230"/>
                    <a:pt x="392" y="231"/>
                    <a:pt x="403" y="234"/>
                  </a:cubicBezTo>
                  <a:cubicBezTo>
                    <a:pt x="439" y="243"/>
                    <a:pt x="469" y="265"/>
                    <a:pt x="488" y="297"/>
                  </a:cubicBezTo>
                  <a:cubicBezTo>
                    <a:pt x="508" y="329"/>
                    <a:pt x="513" y="366"/>
                    <a:pt x="504" y="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Helvetica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CA2CE68-18C0-3640-972E-D22FD550A376}"/>
              </a:ext>
            </a:extLst>
          </p:cNvPr>
          <p:cNvGrpSpPr/>
          <p:nvPr/>
        </p:nvGrpSpPr>
        <p:grpSpPr>
          <a:xfrm>
            <a:off x="251520" y="267725"/>
            <a:ext cx="7056784" cy="615553"/>
            <a:chOff x="251520" y="200793"/>
            <a:chExt cx="7056784" cy="461665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EF825055-E612-FB4E-95A8-1F87401CAAE1}"/>
                </a:ext>
              </a:extLst>
            </p:cNvPr>
            <p:cNvSpPr txBox="1"/>
            <p:nvPr/>
          </p:nvSpPr>
          <p:spPr>
            <a:xfrm>
              <a:off x="322670" y="200793"/>
              <a:ext cx="698563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Century Gothic"/>
                </a:rPr>
                <a:t>PENGUKURAN MUTU</a:t>
              </a:r>
              <a:r>
                <a:rPr lang="en-US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Century Gothic"/>
                </a:rPr>
                <a:t> PENDIDIKAN TINGGI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5C1BC35D-9808-0443-BB73-41FF968B5A60}"/>
                </a:ext>
              </a:extLst>
            </p:cNvPr>
            <p:cNvCxnSpPr>
              <a:cxnSpLocks/>
            </p:cNvCxnSpPr>
            <p:nvPr/>
          </p:nvCxnSpPr>
          <p:spPr>
            <a:xfrm>
              <a:off x="251520" y="217750"/>
              <a:ext cx="0" cy="4447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Arrow: Down 3">
            <a:extLst>
              <a:ext uri="{FF2B5EF4-FFF2-40B4-BE49-F238E27FC236}">
                <a16:creationId xmlns="" xmlns:a16="http://schemas.microsoft.com/office/drawing/2014/main" id="{47521B80-3772-4F7C-9442-00FD2007831E}"/>
              </a:ext>
            </a:extLst>
          </p:cNvPr>
          <p:cNvSpPr/>
          <p:nvPr/>
        </p:nvSpPr>
        <p:spPr>
          <a:xfrm>
            <a:off x="4324251" y="1790104"/>
            <a:ext cx="484632" cy="274760"/>
          </a:xfrm>
          <a:prstGeom prst="downArrow">
            <a:avLst/>
          </a:prstGeom>
          <a:solidFill>
            <a:schemeClr val="bg2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7B6953-904C-4DD4-9BB6-0604FF85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01" y="643465"/>
            <a:ext cx="657999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6220E070-F4C4-904C-96D2-CB95DAF133AC}"/>
              </a:ext>
            </a:extLst>
          </p:cNvPr>
          <p:cNvGrpSpPr/>
          <p:nvPr/>
        </p:nvGrpSpPr>
        <p:grpSpPr>
          <a:xfrm>
            <a:off x="132337" y="715234"/>
            <a:ext cx="8860492" cy="5811183"/>
            <a:chOff x="1816155" y="-6146275"/>
            <a:chExt cx="8717078" cy="6468277"/>
          </a:xfrm>
        </p:grpSpPr>
        <p:sp>
          <p:nvSpPr>
            <p:cNvPr id="3" name="Round Diagonal Corner Rectangle 2">
              <a:extLst>
                <a:ext uri="{FF2B5EF4-FFF2-40B4-BE49-F238E27FC236}">
                  <a16:creationId xmlns="" xmlns:a16="http://schemas.microsoft.com/office/drawing/2014/main" id="{7CBC5046-FB86-CB45-8D4E-823A56F3BAA2}"/>
                </a:ext>
              </a:extLst>
            </p:cNvPr>
            <p:cNvSpPr/>
            <p:nvPr/>
          </p:nvSpPr>
          <p:spPr>
            <a:xfrm>
              <a:off x="1825330" y="-6146275"/>
              <a:ext cx="7900753" cy="391398"/>
            </a:xfrm>
            <a:prstGeom prst="round2Diag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 err="1">
                  <a:solidFill>
                    <a:srgbClr val="000000"/>
                  </a:solidFill>
                  <a:latin typeface="Helvetica" pitchFamily="2" charset="0"/>
                </a:rPr>
                <a:t>Visi</a:t>
              </a:r>
              <a:r>
                <a:rPr lang="en-US" sz="1350" b="1" dirty="0">
                  <a:solidFill>
                    <a:srgbClr val="000000"/>
                  </a:solidFill>
                  <a:latin typeface="Helvetica" pitchFamily="2" charset="0"/>
                </a:rPr>
                <a:t>, </a:t>
              </a:r>
              <a:r>
                <a:rPr lang="en-US" sz="1350" b="1" dirty="0" err="1">
                  <a:solidFill>
                    <a:srgbClr val="000000"/>
                  </a:solidFill>
                  <a:latin typeface="Helvetica" pitchFamily="2" charset="0"/>
                </a:rPr>
                <a:t>Misi</a:t>
              </a:r>
              <a:r>
                <a:rPr lang="en-US" sz="1350" b="1" dirty="0">
                  <a:solidFill>
                    <a:srgbClr val="000000"/>
                  </a:solidFill>
                  <a:latin typeface="Helvetica" pitchFamily="2" charset="0"/>
                </a:rPr>
                <a:t>, </a:t>
              </a:r>
              <a:r>
                <a:rPr lang="en-US" sz="1350" b="1" dirty="0" err="1">
                  <a:solidFill>
                    <a:srgbClr val="000000"/>
                  </a:solidFill>
                  <a:latin typeface="Helvetica" pitchFamily="2" charset="0"/>
                </a:rPr>
                <a:t>Tujuan</a:t>
              </a:r>
              <a:r>
                <a:rPr lang="en-US" sz="1350" b="1" dirty="0">
                  <a:solidFill>
                    <a:srgbClr val="000000"/>
                  </a:solidFill>
                  <a:latin typeface="Helvetica" pitchFamily="2" charset="0"/>
                </a:rPr>
                <a:t>, </a:t>
              </a:r>
              <a:r>
                <a:rPr lang="en-US" sz="1350" b="1" dirty="0" err="1">
                  <a:solidFill>
                    <a:srgbClr val="000000"/>
                  </a:solidFill>
                  <a:latin typeface="Helvetica" pitchFamily="2" charset="0"/>
                </a:rPr>
                <a:t>dan</a:t>
              </a:r>
              <a:r>
                <a:rPr lang="en-US" sz="1350" b="1" dirty="0">
                  <a:solidFill>
                    <a:srgbClr val="000000"/>
                  </a:solidFill>
                  <a:latin typeface="Helvetica" pitchFamily="2" charset="0"/>
                </a:rPr>
                <a:t> </a:t>
              </a:r>
              <a:r>
                <a:rPr lang="en-US" sz="1350" b="1" dirty="0" err="1" smtClean="0">
                  <a:solidFill>
                    <a:srgbClr val="000000"/>
                  </a:solidFill>
                  <a:latin typeface="Helvetica" pitchFamily="2" charset="0"/>
                </a:rPr>
                <a:t>Strategi</a:t>
              </a:r>
              <a:endParaRPr sz="1350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6922263-E23E-B745-B111-3921B0678E84}"/>
                </a:ext>
              </a:extLst>
            </p:cNvPr>
            <p:cNvSpPr txBox="1"/>
            <p:nvPr/>
          </p:nvSpPr>
          <p:spPr>
            <a:xfrm>
              <a:off x="1825330" y="-5833286"/>
              <a:ext cx="8700117" cy="282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rgbClr val="000000"/>
                  </a:solidFill>
                  <a:latin typeface="Helvetica" pitchFamily="2" charset="0"/>
                </a:rPr>
                <a:t>Keluaran dan Dampak Tridharma</a:t>
              </a:r>
              <a:endParaRPr sz="105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="" xmlns:a16="http://schemas.microsoft.com/office/drawing/2014/main" id="{9BA4CBE4-F1BE-6E42-9F1E-7302489347C3}"/>
                </a:ext>
              </a:extLst>
            </p:cNvPr>
            <p:cNvSpPr/>
            <p:nvPr/>
          </p:nvSpPr>
          <p:spPr>
            <a:xfrm>
              <a:off x="1825331" y="-5546282"/>
              <a:ext cx="2854327" cy="360306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latin typeface="Helvetica" pitchFamily="2" charset="0"/>
                </a:rPr>
                <a:t>Standar Kompetensi Lulusan</a:t>
              </a:r>
              <a:endParaRPr sz="1200">
                <a:latin typeface="Helvetica" pitchFamily="2" charset="0"/>
              </a:endParaRPr>
            </a:p>
          </p:txBody>
        </p:sp>
        <p:sp>
          <p:nvSpPr>
            <p:cNvPr id="38" name="Round Diagonal Corner Rectangle 37">
              <a:extLst>
                <a:ext uri="{FF2B5EF4-FFF2-40B4-BE49-F238E27FC236}">
                  <a16:creationId xmlns="" xmlns:a16="http://schemas.microsoft.com/office/drawing/2014/main" id="{9F93ED4E-0481-5B44-B7FC-3629EF470C95}"/>
                </a:ext>
              </a:extLst>
            </p:cNvPr>
            <p:cNvSpPr/>
            <p:nvPr/>
          </p:nvSpPr>
          <p:spPr>
            <a:xfrm>
              <a:off x="4745956" y="-5556376"/>
              <a:ext cx="2854327" cy="360306"/>
            </a:xfrm>
            <a:prstGeom prst="round2Diag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Helvetica" pitchFamily="2" charset="0"/>
                </a:rPr>
                <a:t>Standar Hasil Penelitian</a:t>
              </a:r>
              <a:endParaRPr sz="12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9" name="Round Diagonal Corner Rectangle 38">
              <a:extLst>
                <a:ext uri="{FF2B5EF4-FFF2-40B4-BE49-F238E27FC236}">
                  <a16:creationId xmlns="" xmlns:a16="http://schemas.microsoft.com/office/drawing/2014/main" id="{BBA3B025-B35C-E64B-9B5E-84649D11A863}"/>
                </a:ext>
              </a:extLst>
            </p:cNvPr>
            <p:cNvSpPr/>
            <p:nvPr/>
          </p:nvSpPr>
          <p:spPr>
            <a:xfrm>
              <a:off x="7671121" y="-5556376"/>
              <a:ext cx="2854327" cy="360306"/>
            </a:xfrm>
            <a:prstGeom prst="round2Diag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Helvetica" pitchFamily="2" charset="0"/>
                </a:rPr>
                <a:t>Standar Hasil PKM</a:t>
              </a:r>
              <a:endParaRPr sz="12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A044A857-CF9C-E548-8850-EF4CD68AEEFF}"/>
                </a:ext>
              </a:extLst>
            </p:cNvPr>
            <p:cNvGrpSpPr/>
            <p:nvPr/>
          </p:nvGrpSpPr>
          <p:grpSpPr>
            <a:xfrm>
              <a:off x="1823060" y="-5095454"/>
              <a:ext cx="2856598" cy="1876250"/>
              <a:chOff x="1823060" y="-1621163"/>
              <a:chExt cx="2856598" cy="1876250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="" xmlns:a16="http://schemas.microsoft.com/office/drawing/2014/main" id="{60A3D20B-AB25-5E4F-A49E-7755E50451C7}"/>
                  </a:ext>
                </a:extLst>
              </p:cNvPr>
              <p:cNvSpPr/>
              <p:nvPr/>
            </p:nvSpPr>
            <p:spPr>
              <a:xfrm>
                <a:off x="1825329" y="-1621163"/>
                <a:ext cx="2854328" cy="1876250"/>
              </a:xfrm>
              <a:prstGeom prst="roundRect">
                <a:avLst>
                  <a:gd name="adj" fmla="val 7186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sz="1350">
                  <a:latin typeface="Helvetica" pitchFamily="2" charset="0"/>
                </a:endParaRPr>
              </a:p>
            </p:txBody>
          </p:sp>
          <p:sp>
            <p:nvSpPr>
              <p:cNvPr id="41" name="Round Diagonal Corner Rectangle 40">
                <a:extLst>
                  <a:ext uri="{FF2B5EF4-FFF2-40B4-BE49-F238E27FC236}">
                    <a16:creationId xmlns="" xmlns:a16="http://schemas.microsoft.com/office/drawing/2014/main" id="{B80B873A-5B0D-C945-A827-A723137B5987}"/>
                  </a:ext>
                </a:extLst>
              </p:cNvPr>
              <p:cNvSpPr/>
              <p:nvPr/>
            </p:nvSpPr>
            <p:spPr>
              <a:xfrm>
                <a:off x="1965369" y="-1179023"/>
                <a:ext cx="2589820" cy="360306"/>
              </a:xfrm>
              <a:prstGeom prst="round2Diag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latin typeface="Helvetica" pitchFamily="2" charset="0"/>
                  </a:rPr>
                  <a:t>Standar Isi Pembelajaran</a:t>
                </a:r>
                <a:endParaRPr sz="1200">
                  <a:latin typeface="Helvetica" pitchFamily="2" charset="0"/>
                </a:endParaRPr>
              </a:p>
            </p:txBody>
          </p:sp>
          <p:sp>
            <p:nvSpPr>
              <p:cNvPr id="42" name="Round Diagonal Corner Rectangle 41">
                <a:extLst>
                  <a:ext uri="{FF2B5EF4-FFF2-40B4-BE49-F238E27FC236}">
                    <a16:creationId xmlns="" xmlns:a16="http://schemas.microsoft.com/office/drawing/2014/main" id="{DCE2C311-9E3A-C74E-94D9-68C079E48DCA}"/>
                  </a:ext>
                </a:extLst>
              </p:cNvPr>
              <p:cNvSpPr/>
              <p:nvPr/>
            </p:nvSpPr>
            <p:spPr>
              <a:xfrm>
                <a:off x="1965369" y="-730519"/>
                <a:ext cx="2589820" cy="360306"/>
              </a:xfrm>
              <a:prstGeom prst="round2Diag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>
                    <a:latin typeface="Helvetica" pitchFamily="2" charset="0"/>
                  </a:rPr>
                  <a:t>Standar Proses Pembelajaran</a:t>
                </a:r>
                <a:endParaRPr sz="1050">
                  <a:latin typeface="Helvetica" pitchFamily="2" charset="0"/>
                </a:endParaRPr>
              </a:p>
            </p:txBody>
          </p:sp>
          <p:sp>
            <p:nvSpPr>
              <p:cNvPr id="43" name="Round Diagonal Corner Rectangle 42">
                <a:extLst>
                  <a:ext uri="{FF2B5EF4-FFF2-40B4-BE49-F238E27FC236}">
                    <a16:creationId xmlns="" xmlns:a16="http://schemas.microsoft.com/office/drawing/2014/main" id="{D7A1CE9C-CB83-BE40-9D7A-EF05E3DB15DC}"/>
                  </a:ext>
                </a:extLst>
              </p:cNvPr>
              <p:cNvSpPr/>
              <p:nvPr/>
            </p:nvSpPr>
            <p:spPr>
              <a:xfrm>
                <a:off x="1965369" y="-269131"/>
                <a:ext cx="2589820" cy="444575"/>
              </a:xfrm>
              <a:prstGeom prst="round2Diag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>
                    <a:latin typeface="Helvetica" pitchFamily="2" charset="0"/>
                  </a:rPr>
                  <a:t>Standar Penilaian Pembelajaran</a:t>
                </a:r>
                <a:endParaRPr sz="1050">
                  <a:latin typeface="Helvetica" pitchFamily="2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38AD4F0A-6FFA-6E41-8ED4-C48D04D61424}"/>
                  </a:ext>
                </a:extLst>
              </p:cNvPr>
              <p:cNvSpPr txBox="1"/>
              <p:nvPr/>
            </p:nvSpPr>
            <p:spPr>
              <a:xfrm>
                <a:off x="1823060" y="-1555990"/>
                <a:ext cx="2856598" cy="308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latin typeface="Helvetica" pitchFamily="2" charset="0"/>
                  </a:rPr>
                  <a:t>Pendidikan</a:t>
                </a: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274B7383-C6D2-884C-837F-3879B284F925}"/>
                </a:ext>
              </a:extLst>
            </p:cNvPr>
            <p:cNvGrpSpPr/>
            <p:nvPr/>
          </p:nvGrpSpPr>
          <p:grpSpPr>
            <a:xfrm>
              <a:off x="4745956" y="-5105131"/>
              <a:ext cx="2856598" cy="1876250"/>
              <a:chOff x="1823060" y="-1621163"/>
              <a:chExt cx="2856598" cy="1876250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="" xmlns:a16="http://schemas.microsoft.com/office/drawing/2014/main" id="{C9027C1A-6B80-984B-BED5-4B60AF3F3F33}"/>
                  </a:ext>
                </a:extLst>
              </p:cNvPr>
              <p:cNvSpPr/>
              <p:nvPr/>
            </p:nvSpPr>
            <p:spPr>
              <a:xfrm>
                <a:off x="1825329" y="-1621163"/>
                <a:ext cx="2854328" cy="1876250"/>
              </a:xfrm>
              <a:prstGeom prst="roundRect">
                <a:avLst>
                  <a:gd name="adj" fmla="val 7186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sz="1350">
                  <a:latin typeface="Helvetica" pitchFamily="2" charset="0"/>
                </a:endParaRPr>
              </a:p>
            </p:txBody>
          </p:sp>
          <p:sp>
            <p:nvSpPr>
              <p:cNvPr id="47" name="Round Diagonal Corner Rectangle 46">
                <a:extLst>
                  <a:ext uri="{FF2B5EF4-FFF2-40B4-BE49-F238E27FC236}">
                    <a16:creationId xmlns="" xmlns:a16="http://schemas.microsoft.com/office/drawing/2014/main" id="{49F44A00-6182-5D43-9AFB-97799A6BF6BA}"/>
                  </a:ext>
                </a:extLst>
              </p:cNvPr>
              <p:cNvSpPr/>
              <p:nvPr/>
            </p:nvSpPr>
            <p:spPr>
              <a:xfrm>
                <a:off x="1965369" y="-1179023"/>
                <a:ext cx="2589820" cy="360306"/>
              </a:xfrm>
              <a:prstGeom prst="round2Diag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pitchFamily="2" charset="0"/>
                  </a:rPr>
                  <a:t>Standar Isi Penelitian</a:t>
                </a:r>
                <a:endParaRPr sz="12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ound Diagonal Corner Rectangle 47">
                <a:extLst>
                  <a:ext uri="{FF2B5EF4-FFF2-40B4-BE49-F238E27FC236}">
                    <a16:creationId xmlns="" xmlns:a16="http://schemas.microsoft.com/office/drawing/2014/main" id="{D357E30A-3362-404B-B558-46CA5E093CEC}"/>
                  </a:ext>
                </a:extLst>
              </p:cNvPr>
              <p:cNvSpPr/>
              <p:nvPr/>
            </p:nvSpPr>
            <p:spPr>
              <a:xfrm>
                <a:off x="1965369" y="-730519"/>
                <a:ext cx="2589820" cy="360306"/>
              </a:xfrm>
              <a:prstGeom prst="round2Diag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</a:rPr>
                  <a:t>Standar Proses Penelitian</a:t>
                </a:r>
                <a:endParaRPr sz="105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ound Diagonal Corner Rectangle 48">
                <a:extLst>
                  <a:ext uri="{FF2B5EF4-FFF2-40B4-BE49-F238E27FC236}">
                    <a16:creationId xmlns="" xmlns:a16="http://schemas.microsoft.com/office/drawing/2014/main" id="{46EC5929-2D79-5941-994D-6EE1CB382F49}"/>
                  </a:ext>
                </a:extLst>
              </p:cNvPr>
              <p:cNvSpPr/>
              <p:nvPr/>
            </p:nvSpPr>
            <p:spPr>
              <a:xfrm>
                <a:off x="1965369" y="-269131"/>
                <a:ext cx="2589820" cy="444575"/>
              </a:xfrm>
              <a:prstGeom prst="round2Diag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</a:rPr>
                  <a:t>Standar Penilaian Penilitian</a:t>
                </a:r>
                <a:endParaRPr sz="105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16F08240-5A18-4749-994D-180D3FE39AD7}"/>
                  </a:ext>
                </a:extLst>
              </p:cNvPr>
              <p:cNvSpPr txBox="1"/>
              <p:nvPr/>
            </p:nvSpPr>
            <p:spPr>
              <a:xfrm>
                <a:off x="1823060" y="-1555990"/>
                <a:ext cx="2856598" cy="308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pitchFamily="2" charset="0"/>
                  </a:rPr>
                  <a:t>Penelitian</a:t>
                </a:r>
                <a:endParaRPr sz="12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8477918-E476-944A-93DA-A8CFB62E8CB4}"/>
                </a:ext>
              </a:extLst>
            </p:cNvPr>
            <p:cNvGrpSpPr/>
            <p:nvPr/>
          </p:nvGrpSpPr>
          <p:grpSpPr>
            <a:xfrm>
              <a:off x="7664804" y="-5105131"/>
              <a:ext cx="2856598" cy="1876250"/>
              <a:chOff x="1823060" y="-1621163"/>
              <a:chExt cx="2856598" cy="1876250"/>
            </a:xfrm>
          </p:grpSpPr>
          <p:sp>
            <p:nvSpPr>
              <p:cNvPr id="52" name="Rounded Rectangle 51">
                <a:extLst>
                  <a:ext uri="{FF2B5EF4-FFF2-40B4-BE49-F238E27FC236}">
                    <a16:creationId xmlns="" xmlns:a16="http://schemas.microsoft.com/office/drawing/2014/main" id="{54047E6E-0C27-C448-9315-6D4DAADD27B1}"/>
                  </a:ext>
                </a:extLst>
              </p:cNvPr>
              <p:cNvSpPr/>
              <p:nvPr/>
            </p:nvSpPr>
            <p:spPr>
              <a:xfrm>
                <a:off x="1825329" y="-1621163"/>
                <a:ext cx="2854328" cy="1876250"/>
              </a:xfrm>
              <a:prstGeom prst="roundRect">
                <a:avLst>
                  <a:gd name="adj" fmla="val 7186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sz="1350">
                  <a:latin typeface="Helvetica" pitchFamily="2" charset="0"/>
                </a:endParaRPr>
              </a:p>
            </p:txBody>
          </p:sp>
          <p:sp>
            <p:nvSpPr>
              <p:cNvPr id="53" name="Round Diagonal Corner Rectangle 52">
                <a:extLst>
                  <a:ext uri="{FF2B5EF4-FFF2-40B4-BE49-F238E27FC236}">
                    <a16:creationId xmlns="" xmlns:a16="http://schemas.microsoft.com/office/drawing/2014/main" id="{600C0DC1-9A09-E54A-B5E2-39B8AD89B64A}"/>
                  </a:ext>
                </a:extLst>
              </p:cNvPr>
              <p:cNvSpPr/>
              <p:nvPr/>
            </p:nvSpPr>
            <p:spPr>
              <a:xfrm>
                <a:off x="1965369" y="-1179023"/>
                <a:ext cx="2589820" cy="360306"/>
              </a:xfrm>
              <a:prstGeom prst="round2Diag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Helvetica" pitchFamily="2" charset="0"/>
                  </a:rPr>
                  <a:t>Standar Isi PkM</a:t>
                </a:r>
                <a:endParaRPr sz="120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ound Diagonal Corner Rectangle 53">
                <a:extLst>
                  <a:ext uri="{FF2B5EF4-FFF2-40B4-BE49-F238E27FC236}">
                    <a16:creationId xmlns="" xmlns:a16="http://schemas.microsoft.com/office/drawing/2014/main" id="{73F2BF3A-CF76-1B45-83F0-5DC523F8AE2A}"/>
                  </a:ext>
                </a:extLst>
              </p:cNvPr>
              <p:cNvSpPr/>
              <p:nvPr/>
            </p:nvSpPr>
            <p:spPr>
              <a:xfrm>
                <a:off x="1965369" y="-730519"/>
                <a:ext cx="2589820" cy="360306"/>
              </a:xfrm>
              <a:prstGeom prst="round2Diag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</a:rPr>
                  <a:t>Standar Proses PkM</a:t>
                </a:r>
                <a:endParaRPr sz="105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5" name="Round Diagonal Corner Rectangle 54">
                <a:extLst>
                  <a:ext uri="{FF2B5EF4-FFF2-40B4-BE49-F238E27FC236}">
                    <a16:creationId xmlns="" xmlns:a16="http://schemas.microsoft.com/office/drawing/2014/main" id="{2BFF8F6C-ED3C-7140-BFD4-4CD8735876DB}"/>
                  </a:ext>
                </a:extLst>
              </p:cNvPr>
              <p:cNvSpPr/>
              <p:nvPr/>
            </p:nvSpPr>
            <p:spPr>
              <a:xfrm>
                <a:off x="1965369" y="-269131"/>
                <a:ext cx="2589820" cy="444575"/>
              </a:xfrm>
              <a:prstGeom prst="round2Diag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</a:rPr>
                  <a:t>Standar Penilaian PkM</a:t>
                </a:r>
                <a:endParaRPr sz="105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7007E818-0BB6-7046-BB03-FF32F3E9A8BC}"/>
                  </a:ext>
                </a:extLst>
              </p:cNvPr>
              <p:cNvSpPr txBox="1"/>
              <p:nvPr/>
            </p:nvSpPr>
            <p:spPr>
              <a:xfrm>
                <a:off x="1823060" y="-1555990"/>
                <a:ext cx="2856598" cy="28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</a:rPr>
                  <a:t>Pengabdian Kepada Masyarakat</a:t>
                </a:r>
                <a:endParaRPr sz="105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7" name="Round Diagonal Corner Rectangle 56">
              <a:extLst>
                <a:ext uri="{FF2B5EF4-FFF2-40B4-BE49-F238E27FC236}">
                  <a16:creationId xmlns="" xmlns:a16="http://schemas.microsoft.com/office/drawing/2014/main" id="{DE6786AA-1C54-0448-96DE-B8FA9478DF04}"/>
                </a:ext>
              </a:extLst>
            </p:cNvPr>
            <p:cNvSpPr/>
            <p:nvPr/>
          </p:nvSpPr>
          <p:spPr>
            <a:xfrm>
              <a:off x="1833116" y="-3142647"/>
              <a:ext cx="8700117" cy="360306"/>
            </a:xfrm>
            <a:prstGeom prst="round2Diag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>
                  <a:solidFill>
                    <a:srgbClr val="000000"/>
                  </a:solidFill>
                  <a:latin typeface="Helvetica" pitchFamily="2" charset="0"/>
                </a:rPr>
                <a:t>Mahasiswa</a:t>
              </a:r>
              <a:endParaRPr sz="135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BC6BFC25-FEE6-4F42-8AE9-D2AF8EB60167}"/>
                </a:ext>
              </a:extLst>
            </p:cNvPr>
            <p:cNvSpPr/>
            <p:nvPr/>
          </p:nvSpPr>
          <p:spPr>
            <a:xfrm>
              <a:off x="1835172" y="-2704566"/>
              <a:ext cx="8686226" cy="795570"/>
            </a:xfrm>
            <a:prstGeom prst="roundRect">
              <a:avLst>
                <a:gd name="adj" fmla="val 718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>
                <a:latin typeface="Helvetica" pitchFamily="2" charset="0"/>
              </a:endParaRPr>
            </a:p>
          </p:txBody>
        </p:sp>
        <p:sp>
          <p:nvSpPr>
            <p:cNvPr id="60" name="Round Diagonal Corner Rectangle 59">
              <a:extLst>
                <a:ext uri="{FF2B5EF4-FFF2-40B4-BE49-F238E27FC236}">
                  <a16:creationId xmlns="" xmlns:a16="http://schemas.microsoft.com/office/drawing/2014/main" id="{215B0666-404F-AF4E-8C06-AAF19A50D557}"/>
                </a:ext>
              </a:extLst>
            </p:cNvPr>
            <p:cNvSpPr/>
            <p:nvPr/>
          </p:nvSpPr>
          <p:spPr>
            <a:xfrm>
              <a:off x="1965368" y="-2335277"/>
              <a:ext cx="2589820" cy="360306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Helvetica" pitchFamily="2" charset="0"/>
                </a:rPr>
                <a:t>Standar Dosen dan Tendik</a:t>
              </a:r>
              <a:endParaRPr sz="1050">
                <a:latin typeface="Helvetica" pitchFamily="2" charset="0"/>
              </a:endParaRPr>
            </a:p>
          </p:txBody>
        </p:sp>
        <p:sp>
          <p:nvSpPr>
            <p:cNvPr id="61" name="Round Diagonal Corner Rectangle 60">
              <a:extLst>
                <a:ext uri="{FF2B5EF4-FFF2-40B4-BE49-F238E27FC236}">
                  <a16:creationId xmlns="" xmlns:a16="http://schemas.microsoft.com/office/drawing/2014/main" id="{6285C942-AC5C-B142-A4C9-EAE672B6B762}"/>
                </a:ext>
              </a:extLst>
            </p:cNvPr>
            <p:cNvSpPr/>
            <p:nvPr/>
          </p:nvSpPr>
          <p:spPr>
            <a:xfrm>
              <a:off x="4713436" y="-2345418"/>
              <a:ext cx="2951368" cy="360306"/>
            </a:xfrm>
            <a:prstGeom prst="round2Diag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rgbClr val="000000"/>
                  </a:solidFill>
                  <a:latin typeface="Helvetica" pitchFamily="2" charset="0"/>
                </a:rPr>
                <a:t>Standar Peneliti</a:t>
              </a:r>
              <a:endParaRPr sz="105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2" name="Round Diagonal Corner Rectangle 61">
              <a:extLst>
                <a:ext uri="{FF2B5EF4-FFF2-40B4-BE49-F238E27FC236}">
                  <a16:creationId xmlns="" xmlns:a16="http://schemas.microsoft.com/office/drawing/2014/main" id="{558CFE79-96C8-5E4B-AA3F-D624E532F7E6}"/>
                </a:ext>
              </a:extLst>
            </p:cNvPr>
            <p:cNvSpPr/>
            <p:nvPr/>
          </p:nvSpPr>
          <p:spPr>
            <a:xfrm>
              <a:off x="7823052" y="-2338590"/>
              <a:ext cx="2573880" cy="351693"/>
            </a:xfrm>
            <a:prstGeom prst="round2Diag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rgbClr val="000000"/>
                  </a:solidFill>
                  <a:latin typeface="Helvetica" pitchFamily="2" charset="0"/>
                </a:rPr>
                <a:t>Standar Pelaksana PkM</a:t>
              </a:r>
              <a:endParaRPr sz="105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04833557-42A4-EB44-BBF9-A1995CD7ECDF}"/>
                </a:ext>
              </a:extLst>
            </p:cNvPr>
            <p:cNvSpPr txBox="1"/>
            <p:nvPr/>
          </p:nvSpPr>
          <p:spPr>
            <a:xfrm>
              <a:off x="1828267" y="-2680098"/>
              <a:ext cx="8693134" cy="30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  <a:latin typeface="Helvetica" pitchFamily="2" charset="0"/>
                </a:rPr>
                <a:t>SDM</a:t>
              </a:r>
              <a:endParaRPr sz="12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="" xmlns:a16="http://schemas.microsoft.com/office/drawing/2014/main" id="{E12D521B-8094-CC4F-982B-4C30F8ECFA34}"/>
                </a:ext>
              </a:extLst>
            </p:cNvPr>
            <p:cNvSpPr/>
            <p:nvPr/>
          </p:nvSpPr>
          <p:spPr>
            <a:xfrm>
              <a:off x="1823060" y="-1815649"/>
              <a:ext cx="8686226" cy="1250207"/>
            </a:xfrm>
            <a:prstGeom prst="roundRect">
              <a:avLst>
                <a:gd name="adj" fmla="val 718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>
                <a:latin typeface="Helvetica" pitchFamily="2" charset="0"/>
              </a:endParaRPr>
            </a:p>
          </p:txBody>
        </p:sp>
        <p:sp>
          <p:nvSpPr>
            <p:cNvPr id="65" name="Round Diagonal Corner Rectangle 64">
              <a:extLst>
                <a:ext uri="{FF2B5EF4-FFF2-40B4-BE49-F238E27FC236}">
                  <a16:creationId xmlns="" xmlns:a16="http://schemas.microsoft.com/office/drawing/2014/main" id="{C3E5DAC4-0BAA-0941-AD12-FB6953D684DC}"/>
                </a:ext>
              </a:extLst>
            </p:cNvPr>
            <p:cNvSpPr/>
            <p:nvPr/>
          </p:nvSpPr>
          <p:spPr>
            <a:xfrm>
              <a:off x="1953256" y="-1446359"/>
              <a:ext cx="2589820" cy="360306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Helvetica" pitchFamily="2" charset="0"/>
                </a:rPr>
                <a:t>Standar SarPras Pembelajaran</a:t>
              </a:r>
              <a:endParaRPr sz="1050">
                <a:latin typeface="Helvetica" pitchFamily="2" charset="0"/>
              </a:endParaRPr>
            </a:p>
          </p:txBody>
        </p:sp>
        <p:sp>
          <p:nvSpPr>
            <p:cNvPr id="66" name="Round Diagonal Corner Rectangle 65">
              <a:extLst>
                <a:ext uri="{FF2B5EF4-FFF2-40B4-BE49-F238E27FC236}">
                  <a16:creationId xmlns="" xmlns:a16="http://schemas.microsoft.com/office/drawing/2014/main" id="{1F7A66EB-5027-AE4D-9BC4-B4D95AB219DC}"/>
                </a:ext>
              </a:extLst>
            </p:cNvPr>
            <p:cNvSpPr/>
            <p:nvPr/>
          </p:nvSpPr>
          <p:spPr>
            <a:xfrm>
              <a:off x="4701324" y="-1456500"/>
              <a:ext cx="2951368" cy="360306"/>
            </a:xfrm>
            <a:prstGeom prst="round2Diag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rgbClr val="000000"/>
                  </a:solidFill>
                  <a:latin typeface="Helvetica" pitchFamily="2" charset="0"/>
                </a:rPr>
                <a:t>Standar SarPras Penelitian</a:t>
              </a:r>
              <a:endParaRPr sz="105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7" name="Round Diagonal Corner Rectangle 66">
              <a:extLst>
                <a:ext uri="{FF2B5EF4-FFF2-40B4-BE49-F238E27FC236}">
                  <a16:creationId xmlns="" xmlns:a16="http://schemas.microsoft.com/office/drawing/2014/main" id="{071892A2-E3FA-F449-A919-A0D7EF09E871}"/>
                </a:ext>
              </a:extLst>
            </p:cNvPr>
            <p:cNvSpPr/>
            <p:nvPr/>
          </p:nvSpPr>
          <p:spPr>
            <a:xfrm>
              <a:off x="7810940" y="-1449672"/>
              <a:ext cx="2573880" cy="351693"/>
            </a:xfrm>
            <a:prstGeom prst="round2Diag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rgbClr val="000000"/>
                  </a:solidFill>
                  <a:latin typeface="Helvetica" pitchFamily="2" charset="0"/>
                </a:rPr>
                <a:t>Standar Pelaksana PkM</a:t>
              </a:r>
              <a:endParaRPr sz="105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99FEA25-9B88-8846-A6F2-72F4D3F845AA}"/>
                </a:ext>
              </a:extLst>
            </p:cNvPr>
            <p:cNvSpPr txBox="1"/>
            <p:nvPr/>
          </p:nvSpPr>
          <p:spPr>
            <a:xfrm>
              <a:off x="1816155" y="-1791184"/>
              <a:ext cx="8693134" cy="30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  <a:latin typeface="Helvetica" pitchFamily="2" charset="0"/>
                </a:rPr>
                <a:t>Keuangan, Sarana, dan Prasarana</a:t>
              </a:r>
              <a:endParaRPr sz="12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69" name="Round Diagonal Corner Rectangle 68">
              <a:extLst>
                <a:ext uri="{FF2B5EF4-FFF2-40B4-BE49-F238E27FC236}">
                  <a16:creationId xmlns="" xmlns:a16="http://schemas.microsoft.com/office/drawing/2014/main" id="{7DE9D021-364F-EC49-AAD6-09F105CF4815}"/>
                </a:ext>
              </a:extLst>
            </p:cNvPr>
            <p:cNvSpPr/>
            <p:nvPr/>
          </p:nvSpPr>
          <p:spPr>
            <a:xfrm>
              <a:off x="1953256" y="-1000647"/>
              <a:ext cx="2589820" cy="360306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Helvetica" pitchFamily="2" charset="0"/>
                </a:rPr>
                <a:t>Standar Pembiayaan Pembelajaran</a:t>
              </a:r>
              <a:endParaRPr sz="1050">
                <a:latin typeface="Helvetica" pitchFamily="2" charset="0"/>
              </a:endParaRPr>
            </a:p>
          </p:txBody>
        </p:sp>
        <p:sp>
          <p:nvSpPr>
            <p:cNvPr id="70" name="Round Diagonal Corner Rectangle 69">
              <a:extLst>
                <a:ext uri="{FF2B5EF4-FFF2-40B4-BE49-F238E27FC236}">
                  <a16:creationId xmlns="" xmlns:a16="http://schemas.microsoft.com/office/drawing/2014/main" id="{68276D26-A948-4B43-A1DC-7DA466ACDAC1}"/>
                </a:ext>
              </a:extLst>
            </p:cNvPr>
            <p:cNvSpPr/>
            <p:nvPr/>
          </p:nvSpPr>
          <p:spPr>
            <a:xfrm>
              <a:off x="4701324" y="-1010788"/>
              <a:ext cx="2951368" cy="360306"/>
            </a:xfrm>
            <a:prstGeom prst="round2Diag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Helvetica" pitchFamily="2" charset="0"/>
                </a:rPr>
                <a:t>Standar Pendanaan dan Pembiayaan Penelitian</a:t>
              </a:r>
              <a:endParaRPr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1" name="Round Diagonal Corner Rectangle 70">
              <a:extLst>
                <a:ext uri="{FF2B5EF4-FFF2-40B4-BE49-F238E27FC236}">
                  <a16:creationId xmlns="" xmlns:a16="http://schemas.microsoft.com/office/drawing/2014/main" id="{CECF02CA-613A-1847-8CC0-C25B85DD909A}"/>
                </a:ext>
              </a:extLst>
            </p:cNvPr>
            <p:cNvSpPr/>
            <p:nvPr/>
          </p:nvSpPr>
          <p:spPr>
            <a:xfrm>
              <a:off x="7810940" y="-1003960"/>
              <a:ext cx="2573880" cy="351693"/>
            </a:xfrm>
            <a:prstGeom prst="round2Diag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Helvetica" pitchFamily="2" charset="0"/>
                </a:rPr>
                <a:t>Standar Pendanaan dan Pembiayaan PkM</a:t>
              </a:r>
              <a:endParaRPr sz="10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62083E19-922E-A445-9752-AB80C8AB80A6}"/>
                </a:ext>
              </a:extLst>
            </p:cNvPr>
            <p:cNvSpPr/>
            <p:nvPr/>
          </p:nvSpPr>
          <p:spPr>
            <a:xfrm>
              <a:off x="1839185" y="-473568"/>
              <a:ext cx="8686226" cy="795570"/>
            </a:xfrm>
            <a:prstGeom prst="roundRect">
              <a:avLst>
                <a:gd name="adj" fmla="val 718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>
                <a:latin typeface="Helvetica" pitchFamily="2" charset="0"/>
              </a:endParaRPr>
            </a:p>
          </p:txBody>
        </p:sp>
        <p:sp>
          <p:nvSpPr>
            <p:cNvPr id="73" name="Round Diagonal Corner Rectangle 72">
              <a:extLst>
                <a:ext uri="{FF2B5EF4-FFF2-40B4-BE49-F238E27FC236}">
                  <a16:creationId xmlns="" xmlns:a16="http://schemas.microsoft.com/office/drawing/2014/main" id="{679DF76B-CB30-3F44-A4CA-35882B5BFC51}"/>
                </a:ext>
              </a:extLst>
            </p:cNvPr>
            <p:cNvSpPr/>
            <p:nvPr/>
          </p:nvSpPr>
          <p:spPr>
            <a:xfrm>
              <a:off x="1969381" y="-104279"/>
              <a:ext cx="2589820" cy="360306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Helvetica" pitchFamily="2" charset="0"/>
                </a:rPr>
                <a:t>Standar Pengelolaan Pembelajaran</a:t>
              </a:r>
              <a:endParaRPr sz="1050">
                <a:latin typeface="Helvetica" pitchFamily="2" charset="0"/>
              </a:endParaRPr>
            </a:p>
          </p:txBody>
        </p:sp>
        <p:sp>
          <p:nvSpPr>
            <p:cNvPr id="74" name="Round Diagonal Corner Rectangle 73">
              <a:extLst>
                <a:ext uri="{FF2B5EF4-FFF2-40B4-BE49-F238E27FC236}">
                  <a16:creationId xmlns="" xmlns:a16="http://schemas.microsoft.com/office/drawing/2014/main" id="{5FCDCDD3-7278-8E47-9153-049EA66E02F4}"/>
                </a:ext>
              </a:extLst>
            </p:cNvPr>
            <p:cNvSpPr/>
            <p:nvPr/>
          </p:nvSpPr>
          <p:spPr>
            <a:xfrm>
              <a:off x="4717449" y="-114420"/>
              <a:ext cx="2951368" cy="360306"/>
            </a:xfrm>
            <a:prstGeom prst="round2Diag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rgbClr val="000000"/>
                  </a:solidFill>
                  <a:latin typeface="Helvetica" pitchFamily="2" charset="0"/>
                </a:rPr>
                <a:t>Standar Pengelolaan Penelitian</a:t>
              </a:r>
              <a:endParaRPr sz="105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5" name="Round Diagonal Corner Rectangle 74">
              <a:extLst>
                <a:ext uri="{FF2B5EF4-FFF2-40B4-BE49-F238E27FC236}">
                  <a16:creationId xmlns="" xmlns:a16="http://schemas.microsoft.com/office/drawing/2014/main" id="{2CEF1921-62EB-E847-B4E3-9F100047601E}"/>
                </a:ext>
              </a:extLst>
            </p:cNvPr>
            <p:cNvSpPr/>
            <p:nvPr/>
          </p:nvSpPr>
          <p:spPr>
            <a:xfrm>
              <a:off x="7827065" y="-107592"/>
              <a:ext cx="2573880" cy="351693"/>
            </a:xfrm>
            <a:prstGeom prst="round2Diag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rgbClr val="000000"/>
                  </a:solidFill>
                  <a:latin typeface="Helvetica" pitchFamily="2" charset="0"/>
                </a:rPr>
                <a:t>Standar Pengelolaan PkM</a:t>
              </a:r>
              <a:endParaRPr sz="105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73C36E16-E523-8E4E-A428-2419D1AE5E7B}"/>
                </a:ext>
              </a:extLst>
            </p:cNvPr>
            <p:cNvSpPr txBox="1"/>
            <p:nvPr/>
          </p:nvSpPr>
          <p:spPr>
            <a:xfrm>
              <a:off x="1832280" y="-449102"/>
              <a:ext cx="8693134" cy="30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000000"/>
                  </a:solidFill>
                  <a:latin typeface="Helvetica" pitchFamily="2" charset="0"/>
                </a:rPr>
                <a:t>Tata Pamong dan Kerja Sama</a:t>
              </a:r>
              <a:endParaRPr sz="1200" b="1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DB13D9-9922-40C6-9ED6-89FF68B44B9E}"/>
              </a:ext>
            </a:extLst>
          </p:cNvPr>
          <p:cNvSpPr txBox="1"/>
          <p:nvPr/>
        </p:nvSpPr>
        <p:spPr>
          <a:xfrm>
            <a:off x="132338" y="212253"/>
            <a:ext cx="8040063" cy="3231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chemeClr val="bg1"/>
                </a:solidFill>
                <a:latin typeface="Helvetica" pitchFamily="2" charset="0"/>
              </a:rPr>
              <a:t>Hubungan</a:t>
            </a:r>
            <a:r>
              <a:rPr lang="en-US" sz="1500" b="1" dirty="0">
                <a:solidFill>
                  <a:schemeClr val="bg1"/>
                </a:solidFill>
                <a:latin typeface="Helvetica" pitchFamily="2" charset="0"/>
              </a:rPr>
              <a:t> SN </a:t>
            </a:r>
            <a:r>
              <a:rPr lang="en-US" sz="1500" b="1" dirty="0" err="1">
                <a:solidFill>
                  <a:schemeClr val="bg1"/>
                </a:solidFill>
                <a:latin typeface="Helvetica" pitchFamily="2" charset="0"/>
              </a:rPr>
              <a:t>Dikti</a:t>
            </a:r>
            <a:r>
              <a:rPr lang="en-US" sz="1500" b="1" dirty="0">
                <a:solidFill>
                  <a:schemeClr val="bg1"/>
                </a:solidFill>
                <a:latin typeface="Helvetica" pitchFamily="2" charset="0"/>
              </a:rPr>
              <a:t> - </a:t>
            </a:r>
            <a:r>
              <a:rPr lang="en-US" sz="1500" b="1" dirty="0" err="1">
                <a:solidFill>
                  <a:schemeClr val="bg1"/>
                </a:solidFill>
                <a:latin typeface="Helvetica" pitchFamily="2" charset="0"/>
              </a:rPr>
              <a:t>Kriteria</a:t>
            </a:r>
            <a:r>
              <a:rPr lang="en-US" sz="15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Helvetica" pitchFamily="2" charset="0"/>
              </a:rPr>
              <a:t>Akreditasi</a:t>
            </a:r>
            <a:r>
              <a:rPr lang="en-US" sz="1500" b="1" dirty="0">
                <a:solidFill>
                  <a:schemeClr val="bg1"/>
                </a:solidFill>
                <a:latin typeface="Helvetica" pitchFamily="2" charset="0"/>
              </a:rPr>
              <a:t> (SAN 2017) </a:t>
            </a:r>
            <a:endParaRPr lang="id-ID" sz="15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3B993D2-5549-4B0F-A69B-EC90D768E668}"/>
              </a:ext>
            </a:extLst>
          </p:cNvPr>
          <p:cNvSpPr txBox="1"/>
          <p:nvPr/>
        </p:nvSpPr>
        <p:spPr>
          <a:xfrm>
            <a:off x="132337" y="6481597"/>
            <a:ext cx="53921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 pitchFamily="2" charset="0"/>
              </a:rPr>
              <a:t>Sistem</a:t>
            </a:r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Helvetica" pitchFamily="2" charset="0"/>
              </a:rPr>
              <a:t>Akreditasi</a:t>
            </a:r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Helvetica" pitchFamily="2" charset="0"/>
              </a:rPr>
              <a:t>Nasional</a:t>
            </a:r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 (SAN) </a:t>
            </a:r>
            <a:r>
              <a:rPr lang="en-US" sz="900" dirty="0" err="1">
                <a:solidFill>
                  <a:srgbClr val="000000"/>
                </a:solidFill>
                <a:latin typeface="Helvetica" pitchFamily="2" charset="0"/>
              </a:rPr>
              <a:t>Pendidikan</a:t>
            </a:r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Helvetica" pitchFamily="2" charset="0"/>
              </a:rPr>
              <a:t>Tinggi</a:t>
            </a:r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, BAN-PT, 2017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6A1B581-CC0A-4F6B-BB6A-AC0E91D243DB}"/>
              </a:ext>
            </a:extLst>
          </p:cNvPr>
          <p:cNvGrpSpPr/>
          <p:nvPr/>
        </p:nvGrpSpPr>
        <p:grpSpPr>
          <a:xfrm>
            <a:off x="5887419" y="675883"/>
            <a:ext cx="279127" cy="360307"/>
            <a:chOff x="7351294" y="1287379"/>
            <a:chExt cx="496226" cy="360306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5321518-7785-4F01-9E42-9D6A4F81C72A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799AB2A-D9A5-4029-96BF-15BA15303050}"/>
                </a:ext>
              </a:extLst>
            </p:cNvPr>
            <p:cNvSpPr txBox="1"/>
            <p:nvPr/>
          </p:nvSpPr>
          <p:spPr>
            <a:xfrm>
              <a:off x="7351294" y="1287676"/>
              <a:ext cx="490091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370A728-C4BE-4023-809E-EFF639FC09B5}"/>
              </a:ext>
            </a:extLst>
          </p:cNvPr>
          <p:cNvGrpSpPr/>
          <p:nvPr/>
        </p:nvGrpSpPr>
        <p:grpSpPr>
          <a:xfrm>
            <a:off x="5714646" y="5812990"/>
            <a:ext cx="279129" cy="360307"/>
            <a:chOff x="7351290" y="1287379"/>
            <a:chExt cx="496230" cy="360306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9C3E7C8D-83B1-4650-8BE9-8B0E450B872B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93D89F5-7F9C-45E9-8F22-2D4088D79B9E}"/>
                </a:ext>
              </a:extLst>
            </p:cNvPr>
            <p:cNvSpPr txBox="1"/>
            <p:nvPr/>
          </p:nvSpPr>
          <p:spPr>
            <a:xfrm>
              <a:off x="7351290" y="1287676"/>
              <a:ext cx="490095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E6754B3-275B-4C78-BC9F-657ED45F9569}"/>
              </a:ext>
            </a:extLst>
          </p:cNvPr>
          <p:cNvGrpSpPr/>
          <p:nvPr/>
        </p:nvGrpSpPr>
        <p:grpSpPr>
          <a:xfrm>
            <a:off x="5087349" y="3367933"/>
            <a:ext cx="283649" cy="360307"/>
            <a:chOff x="7351295" y="1287379"/>
            <a:chExt cx="504267" cy="360306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6CC773EC-38FA-4D4F-B87E-757C11853BA9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C58CED3-C9AE-4CFC-95E5-9AF7A15397BC}"/>
                </a:ext>
              </a:extLst>
            </p:cNvPr>
            <p:cNvSpPr txBox="1"/>
            <p:nvPr/>
          </p:nvSpPr>
          <p:spPr>
            <a:xfrm>
              <a:off x="7351295" y="1287676"/>
              <a:ext cx="504267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5FF1CC4-2DA5-4106-AF67-A6E61331804B}"/>
              </a:ext>
            </a:extLst>
          </p:cNvPr>
          <p:cNvGrpSpPr/>
          <p:nvPr/>
        </p:nvGrpSpPr>
        <p:grpSpPr>
          <a:xfrm>
            <a:off x="3949539" y="3811836"/>
            <a:ext cx="279129" cy="360307"/>
            <a:chOff x="7351290" y="1287379"/>
            <a:chExt cx="496230" cy="360306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8AA1D0B8-B4DF-41D6-9D67-EF0C5E7990A5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F92AA7F-A934-4026-B52A-6CE2F1225B77}"/>
                </a:ext>
              </a:extLst>
            </p:cNvPr>
            <p:cNvSpPr txBox="1"/>
            <p:nvPr/>
          </p:nvSpPr>
          <p:spPr>
            <a:xfrm>
              <a:off x="7351290" y="1287676"/>
              <a:ext cx="490095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7D4836F-ADEA-49E9-8EE9-41B634DC4692}"/>
              </a:ext>
            </a:extLst>
          </p:cNvPr>
          <p:cNvGrpSpPr/>
          <p:nvPr/>
        </p:nvGrpSpPr>
        <p:grpSpPr>
          <a:xfrm>
            <a:off x="2856540" y="4639526"/>
            <a:ext cx="283649" cy="360307"/>
            <a:chOff x="7351295" y="1287379"/>
            <a:chExt cx="504266" cy="360306"/>
          </a:xfrm>
        </p:grpSpPr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E243BF8B-BB8E-45C4-96CC-E68987406D7E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4B2FFB7-F11C-4EA9-A0D0-3F4101A8C742}"/>
                </a:ext>
              </a:extLst>
            </p:cNvPr>
            <p:cNvSpPr txBox="1"/>
            <p:nvPr/>
          </p:nvSpPr>
          <p:spPr>
            <a:xfrm>
              <a:off x="7351295" y="1287676"/>
              <a:ext cx="504266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FA25E9D-B93B-4323-BB7F-9F71DCF76C06}"/>
              </a:ext>
            </a:extLst>
          </p:cNvPr>
          <p:cNvGrpSpPr/>
          <p:nvPr/>
        </p:nvGrpSpPr>
        <p:grpSpPr>
          <a:xfrm>
            <a:off x="2041014" y="1666322"/>
            <a:ext cx="282577" cy="370642"/>
            <a:chOff x="7345160" y="1277043"/>
            <a:chExt cx="502360" cy="370642"/>
          </a:xfrm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16648674-4711-4BEE-8522-1E3C5B21DFCA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D053AC3-468B-47FB-A2A6-9D3C17F331B6}"/>
                </a:ext>
              </a:extLst>
            </p:cNvPr>
            <p:cNvSpPr txBox="1"/>
            <p:nvPr/>
          </p:nvSpPr>
          <p:spPr>
            <a:xfrm>
              <a:off x="7345160" y="1277043"/>
              <a:ext cx="49622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DD88A06-2A05-4E7A-A364-60EA85C91F6E}"/>
              </a:ext>
            </a:extLst>
          </p:cNvPr>
          <p:cNvGrpSpPr/>
          <p:nvPr/>
        </p:nvGrpSpPr>
        <p:grpSpPr>
          <a:xfrm>
            <a:off x="4969396" y="1671814"/>
            <a:ext cx="279127" cy="360307"/>
            <a:chOff x="7351294" y="1287379"/>
            <a:chExt cx="496226" cy="360306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52846915-D0BB-43CF-AF6D-DC02E189F986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F0D203A5-636C-4C5A-9201-DAE48660979F}"/>
                </a:ext>
              </a:extLst>
            </p:cNvPr>
            <p:cNvSpPr txBox="1"/>
            <p:nvPr/>
          </p:nvSpPr>
          <p:spPr>
            <a:xfrm>
              <a:off x="7351294" y="1287676"/>
              <a:ext cx="490091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8C6F456-AD28-4933-8708-DC96F9F13910}"/>
              </a:ext>
            </a:extLst>
          </p:cNvPr>
          <p:cNvGrpSpPr/>
          <p:nvPr/>
        </p:nvGrpSpPr>
        <p:grpSpPr>
          <a:xfrm>
            <a:off x="8562118" y="1656428"/>
            <a:ext cx="279127" cy="370642"/>
            <a:chOff x="7351294" y="1277043"/>
            <a:chExt cx="496226" cy="370642"/>
          </a:xfrm>
        </p:grpSpPr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C81335F4-3B3D-44D9-9427-E8C78874F1FB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BFED747-B6F2-4E90-8491-37C1B00CF34A}"/>
                </a:ext>
              </a:extLst>
            </p:cNvPr>
            <p:cNvSpPr txBox="1"/>
            <p:nvPr/>
          </p:nvSpPr>
          <p:spPr>
            <a:xfrm>
              <a:off x="7351294" y="1277043"/>
              <a:ext cx="4900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088EB3B2-DD81-4E10-BC3C-36AA67F024C6}"/>
              </a:ext>
            </a:extLst>
          </p:cNvPr>
          <p:cNvGrpSpPr/>
          <p:nvPr/>
        </p:nvGrpSpPr>
        <p:grpSpPr>
          <a:xfrm>
            <a:off x="2934903" y="1098844"/>
            <a:ext cx="283651" cy="360307"/>
            <a:chOff x="7351294" y="1287379"/>
            <a:chExt cx="504268" cy="360306"/>
          </a:xfrm>
        </p:grpSpPr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372E718E-9BE2-4935-9AB1-DFDA24CFB294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F3A20A99-1BBA-4FD3-A129-F5250F026616}"/>
                </a:ext>
              </a:extLst>
            </p:cNvPr>
            <p:cNvSpPr txBox="1"/>
            <p:nvPr/>
          </p:nvSpPr>
          <p:spPr>
            <a:xfrm>
              <a:off x="7351294" y="1298310"/>
              <a:ext cx="504268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6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B12DD2-D528-F444-B046-C1349CD2C40A}"/>
              </a:ext>
            </a:extLst>
          </p:cNvPr>
          <p:cNvSpPr txBox="1"/>
          <p:nvPr/>
        </p:nvSpPr>
        <p:spPr>
          <a:xfrm>
            <a:off x="569010" y="324958"/>
            <a:ext cx="7603391" cy="3231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chemeClr val="bg1"/>
                </a:solidFill>
                <a:latin typeface="Helvetica" pitchFamily="2" charset="0"/>
              </a:rPr>
              <a:t>Kriteria Penilaian (SAN 2017)</a:t>
            </a:r>
            <a:endParaRPr lang="id-ID" sz="15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42D4EE-3F44-1840-8F10-242C3C0B330A}"/>
              </a:ext>
            </a:extLst>
          </p:cNvPr>
          <p:cNvSpPr txBox="1"/>
          <p:nvPr/>
        </p:nvSpPr>
        <p:spPr>
          <a:xfrm>
            <a:off x="1847852" y="809813"/>
            <a:ext cx="53690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Helvetica" pitchFamily="2" charset="0"/>
              </a:rPr>
              <a:t>Sistem</a:t>
            </a:r>
            <a:r>
              <a:rPr lang="en-US" sz="10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Helvetica" pitchFamily="2" charset="0"/>
              </a:rPr>
              <a:t>Akreditasi</a:t>
            </a:r>
            <a:r>
              <a:rPr lang="en-US" sz="10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Helvetica" pitchFamily="2" charset="0"/>
              </a:rPr>
              <a:t>Nasional</a:t>
            </a:r>
            <a:r>
              <a:rPr lang="en-US" sz="1050" dirty="0">
                <a:solidFill>
                  <a:srgbClr val="000000"/>
                </a:solidFill>
                <a:latin typeface="Helvetica" pitchFamily="2" charset="0"/>
              </a:rPr>
              <a:t> (SAN) </a:t>
            </a:r>
            <a:r>
              <a:rPr lang="en-US" sz="1050" dirty="0" err="1">
                <a:solidFill>
                  <a:srgbClr val="000000"/>
                </a:solidFill>
                <a:latin typeface="Helvetica" pitchFamily="2" charset="0"/>
              </a:rPr>
              <a:t>Pendidikan</a:t>
            </a:r>
            <a:r>
              <a:rPr lang="en-US" sz="10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Helvetica" pitchFamily="2" charset="0"/>
              </a:rPr>
              <a:t>Tinggi</a:t>
            </a:r>
            <a:r>
              <a:rPr lang="en-US" sz="1050" dirty="0">
                <a:solidFill>
                  <a:srgbClr val="000000"/>
                </a:solidFill>
                <a:latin typeface="Helvetica" pitchFamily="2" charset="0"/>
              </a:rPr>
              <a:t>, BAN-PT, 2017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2FBB7846-9026-3B44-950E-9B25B388F55A}"/>
              </a:ext>
            </a:extLst>
          </p:cNvPr>
          <p:cNvSpPr/>
          <p:nvPr/>
        </p:nvSpPr>
        <p:spPr>
          <a:xfrm>
            <a:off x="1847852" y="1208921"/>
            <a:ext cx="5416791" cy="591671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FFFF00"/>
                </a:solidFill>
                <a:latin typeface="Helvetica" pitchFamily="2" charset="0"/>
              </a:rPr>
              <a:t>Visi, Misi, Tujuan, Strategi</a:t>
            </a:r>
            <a:endParaRPr sz="1500" b="1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9CE171D4-E169-CD43-9DA4-9754435DBB1E}"/>
              </a:ext>
            </a:extLst>
          </p:cNvPr>
          <p:cNvSpPr/>
          <p:nvPr/>
        </p:nvSpPr>
        <p:spPr>
          <a:xfrm>
            <a:off x="1457652" y="2030464"/>
            <a:ext cx="1482538" cy="139852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Helvetica" pitchFamily="2" charset="0"/>
              </a:rPr>
              <a:t>Tata Pamong, Tata Kelola, dan Kerja sama</a:t>
            </a:r>
            <a:endParaRPr sz="1050" b="1">
              <a:latin typeface="Helvetica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66B98544-37D8-614C-BA23-A693ED6A16DA}"/>
              </a:ext>
            </a:extLst>
          </p:cNvPr>
          <p:cNvSpPr/>
          <p:nvPr/>
        </p:nvSpPr>
        <p:spPr>
          <a:xfrm>
            <a:off x="3018297" y="2413181"/>
            <a:ext cx="1482538" cy="100005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Helvetica" pitchFamily="2" charset="0"/>
              </a:rPr>
              <a:t>Mahasiswa</a:t>
            </a:r>
            <a:endParaRPr sz="1050" b="1">
              <a:latin typeface="Helvetica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AEB0A5F-F5F1-EE46-802C-A39E49FBB116}"/>
              </a:ext>
            </a:extLst>
          </p:cNvPr>
          <p:cNvSpPr/>
          <p:nvPr/>
        </p:nvSpPr>
        <p:spPr>
          <a:xfrm>
            <a:off x="4573269" y="2444674"/>
            <a:ext cx="1482538" cy="96856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Helvetica" pitchFamily="2" charset="0"/>
              </a:rPr>
              <a:t>Sumber Daya Manusia</a:t>
            </a:r>
            <a:endParaRPr sz="1050" b="1">
              <a:latin typeface="Helvetica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41ABC76-3317-AF4C-A177-CE5F6D04D4A9}"/>
              </a:ext>
            </a:extLst>
          </p:cNvPr>
          <p:cNvSpPr/>
          <p:nvPr/>
        </p:nvSpPr>
        <p:spPr>
          <a:xfrm>
            <a:off x="6129913" y="2413401"/>
            <a:ext cx="1482538" cy="100005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Helvetica" pitchFamily="2" charset="0"/>
              </a:rPr>
              <a:t>Keuangan, Sarana, dan Prasarana</a:t>
            </a:r>
            <a:endParaRPr sz="1050" b="1">
              <a:latin typeface="Helvetica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AAF9A58-AC2F-7A4D-B3A1-F1AB448A0E1A}"/>
              </a:ext>
            </a:extLst>
          </p:cNvPr>
          <p:cNvSpPr/>
          <p:nvPr/>
        </p:nvSpPr>
        <p:spPr>
          <a:xfrm>
            <a:off x="2073600" y="4323124"/>
            <a:ext cx="1482538" cy="100005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Helvetica" pitchFamily="2" charset="0"/>
              </a:rPr>
              <a:t>Pendidikan</a:t>
            </a:r>
            <a:endParaRPr sz="1200" b="1">
              <a:latin typeface="Helvetica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79B8FCF-9F48-6546-98FB-0365018FE4E9}"/>
              </a:ext>
            </a:extLst>
          </p:cNvPr>
          <p:cNvSpPr/>
          <p:nvPr/>
        </p:nvSpPr>
        <p:spPr>
          <a:xfrm>
            <a:off x="3759567" y="4354073"/>
            <a:ext cx="1482538" cy="100005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Helvetica" pitchFamily="2" charset="0"/>
              </a:rPr>
              <a:t>Penelitian</a:t>
            </a:r>
            <a:endParaRPr sz="1200" b="1">
              <a:latin typeface="Helvetica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35DAB0C-9A4A-4E4C-B102-F9BF0E8CFD52}"/>
              </a:ext>
            </a:extLst>
          </p:cNvPr>
          <p:cNvSpPr/>
          <p:nvPr/>
        </p:nvSpPr>
        <p:spPr>
          <a:xfrm>
            <a:off x="5443811" y="4341555"/>
            <a:ext cx="1482538" cy="100005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Helvetica" pitchFamily="2" charset="0"/>
              </a:rPr>
              <a:t>Pengabdian Kepada Masyarakat</a:t>
            </a:r>
            <a:endParaRPr sz="1200" b="1">
              <a:latin typeface="Helvetica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0E91672A-9B1E-1546-91CB-D3D081FA5765}"/>
              </a:ext>
            </a:extLst>
          </p:cNvPr>
          <p:cNvSpPr/>
          <p:nvPr/>
        </p:nvSpPr>
        <p:spPr>
          <a:xfrm>
            <a:off x="1847852" y="5860074"/>
            <a:ext cx="5416791" cy="5916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000000"/>
                </a:solidFill>
                <a:latin typeface="Helvetica" pitchFamily="2" charset="0"/>
              </a:rPr>
              <a:t>Luaran dan Capaian:</a:t>
            </a:r>
          </a:p>
          <a:p>
            <a:pPr algn="ctr"/>
            <a:r>
              <a:rPr lang="en-US" sz="1350" b="1">
                <a:solidFill>
                  <a:srgbClr val="000000"/>
                </a:solidFill>
                <a:latin typeface="Helvetica" pitchFamily="2" charset="0"/>
              </a:rPr>
              <a:t>Hasil Pendidikan, Hasil Penelitian, Hasil PkM</a:t>
            </a:r>
            <a:endParaRPr sz="1350" b="1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="" xmlns:a16="http://schemas.microsoft.com/office/drawing/2014/main" id="{2F183938-DBA9-3645-BD90-F43BA2316893}"/>
              </a:ext>
            </a:extLst>
          </p:cNvPr>
          <p:cNvSpPr/>
          <p:nvPr/>
        </p:nvSpPr>
        <p:spPr>
          <a:xfrm rot="16200000">
            <a:off x="-1728375" y="3489111"/>
            <a:ext cx="5277211" cy="682444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0000"/>
                </a:solidFill>
                <a:latin typeface="Helvetica" pitchFamily="2" charset="0"/>
              </a:rPr>
              <a:t>Sistem Penjaminan Mutu Internal</a:t>
            </a:r>
            <a:endParaRPr sz="1500" b="1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7" name="Round Diagonal Corner Rectangle 16">
            <a:extLst>
              <a:ext uri="{FF2B5EF4-FFF2-40B4-BE49-F238E27FC236}">
                <a16:creationId xmlns="" xmlns:a16="http://schemas.microsoft.com/office/drawing/2014/main" id="{92759111-D4AF-DF4B-B773-BA86AF8CDBA9}"/>
              </a:ext>
            </a:extLst>
          </p:cNvPr>
          <p:cNvSpPr/>
          <p:nvPr/>
        </p:nvSpPr>
        <p:spPr>
          <a:xfrm rot="16200000">
            <a:off x="5625989" y="3522307"/>
            <a:ext cx="5242824" cy="616050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000000"/>
                </a:solidFill>
                <a:latin typeface="Helvetica" pitchFamily="2" charset="0"/>
              </a:rPr>
              <a:t>Kepuasaaan Pemangku Kepentingan dan Rekognisi Masyarakat</a:t>
            </a:r>
            <a:endParaRPr sz="1350" b="1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95B712C-E54F-8D4A-AC01-B525E6636787}"/>
              </a:ext>
            </a:extLst>
          </p:cNvPr>
          <p:cNvGrpSpPr/>
          <p:nvPr/>
        </p:nvGrpSpPr>
        <p:grpSpPr>
          <a:xfrm>
            <a:off x="5782797" y="1319941"/>
            <a:ext cx="279127" cy="360307"/>
            <a:chOff x="7351294" y="1287379"/>
            <a:chExt cx="496226" cy="360306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42DC00FC-3E46-914F-BFBC-DF46B385CFEC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39DF5D7-6A85-4740-8D93-833478BEBB55}"/>
                </a:ext>
              </a:extLst>
            </p:cNvPr>
            <p:cNvSpPr txBox="1"/>
            <p:nvPr/>
          </p:nvSpPr>
          <p:spPr>
            <a:xfrm>
              <a:off x="7351294" y="1287676"/>
              <a:ext cx="490091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30E293B-2E4A-FF41-87C7-5AC059B4F70A}"/>
              </a:ext>
            </a:extLst>
          </p:cNvPr>
          <p:cNvGrpSpPr/>
          <p:nvPr/>
        </p:nvGrpSpPr>
        <p:grpSpPr>
          <a:xfrm>
            <a:off x="2613670" y="2769166"/>
            <a:ext cx="279129" cy="360307"/>
            <a:chOff x="7351290" y="1287379"/>
            <a:chExt cx="496230" cy="360306"/>
          </a:xfrm>
        </p:grpSpPr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43BF322F-4CA1-ED45-A7E6-3DC7BCFDC23A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23DE7FE-BC4D-CE42-AFF8-B8A16396BE6E}"/>
                </a:ext>
              </a:extLst>
            </p:cNvPr>
            <p:cNvSpPr txBox="1"/>
            <p:nvPr/>
          </p:nvSpPr>
          <p:spPr>
            <a:xfrm>
              <a:off x="7351290" y="1287676"/>
              <a:ext cx="490095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E77AFB6-A44E-5149-BAC4-BDEB30D2363D}"/>
              </a:ext>
            </a:extLst>
          </p:cNvPr>
          <p:cNvGrpSpPr/>
          <p:nvPr/>
        </p:nvGrpSpPr>
        <p:grpSpPr>
          <a:xfrm>
            <a:off x="4171422" y="2769166"/>
            <a:ext cx="283649" cy="360307"/>
            <a:chOff x="7351295" y="1287379"/>
            <a:chExt cx="504267" cy="360306"/>
          </a:xfrm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9A44EB0E-730C-4147-A492-B014B6C5D369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5921D6A-F9E2-4946-A2BE-9645ADF78657}"/>
                </a:ext>
              </a:extLst>
            </p:cNvPr>
            <p:cNvSpPr txBox="1"/>
            <p:nvPr/>
          </p:nvSpPr>
          <p:spPr>
            <a:xfrm>
              <a:off x="7351295" y="1287676"/>
              <a:ext cx="504267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C4B544F-EE87-8E4B-9243-273C3B007A69}"/>
              </a:ext>
            </a:extLst>
          </p:cNvPr>
          <p:cNvGrpSpPr/>
          <p:nvPr/>
        </p:nvGrpSpPr>
        <p:grpSpPr>
          <a:xfrm>
            <a:off x="5740715" y="2769166"/>
            <a:ext cx="279129" cy="360307"/>
            <a:chOff x="7351290" y="1287379"/>
            <a:chExt cx="496230" cy="360306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BE75C2B1-36A5-F44D-A4DA-C81EB17F0775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A601C8E3-4ED6-6C49-B479-B75526A422A3}"/>
                </a:ext>
              </a:extLst>
            </p:cNvPr>
            <p:cNvSpPr txBox="1"/>
            <p:nvPr/>
          </p:nvSpPr>
          <p:spPr>
            <a:xfrm>
              <a:off x="7351290" y="1287676"/>
              <a:ext cx="490095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E266664-0CAF-F44F-931C-4A8F605E9650}"/>
              </a:ext>
            </a:extLst>
          </p:cNvPr>
          <p:cNvGrpSpPr/>
          <p:nvPr/>
        </p:nvGrpSpPr>
        <p:grpSpPr>
          <a:xfrm>
            <a:off x="7264643" y="2769166"/>
            <a:ext cx="283649" cy="360307"/>
            <a:chOff x="7351295" y="1287379"/>
            <a:chExt cx="504266" cy="360306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713CDD7D-AB96-C941-98EB-4460C58F7C4A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8E640DCC-1C85-E843-98FE-F2ADE94E071B}"/>
                </a:ext>
              </a:extLst>
            </p:cNvPr>
            <p:cNvSpPr txBox="1"/>
            <p:nvPr/>
          </p:nvSpPr>
          <p:spPr>
            <a:xfrm>
              <a:off x="7351295" y="1287676"/>
              <a:ext cx="504266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B669202-9AE9-7D49-8E2B-A4178F99F526}"/>
              </a:ext>
            </a:extLst>
          </p:cNvPr>
          <p:cNvGrpSpPr/>
          <p:nvPr/>
        </p:nvGrpSpPr>
        <p:grpSpPr>
          <a:xfrm>
            <a:off x="3233127" y="4668779"/>
            <a:ext cx="282577" cy="370642"/>
            <a:chOff x="7345160" y="1277043"/>
            <a:chExt cx="502360" cy="370642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DF545537-CEA0-6E4D-9BBC-48669260436F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5C75E5D-0196-8243-A2F6-754F2A7C4B7E}"/>
                </a:ext>
              </a:extLst>
            </p:cNvPr>
            <p:cNvSpPr txBox="1"/>
            <p:nvPr/>
          </p:nvSpPr>
          <p:spPr>
            <a:xfrm>
              <a:off x="7345160" y="1277043"/>
              <a:ext cx="49622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C8FB251-433C-974D-AADF-A7650822AF50}"/>
              </a:ext>
            </a:extLst>
          </p:cNvPr>
          <p:cNvGrpSpPr/>
          <p:nvPr/>
        </p:nvGrpSpPr>
        <p:grpSpPr>
          <a:xfrm>
            <a:off x="4924269" y="4681077"/>
            <a:ext cx="279127" cy="360307"/>
            <a:chOff x="7351294" y="1287379"/>
            <a:chExt cx="496226" cy="360306"/>
          </a:xfrm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FA9EF928-98B6-0344-A049-9C30FF44A1AF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8CBF8BDC-9D42-E54A-BBBD-F9A33DA34C72}"/>
                </a:ext>
              </a:extLst>
            </p:cNvPr>
            <p:cNvSpPr txBox="1"/>
            <p:nvPr/>
          </p:nvSpPr>
          <p:spPr>
            <a:xfrm>
              <a:off x="7351294" y="1287676"/>
              <a:ext cx="490091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7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A77E2F8-8433-664F-ABB9-B0704E478590}"/>
              </a:ext>
            </a:extLst>
          </p:cNvPr>
          <p:cNvGrpSpPr/>
          <p:nvPr/>
        </p:nvGrpSpPr>
        <p:grpSpPr>
          <a:xfrm>
            <a:off x="6610527" y="4680062"/>
            <a:ext cx="279127" cy="370642"/>
            <a:chOff x="7351294" y="1277043"/>
            <a:chExt cx="496226" cy="370642"/>
          </a:xfrm>
        </p:grpSpPr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E135C319-6E57-364A-99F6-B1A5C01FAF75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70F39CEE-9F51-4149-9ABC-55D74CDC5B5A}"/>
                </a:ext>
              </a:extLst>
            </p:cNvPr>
            <p:cNvSpPr txBox="1"/>
            <p:nvPr/>
          </p:nvSpPr>
          <p:spPr>
            <a:xfrm>
              <a:off x="7351294" y="1277043"/>
              <a:ext cx="4900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F77D1FF4-5054-3648-B18E-F711FD989C14}"/>
              </a:ext>
            </a:extLst>
          </p:cNvPr>
          <p:cNvGrpSpPr/>
          <p:nvPr/>
        </p:nvGrpSpPr>
        <p:grpSpPr>
          <a:xfrm>
            <a:off x="6373771" y="5965780"/>
            <a:ext cx="283651" cy="360307"/>
            <a:chOff x="7351294" y="1287379"/>
            <a:chExt cx="504268" cy="360306"/>
          </a:xfrm>
        </p:grpSpPr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90E9B507-96D9-3F4E-96E3-529FEB609D6B}"/>
                </a:ext>
              </a:extLst>
            </p:cNvPr>
            <p:cNvSpPr/>
            <p:nvPr/>
          </p:nvSpPr>
          <p:spPr>
            <a:xfrm>
              <a:off x="7351295" y="1287379"/>
              <a:ext cx="496225" cy="3603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id-ID" sz="1350">
                <a:solidFill>
                  <a:prstClr val="white"/>
                </a:solidFill>
                <a:latin typeface="Helvetica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D1E76C74-6A9B-D940-A08E-ADA9EB65A8F8}"/>
                </a:ext>
              </a:extLst>
            </p:cNvPr>
            <p:cNvSpPr txBox="1"/>
            <p:nvPr/>
          </p:nvSpPr>
          <p:spPr>
            <a:xfrm>
              <a:off x="7351294" y="1298310"/>
              <a:ext cx="504268" cy="30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id-ID" sz="1350" dirty="0">
                  <a:solidFill>
                    <a:prstClr val="black"/>
                  </a:solidFill>
                  <a:latin typeface="Helvetica" pitchFamily="2" charset="0"/>
                </a:rPr>
                <a:t>9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E9CE44C8-476D-0C4C-8875-8E02B14BC83D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2198921" y="3428985"/>
            <a:ext cx="690426" cy="894140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A5391011-D985-B146-84AD-3F94F3D9662A}"/>
              </a:ext>
            </a:extLst>
          </p:cNvPr>
          <p:cNvCxnSpPr>
            <a:cxnSpLocks/>
            <a:stCxn id="4" idx="4"/>
            <a:endCxn id="13" idx="0"/>
          </p:cNvCxnSpPr>
          <p:nvPr/>
        </p:nvCxnSpPr>
        <p:spPr>
          <a:xfrm>
            <a:off x="2198922" y="3428985"/>
            <a:ext cx="2301915" cy="925089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0CC79BA3-2C2A-3640-B750-D0A358497E46}"/>
              </a:ext>
            </a:extLst>
          </p:cNvPr>
          <p:cNvCxnSpPr>
            <a:cxnSpLocks/>
            <a:stCxn id="4" idx="4"/>
            <a:endCxn id="14" idx="0"/>
          </p:cNvCxnSpPr>
          <p:nvPr/>
        </p:nvCxnSpPr>
        <p:spPr>
          <a:xfrm>
            <a:off x="2198922" y="3428984"/>
            <a:ext cx="3986159" cy="912571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F4F2A49F-B8A9-D043-AFC2-13FF9FC626B7}"/>
              </a:ext>
            </a:extLst>
          </p:cNvPr>
          <p:cNvCxnSpPr>
            <a:stCxn id="8" idx="4"/>
            <a:endCxn id="12" idx="0"/>
          </p:cNvCxnSpPr>
          <p:nvPr/>
        </p:nvCxnSpPr>
        <p:spPr>
          <a:xfrm flipH="1">
            <a:off x="2814869" y="3413239"/>
            <a:ext cx="944698" cy="909884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E7D76FF1-5645-664C-902B-D7A9781825AC}"/>
              </a:ext>
            </a:extLst>
          </p:cNvPr>
          <p:cNvCxnSpPr>
            <a:stCxn id="8" idx="4"/>
            <a:endCxn id="13" idx="0"/>
          </p:cNvCxnSpPr>
          <p:nvPr/>
        </p:nvCxnSpPr>
        <p:spPr>
          <a:xfrm>
            <a:off x="3759568" y="3413241"/>
            <a:ext cx="741269" cy="940833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="" xmlns:a16="http://schemas.microsoft.com/office/drawing/2014/main" id="{CC5248BE-3F9E-574C-93CE-74E2AC1D385C}"/>
              </a:ext>
            </a:extLst>
          </p:cNvPr>
          <p:cNvCxnSpPr>
            <a:stCxn id="8" idx="4"/>
            <a:endCxn id="14" idx="0"/>
          </p:cNvCxnSpPr>
          <p:nvPr/>
        </p:nvCxnSpPr>
        <p:spPr>
          <a:xfrm>
            <a:off x="3759566" y="3413240"/>
            <a:ext cx="2425514" cy="928315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DF8A2C34-497B-0541-8133-4D278C6408A5}"/>
              </a:ext>
            </a:extLst>
          </p:cNvPr>
          <p:cNvCxnSpPr>
            <a:stCxn id="10" idx="4"/>
            <a:endCxn id="12" idx="0"/>
          </p:cNvCxnSpPr>
          <p:nvPr/>
        </p:nvCxnSpPr>
        <p:spPr>
          <a:xfrm flipH="1">
            <a:off x="2814870" y="3413239"/>
            <a:ext cx="2499669" cy="909884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E3EF8884-0173-F94F-A8BA-7DDC7F7F7AE6}"/>
              </a:ext>
            </a:extLst>
          </p:cNvPr>
          <p:cNvCxnSpPr>
            <a:stCxn id="10" idx="4"/>
            <a:endCxn id="13" idx="0"/>
          </p:cNvCxnSpPr>
          <p:nvPr/>
        </p:nvCxnSpPr>
        <p:spPr>
          <a:xfrm flipH="1">
            <a:off x="4500836" y="3413241"/>
            <a:ext cx="813702" cy="940833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="" xmlns:a16="http://schemas.microsoft.com/office/drawing/2014/main" id="{DD7B4DBF-DF01-D44D-A136-964525EF08D1}"/>
              </a:ext>
            </a:extLst>
          </p:cNvPr>
          <p:cNvCxnSpPr>
            <a:stCxn id="10" idx="4"/>
            <a:endCxn id="14" idx="0"/>
          </p:cNvCxnSpPr>
          <p:nvPr/>
        </p:nvCxnSpPr>
        <p:spPr>
          <a:xfrm>
            <a:off x="5314538" y="3413240"/>
            <a:ext cx="870542" cy="928315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="" xmlns:a16="http://schemas.microsoft.com/office/drawing/2014/main" id="{2CAC7708-6FB7-3A4A-AA9B-5D00D066F157}"/>
              </a:ext>
            </a:extLst>
          </p:cNvPr>
          <p:cNvCxnSpPr>
            <a:stCxn id="11" idx="4"/>
            <a:endCxn id="12" idx="0"/>
          </p:cNvCxnSpPr>
          <p:nvPr/>
        </p:nvCxnSpPr>
        <p:spPr>
          <a:xfrm flipH="1">
            <a:off x="2814868" y="3413459"/>
            <a:ext cx="4056314" cy="909664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="" xmlns:a16="http://schemas.microsoft.com/office/drawing/2014/main" id="{53D79A7D-F638-F445-AD0E-56BE09479929}"/>
              </a:ext>
            </a:extLst>
          </p:cNvPr>
          <p:cNvCxnSpPr>
            <a:stCxn id="11" idx="4"/>
            <a:endCxn id="13" idx="0"/>
          </p:cNvCxnSpPr>
          <p:nvPr/>
        </p:nvCxnSpPr>
        <p:spPr>
          <a:xfrm flipH="1">
            <a:off x="4500836" y="3413460"/>
            <a:ext cx="2370347" cy="940613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="" xmlns:a16="http://schemas.microsoft.com/office/drawing/2014/main" id="{A07CC77B-2571-874C-8B29-F5891B9418A9}"/>
              </a:ext>
            </a:extLst>
          </p:cNvPr>
          <p:cNvCxnSpPr>
            <a:stCxn id="11" idx="4"/>
            <a:endCxn id="14" idx="0"/>
          </p:cNvCxnSpPr>
          <p:nvPr/>
        </p:nvCxnSpPr>
        <p:spPr>
          <a:xfrm flipH="1">
            <a:off x="6185080" y="3413461"/>
            <a:ext cx="686102" cy="928095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="" xmlns:a16="http://schemas.microsoft.com/office/drawing/2014/main" id="{3358B12A-EE65-6B46-BC47-C6CFCB71360E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198921" y="1800591"/>
            <a:ext cx="0" cy="229872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="" xmlns:a16="http://schemas.microsoft.com/office/drawing/2014/main" id="{D0341DA2-8377-164F-BB07-E7194D5CA88C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759566" y="1800590"/>
            <a:ext cx="0" cy="612591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="" xmlns:a16="http://schemas.microsoft.com/office/drawing/2014/main" id="{0DF7AD83-F936-5E49-BDD4-895EF77CFC7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314538" y="1800589"/>
            <a:ext cx="0" cy="644083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35648153-6DA9-E147-89C9-4A5FACA30E0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871182" y="1800589"/>
            <a:ext cx="0" cy="612811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133083A2-9A24-A446-96DA-CED5A4CCC831}"/>
              </a:ext>
            </a:extLst>
          </p:cNvPr>
          <p:cNvCxnSpPr>
            <a:stCxn id="12" idx="4"/>
          </p:cNvCxnSpPr>
          <p:nvPr/>
        </p:nvCxnSpPr>
        <p:spPr>
          <a:xfrm>
            <a:off x="2814869" y="5323183"/>
            <a:ext cx="0" cy="536892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1DB6FB5-F228-EC4F-82F3-F217E74630AE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4500836" y="5354133"/>
            <a:ext cx="1" cy="505943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="" xmlns:a16="http://schemas.microsoft.com/office/drawing/2014/main" id="{843C9E16-1E31-9A42-9528-D28F65F4BC24}"/>
              </a:ext>
            </a:extLst>
          </p:cNvPr>
          <p:cNvCxnSpPr>
            <a:stCxn id="14" idx="4"/>
          </p:cNvCxnSpPr>
          <p:nvPr/>
        </p:nvCxnSpPr>
        <p:spPr>
          <a:xfrm>
            <a:off x="6185080" y="5341614"/>
            <a:ext cx="0" cy="518461"/>
          </a:xfrm>
          <a:prstGeom prst="straightConnector1">
            <a:avLst/>
          </a:prstGeom>
          <a:ln w="28575">
            <a:solidFill>
              <a:schemeClr val="accent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Left-Right Arrow 90">
            <a:extLst>
              <a:ext uri="{FF2B5EF4-FFF2-40B4-BE49-F238E27FC236}">
                <a16:creationId xmlns="" xmlns:a16="http://schemas.microsoft.com/office/drawing/2014/main" id="{3804108E-64A7-024A-9E9D-927DBA2C6952}"/>
              </a:ext>
            </a:extLst>
          </p:cNvPr>
          <p:cNvSpPr/>
          <p:nvPr/>
        </p:nvSpPr>
        <p:spPr>
          <a:xfrm>
            <a:off x="1142519" y="2733474"/>
            <a:ext cx="485399" cy="38244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latin typeface="Helvetica" pitchFamily="2" charset="0"/>
            </a:endParaRPr>
          </a:p>
        </p:txBody>
      </p:sp>
      <p:sp>
        <p:nvSpPr>
          <p:cNvPr id="93" name="Left-Right Arrow 92">
            <a:extLst>
              <a:ext uri="{FF2B5EF4-FFF2-40B4-BE49-F238E27FC236}">
                <a16:creationId xmlns="" xmlns:a16="http://schemas.microsoft.com/office/drawing/2014/main" id="{2BA81391-F404-BE47-8678-D5A75CD7B93C}"/>
              </a:ext>
            </a:extLst>
          </p:cNvPr>
          <p:cNvSpPr/>
          <p:nvPr/>
        </p:nvSpPr>
        <p:spPr>
          <a:xfrm>
            <a:off x="1142519" y="1378240"/>
            <a:ext cx="791057" cy="38244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latin typeface="Helvetica" pitchFamily="2" charset="0"/>
            </a:endParaRPr>
          </a:p>
        </p:txBody>
      </p:sp>
      <p:sp>
        <p:nvSpPr>
          <p:cNvPr id="94" name="Left-Right Arrow 93">
            <a:extLst>
              <a:ext uri="{FF2B5EF4-FFF2-40B4-BE49-F238E27FC236}">
                <a16:creationId xmlns="" xmlns:a16="http://schemas.microsoft.com/office/drawing/2014/main" id="{EC599029-EF5D-7D4E-A14D-DD8EE75023AA}"/>
              </a:ext>
            </a:extLst>
          </p:cNvPr>
          <p:cNvSpPr/>
          <p:nvPr/>
        </p:nvSpPr>
        <p:spPr>
          <a:xfrm>
            <a:off x="1142519" y="4690400"/>
            <a:ext cx="1009775" cy="38244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latin typeface="Helvetica" pitchFamily="2" charset="0"/>
            </a:endParaRPr>
          </a:p>
        </p:txBody>
      </p:sp>
      <p:sp>
        <p:nvSpPr>
          <p:cNvPr id="95" name="Left-Right Arrow 94">
            <a:extLst>
              <a:ext uri="{FF2B5EF4-FFF2-40B4-BE49-F238E27FC236}">
                <a16:creationId xmlns="" xmlns:a16="http://schemas.microsoft.com/office/drawing/2014/main" id="{39A98551-0E52-4548-B61B-0E8647A391C8}"/>
              </a:ext>
            </a:extLst>
          </p:cNvPr>
          <p:cNvSpPr/>
          <p:nvPr/>
        </p:nvSpPr>
        <p:spPr>
          <a:xfrm>
            <a:off x="1142519" y="5985411"/>
            <a:ext cx="791057" cy="38244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latin typeface="Helvetica" pitchFamily="2" charset="0"/>
            </a:endParaRPr>
          </a:p>
        </p:txBody>
      </p:sp>
      <p:sp>
        <p:nvSpPr>
          <p:cNvPr id="96" name="Left-Right Arrow 95">
            <a:extLst>
              <a:ext uri="{FF2B5EF4-FFF2-40B4-BE49-F238E27FC236}">
                <a16:creationId xmlns="" xmlns:a16="http://schemas.microsoft.com/office/drawing/2014/main" id="{B2FDF234-E652-A444-B3DB-741740CFB301}"/>
              </a:ext>
            </a:extLst>
          </p:cNvPr>
          <p:cNvSpPr/>
          <p:nvPr/>
        </p:nvSpPr>
        <p:spPr>
          <a:xfrm>
            <a:off x="7550834" y="2702460"/>
            <a:ext cx="485399" cy="38244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latin typeface="Helvetica" pitchFamily="2" charset="0"/>
            </a:endParaRPr>
          </a:p>
        </p:txBody>
      </p:sp>
      <p:sp>
        <p:nvSpPr>
          <p:cNvPr id="97" name="Left-Right Arrow 96">
            <a:extLst>
              <a:ext uri="{FF2B5EF4-FFF2-40B4-BE49-F238E27FC236}">
                <a16:creationId xmlns="" xmlns:a16="http://schemas.microsoft.com/office/drawing/2014/main" id="{A2114BFD-FD75-954B-9056-4AFC51A9FA9D}"/>
              </a:ext>
            </a:extLst>
          </p:cNvPr>
          <p:cNvSpPr/>
          <p:nvPr/>
        </p:nvSpPr>
        <p:spPr>
          <a:xfrm>
            <a:off x="7216923" y="1357364"/>
            <a:ext cx="791057" cy="38244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latin typeface="Helvetica" pitchFamily="2" charset="0"/>
            </a:endParaRPr>
          </a:p>
        </p:txBody>
      </p:sp>
      <p:sp>
        <p:nvSpPr>
          <p:cNvPr id="98" name="Left-Right Arrow 97">
            <a:extLst>
              <a:ext uri="{FF2B5EF4-FFF2-40B4-BE49-F238E27FC236}">
                <a16:creationId xmlns="" xmlns:a16="http://schemas.microsoft.com/office/drawing/2014/main" id="{63244DDA-7FAE-7441-9D25-C2353373ED15}"/>
              </a:ext>
            </a:extLst>
          </p:cNvPr>
          <p:cNvSpPr/>
          <p:nvPr/>
        </p:nvSpPr>
        <p:spPr>
          <a:xfrm>
            <a:off x="6936176" y="4644796"/>
            <a:ext cx="1009775" cy="38244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latin typeface="Helvetica" pitchFamily="2" charset="0"/>
            </a:endParaRPr>
          </a:p>
        </p:txBody>
      </p:sp>
      <p:sp>
        <p:nvSpPr>
          <p:cNvPr id="99" name="Left-Right Arrow 98">
            <a:extLst>
              <a:ext uri="{FF2B5EF4-FFF2-40B4-BE49-F238E27FC236}">
                <a16:creationId xmlns="" xmlns:a16="http://schemas.microsoft.com/office/drawing/2014/main" id="{427B2F3E-FF13-BB42-8DD3-8635E9ED6581}"/>
              </a:ext>
            </a:extLst>
          </p:cNvPr>
          <p:cNvSpPr/>
          <p:nvPr/>
        </p:nvSpPr>
        <p:spPr>
          <a:xfrm>
            <a:off x="7155305" y="5938331"/>
            <a:ext cx="791057" cy="38244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PERMASALAHAN SPMI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2708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4536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B3C8132-CB3F-604F-B5AF-8C9BCFCBFEDA}"/>
              </a:ext>
            </a:extLst>
          </p:cNvPr>
          <p:cNvGrpSpPr/>
          <p:nvPr/>
        </p:nvGrpSpPr>
        <p:grpSpPr>
          <a:xfrm flipH="1">
            <a:off x="5436094" y="1508786"/>
            <a:ext cx="3731345" cy="5355961"/>
            <a:chOff x="1157767" y="3707721"/>
            <a:chExt cx="9712425" cy="3150279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AF97B119-5E77-B44C-9D48-A4DA6713C6BE}"/>
                </a:ext>
              </a:extLst>
            </p:cNvPr>
            <p:cNvGrpSpPr/>
            <p:nvPr/>
          </p:nvGrpSpPr>
          <p:grpSpPr>
            <a:xfrm>
              <a:off x="8407979" y="5698593"/>
              <a:ext cx="2462213" cy="1159407"/>
              <a:chOff x="8407979" y="5698593"/>
              <a:chExt cx="2462213" cy="1159407"/>
            </a:xfrm>
          </p:grpSpPr>
          <p:sp>
            <p:nvSpPr>
              <p:cNvPr id="57" name="Freeform 56">
                <a:extLst>
                  <a:ext uri="{FF2B5EF4-FFF2-40B4-BE49-F238E27FC236}">
                    <a16:creationId xmlns="" xmlns:a16="http://schemas.microsoft.com/office/drawing/2014/main" id="{C5528C9B-311B-7D43-A187-A8BBB7376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7979" y="5698594"/>
                <a:ext cx="2462213" cy="842963"/>
              </a:xfrm>
              <a:custGeom>
                <a:avLst/>
                <a:gdLst>
                  <a:gd name="T0" fmla="*/ 1551 w 1551"/>
                  <a:gd name="T1" fmla="*/ 0 h 531"/>
                  <a:gd name="T2" fmla="*/ 1144 w 1551"/>
                  <a:gd name="T3" fmla="*/ 531 h 531"/>
                  <a:gd name="T4" fmla="*/ 0 w 1551"/>
                  <a:gd name="T5" fmla="*/ 531 h 531"/>
                  <a:gd name="T6" fmla="*/ 405 w 1551"/>
                  <a:gd name="T7" fmla="*/ 0 h 531"/>
                  <a:gd name="T8" fmla="*/ 1551 w 1551"/>
                  <a:gd name="T9" fmla="*/ 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1" h="531">
                    <a:moveTo>
                      <a:pt x="1551" y="0"/>
                    </a:moveTo>
                    <a:lnTo>
                      <a:pt x="1144" y="531"/>
                    </a:lnTo>
                    <a:lnTo>
                      <a:pt x="0" y="531"/>
                    </a:lnTo>
                    <a:lnTo>
                      <a:pt x="405" y="0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84CBC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="" xmlns:a16="http://schemas.microsoft.com/office/drawing/2014/main" id="{79B8DA53-4CBE-6C4E-B850-7473807BC0E5}"/>
                  </a:ext>
                </a:extLst>
              </p:cNvPr>
              <p:cNvSpPr/>
              <p:nvPr/>
            </p:nvSpPr>
            <p:spPr>
              <a:xfrm>
                <a:off x="8407979" y="6541556"/>
                <a:ext cx="1816100" cy="316444"/>
              </a:xfrm>
              <a:custGeom>
                <a:avLst/>
                <a:gdLst>
                  <a:gd name="connsiteX0" fmla="*/ 0 w 1816100"/>
                  <a:gd name="connsiteY0" fmla="*/ 0 h 316444"/>
                  <a:gd name="connsiteX1" fmla="*/ 1816100 w 1816100"/>
                  <a:gd name="connsiteY1" fmla="*/ 0 h 316444"/>
                  <a:gd name="connsiteX2" fmla="*/ 1816100 w 1816100"/>
                  <a:gd name="connsiteY2" fmla="*/ 316444 h 316444"/>
                  <a:gd name="connsiteX3" fmla="*/ 0 w 1816100"/>
                  <a:gd name="connsiteY3" fmla="*/ 316444 h 316444"/>
                  <a:gd name="connsiteX4" fmla="*/ 0 w 1816100"/>
                  <a:gd name="connsiteY4" fmla="*/ 0 h 31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6100" h="316444">
                    <a:moveTo>
                      <a:pt x="0" y="0"/>
                    </a:moveTo>
                    <a:lnTo>
                      <a:pt x="1816100" y="0"/>
                    </a:lnTo>
                    <a:lnTo>
                      <a:pt x="1816100" y="316444"/>
                    </a:lnTo>
                    <a:lnTo>
                      <a:pt x="0" y="316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B1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>
                  <a:solidFill>
                    <a:schemeClr val="tx1"/>
                  </a:solidFill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="" xmlns:a16="http://schemas.microsoft.com/office/drawing/2014/main" id="{FCBCC5B5-019A-9745-A6CB-BF4852676337}"/>
                  </a:ext>
                </a:extLst>
              </p:cNvPr>
              <p:cNvSpPr/>
              <p:nvPr/>
            </p:nvSpPr>
            <p:spPr>
              <a:xfrm>
                <a:off x="10214555" y="5698593"/>
                <a:ext cx="646113" cy="1159406"/>
              </a:xfrm>
              <a:custGeom>
                <a:avLst/>
                <a:gdLst>
                  <a:gd name="connsiteX0" fmla="*/ 646113 w 646113"/>
                  <a:gd name="connsiteY0" fmla="*/ 0 h 1159406"/>
                  <a:gd name="connsiteX1" fmla="*/ 646113 w 646113"/>
                  <a:gd name="connsiteY1" fmla="*/ 421481 h 1159406"/>
                  <a:gd name="connsiteX2" fmla="*/ 646113 w 646113"/>
                  <a:gd name="connsiteY2" fmla="*/ 496887 h 1159406"/>
                  <a:gd name="connsiteX3" fmla="*/ 646113 w 646113"/>
                  <a:gd name="connsiteY3" fmla="*/ 842962 h 1159406"/>
                  <a:gd name="connsiteX4" fmla="*/ 646113 w 646113"/>
                  <a:gd name="connsiteY4" fmla="*/ 918368 h 1159406"/>
                  <a:gd name="connsiteX5" fmla="*/ 646113 w 646113"/>
                  <a:gd name="connsiteY5" fmla="*/ 1159406 h 1159406"/>
                  <a:gd name="connsiteX6" fmla="*/ 0 w 646113"/>
                  <a:gd name="connsiteY6" fmla="*/ 1159406 h 1159406"/>
                  <a:gd name="connsiteX7" fmla="*/ 0 w 646113"/>
                  <a:gd name="connsiteY7" fmla="*/ 842962 h 1159406"/>
                  <a:gd name="connsiteX8" fmla="*/ 646113 w 646113"/>
                  <a:gd name="connsiteY8" fmla="*/ 0 h 1159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6113" h="1159406">
                    <a:moveTo>
                      <a:pt x="646113" y="0"/>
                    </a:moveTo>
                    <a:lnTo>
                      <a:pt x="646113" y="421481"/>
                    </a:lnTo>
                    <a:lnTo>
                      <a:pt x="646113" y="496887"/>
                    </a:lnTo>
                    <a:lnTo>
                      <a:pt x="646113" y="842962"/>
                    </a:lnTo>
                    <a:lnTo>
                      <a:pt x="646113" y="918368"/>
                    </a:lnTo>
                    <a:lnTo>
                      <a:pt x="646113" y="1159406"/>
                    </a:lnTo>
                    <a:lnTo>
                      <a:pt x="0" y="1159406"/>
                    </a:lnTo>
                    <a:lnTo>
                      <a:pt x="0" y="842962"/>
                    </a:lnTo>
                    <a:lnTo>
                      <a:pt x="646113" y="0"/>
                    </a:lnTo>
                    <a:close/>
                  </a:path>
                </a:pathLst>
              </a:custGeom>
              <a:solidFill>
                <a:srgbClr val="3375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>
                  <a:solidFill>
                    <a:schemeClr val="tx1"/>
                  </a:solidFill>
                  <a:latin typeface="Helvetica Light" panose="020B040302020202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EEF59929-A76A-1D4C-B66E-37973F5ED6AB}"/>
                </a:ext>
              </a:extLst>
            </p:cNvPr>
            <p:cNvGrpSpPr/>
            <p:nvPr/>
          </p:nvGrpSpPr>
          <p:grpSpPr>
            <a:xfrm>
              <a:off x="1157767" y="3707721"/>
              <a:ext cx="2462263" cy="3150279"/>
              <a:chOff x="1157767" y="3707721"/>
              <a:chExt cx="2462263" cy="315027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5A8E6685-2699-6B43-A7A0-FF2AA9FD6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7817" y="4554009"/>
                <a:ext cx="1816100" cy="496888"/>
              </a:xfrm>
              <a:prstGeom prst="rect">
                <a:avLst/>
              </a:prstGeom>
              <a:solidFill>
                <a:srgbClr val="484DBA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="" xmlns:a16="http://schemas.microsoft.com/office/drawing/2014/main" id="{8BCD587C-D4D7-BB41-9B35-4C92E55A6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817" y="3711046"/>
                <a:ext cx="2462213" cy="842963"/>
              </a:xfrm>
              <a:custGeom>
                <a:avLst/>
                <a:gdLst>
                  <a:gd name="T0" fmla="*/ 1551 w 1551"/>
                  <a:gd name="T1" fmla="*/ 0 h 531"/>
                  <a:gd name="T2" fmla="*/ 1144 w 1551"/>
                  <a:gd name="T3" fmla="*/ 531 h 531"/>
                  <a:gd name="T4" fmla="*/ 0 w 1551"/>
                  <a:gd name="T5" fmla="*/ 531 h 531"/>
                  <a:gd name="T6" fmla="*/ 405 w 1551"/>
                  <a:gd name="T7" fmla="*/ 0 h 531"/>
                  <a:gd name="T8" fmla="*/ 1551 w 1551"/>
                  <a:gd name="T9" fmla="*/ 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1" h="531">
                    <a:moveTo>
                      <a:pt x="1551" y="0"/>
                    </a:moveTo>
                    <a:lnTo>
                      <a:pt x="1144" y="531"/>
                    </a:lnTo>
                    <a:lnTo>
                      <a:pt x="0" y="531"/>
                    </a:lnTo>
                    <a:lnTo>
                      <a:pt x="405" y="0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868AD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="" xmlns:a16="http://schemas.microsoft.com/office/drawing/2014/main" id="{5A57DB08-FCD4-A24A-B4A2-7DE377D2F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917" y="3707721"/>
                <a:ext cx="646113" cy="1339850"/>
              </a:xfrm>
              <a:custGeom>
                <a:avLst/>
                <a:gdLst>
                  <a:gd name="T0" fmla="*/ 0 w 407"/>
                  <a:gd name="T1" fmla="*/ 844 h 844"/>
                  <a:gd name="T2" fmla="*/ 407 w 407"/>
                  <a:gd name="T3" fmla="*/ 313 h 844"/>
                  <a:gd name="T4" fmla="*/ 407 w 407"/>
                  <a:gd name="T5" fmla="*/ 0 h 844"/>
                  <a:gd name="T6" fmla="*/ 0 w 407"/>
                  <a:gd name="T7" fmla="*/ 531 h 844"/>
                  <a:gd name="T8" fmla="*/ 0 w 407"/>
                  <a:gd name="T9" fmla="*/ 844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844">
                    <a:moveTo>
                      <a:pt x="0" y="844"/>
                    </a:moveTo>
                    <a:lnTo>
                      <a:pt x="407" y="313"/>
                    </a:lnTo>
                    <a:lnTo>
                      <a:pt x="407" y="0"/>
                    </a:lnTo>
                    <a:lnTo>
                      <a:pt x="0" y="531"/>
                    </a:lnTo>
                    <a:lnTo>
                      <a:pt x="0" y="844"/>
                    </a:lnTo>
                    <a:close/>
                  </a:path>
                </a:pathLst>
              </a:custGeom>
              <a:solidFill>
                <a:srgbClr val="2E337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F314448F-FE50-CC4A-A80C-1DBEFE190F0C}"/>
                  </a:ext>
                </a:extLst>
              </p:cNvPr>
              <p:cNvSpPr/>
              <p:nvPr/>
            </p:nvSpPr>
            <p:spPr>
              <a:xfrm>
                <a:off x="1157767" y="5041371"/>
                <a:ext cx="1813505" cy="1816629"/>
              </a:xfrm>
              <a:prstGeom prst="rect">
                <a:avLst/>
              </a:prstGeom>
              <a:gradFill>
                <a:gsLst>
                  <a:gs pos="0">
                    <a:srgbClr val="484DBA"/>
                  </a:gs>
                  <a:gs pos="100000">
                    <a:srgbClr val="161F28">
                      <a:alpha val="2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>
                  <a:solidFill>
                    <a:schemeClr val="tx1"/>
                  </a:solidFill>
                  <a:latin typeface="Helvetica Light" panose="020B040302020202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ED40864D-0EFE-984B-A5F9-FBCE44E83A73}"/>
                </a:ext>
              </a:extLst>
            </p:cNvPr>
            <p:cNvGrpSpPr/>
            <p:nvPr/>
          </p:nvGrpSpPr>
          <p:grpSpPr>
            <a:xfrm>
              <a:off x="2969204" y="4207933"/>
              <a:ext cx="2462213" cy="2650067"/>
              <a:chOff x="2969204" y="4207933"/>
              <a:chExt cx="2462213" cy="265006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64AE9C5B-3DE5-944A-B3A4-5F18FA021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204" y="5050896"/>
                <a:ext cx="1816100" cy="496888"/>
              </a:xfrm>
              <a:prstGeom prst="rect">
                <a:avLst/>
              </a:prstGeom>
              <a:solidFill>
                <a:srgbClr val="299AD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="" xmlns:a16="http://schemas.microsoft.com/office/drawing/2014/main" id="{95BF4416-A65C-F940-BEBF-25E11EEF5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204" y="4207933"/>
                <a:ext cx="2462213" cy="842963"/>
              </a:xfrm>
              <a:custGeom>
                <a:avLst/>
                <a:gdLst>
                  <a:gd name="T0" fmla="*/ 1551 w 1551"/>
                  <a:gd name="T1" fmla="*/ 0 h 531"/>
                  <a:gd name="T2" fmla="*/ 1144 w 1551"/>
                  <a:gd name="T3" fmla="*/ 531 h 531"/>
                  <a:gd name="T4" fmla="*/ 0 w 1551"/>
                  <a:gd name="T5" fmla="*/ 531 h 531"/>
                  <a:gd name="T6" fmla="*/ 405 w 1551"/>
                  <a:gd name="T7" fmla="*/ 0 h 531"/>
                  <a:gd name="T8" fmla="*/ 1551 w 1551"/>
                  <a:gd name="T9" fmla="*/ 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1" h="531">
                    <a:moveTo>
                      <a:pt x="1551" y="0"/>
                    </a:moveTo>
                    <a:lnTo>
                      <a:pt x="1144" y="531"/>
                    </a:lnTo>
                    <a:lnTo>
                      <a:pt x="0" y="531"/>
                    </a:lnTo>
                    <a:lnTo>
                      <a:pt x="405" y="0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7BC8E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="" xmlns:a16="http://schemas.microsoft.com/office/drawing/2014/main" id="{E7BB241C-46FD-1E41-A4FE-B2CE42D47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304" y="4207933"/>
                <a:ext cx="646113" cy="1339850"/>
              </a:xfrm>
              <a:custGeom>
                <a:avLst/>
                <a:gdLst>
                  <a:gd name="T0" fmla="*/ 0 w 407"/>
                  <a:gd name="T1" fmla="*/ 844 h 844"/>
                  <a:gd name="T2" fmla="*/ 407 w 407"/>
                  <a:gd name="T3" fmla="*/ 313 h 844"/>
                  <a:gd name="T4" fmla="*/ 407 w 407"/>
                  <a:gd name="T5" fmla="*/ 0 h 844"/>
                  <a:gd name="T6" fmla="*/ 0 w 407"/>
                  <a:gd name="T7" fmla="*/ 531 h 844"/>
                  <a:gd name="T8" fmla="*/ 0 w 407"/>
                  <a:gd name="T9" fmla="*/ 844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844">
                    <a:moveTo>
                      <a:pt x="0" y="844"/>
                    </a:moveTo>
                    <a:lnTo>
                      <a:pt x="407" y="313"/>
                    </a:lnTo>
                    <a:lnTo>
                      <a:pt x="407" y="0"/>
                    </a:lnTo>
                    <a:lnTo>
                      <a:pt x="0" y="531"/>
                    </a:lnTo>
                    <a:lnTo>
                      <a:pt x="0" y="844"/>
                    </a:lnTo>
                    <a:close/>
                  </a:path>
                </a:pathLst>
              </a:custGeom>
              <a:solidFill>
                <a:srgbClr val="17729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540D7271-F253-714D-8101-667F515A4DA5}"/>
                  </a:ext>
                </a:extLst>
              </p:cNvPr>
              <p:cNvSpPr/>
              <p:nvPr/>
            </p:nvSpPr>
            <p:spPr>
              <a:xfrm>
                <a:off x="2971272" y="5544458"/>
                <a:ext cx="1811338" cy="1313542"/>
              </a:xfrm>
              <a:prstGeom prst="rect">
                <a:avLst/>
              </a:prstGeom>
              <a:gradFill>
                <a:gsLst>
                  <a:gs pos="0">
                    <a:srgbClr val="299AD0"/>
                  </a:gs>
                  <a:gs pos="100000">
                    <a:srgbClr val="161F28">
                      <a:alpha val="2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>
                  <a:solidFill>
                    <a:schemeClr val="tx1"/>
                  </a:solidFill>
                  <a:latin typeface="Helvetica Light" panose="020B040302020202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1353435E-DA9F-4F40-B231-558211ED030A}"/>
                </a:ext>
              </a:extLst>
            </p:cNvPr>
            <p:cNvGrpSpPr/>
            <p:nvPr/>
          </p:nvGrpSpPr>
          <p:grpSpPr>
            <a:xfrm>
              <a:off x="4782559" y="4695295"/>
              <a:ext cx="2464958" cy="2162704"/>
              <a:chOff x="4782559" y="4695295"/>
              <a:chExt cx="2464958" cy="2162704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E0AFE38E-1CB3-3A4A-BB03-84AEEE1B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2663" y="5547783"/>
                <a:ext cx="1818745" cy="49688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="" xmlns:a16="http://schemas.microsoft.com/office/drawing/2014/main" id="{C758929A-CA87-F943-BB52-D9BC7017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304" y="4704820"/>
                <a:ext cx="2462213" cy="842963"/>
              </a:xfrm>
              <a:custGeom>
                <a:avLst/>
                <a:gdLst>
                  <a:gd name="T0" fmla="*/ 1551 w 1551"/>
                  <a:gd name="T1" fmla="*/ 0 h 531"/>
                  <a:gd name="T2" fmla="*/ 1144 w 1551"/>
                  <a:gd name="T3" fmla="*/ 531 h 531"/>
                  <a:gd name="T4" fmla="*/ 0 w 1551"/>
                  <a:gd name="T5" fmla="*/ 531 h 531"/>
                  <a:gd name="T6" fmla="*/ 405 w 1551"/>
                  <a:gd name="T7" fmla="*/ 0 h 531"/>
                  <a:gd name="T8" fmla="*/ 1551 w 1551"/>
                  <a:gd name="T9" fmla="*/ 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1" h="531">
                    <a:moveTo>
                      <a:pt x="1551" y="0"/>
                    </a:moveTo>
                    <a:lnTo>
                      <a:pt x="1144" y="531"/>
                    </a:lnTo>
                    <a:lnTo>
                      <a:pt x="0" y="531"/>
                    </a:lnTo>
                    <a:lnTo>
                      <a:pt x="405" y="0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="" xmlns:a16="http://schemas.microsoft.com/office/drawing/2014/main" id="{186B1E54-10B7-CE4A-932D-3B239336E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1404" y="4695295"/>
                <a:ext cx="646113" cy="1339850"/>
              </a:xfrm>
              <a:custGeom>
                <a:avLst/>
                <a:gdLst>
                  <a:gd name="T0" fmla="*/ 0 w 407"/>
                  <a:gd name="T1" fmla="*/ 844 h 844"/>
                  <a:gd name="T2" fmla="*/ 407 w 407"/>
                  <a:gd name="T3" fmla="*/ 313 h 844"/>
                  <a:gd name="T4" fmla="*/ 407 w 407"/>
                  <a:gd name="T5" fmla="*/ 0 h 844"/>
                  <a:gd name="T6" fmla="*/ 0 w 407"/>
                  <a:gd name="T7" fmla="*/ 531 h 844"/>
                  <a:gd name="T8" fmla="*/ 0 w 407"/>
                  <a:gd name="T9" fmla="*/ 844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844">
                    <a:moveTo>
                      <a:pt x="0" y="844"/>
                    </a:moveTo>
                    <a:lnTo>
                      <a:pt x="407" y="313"/>
                    </a:lnTo>
                    <a:lnTo>
                      <a:pt x="407" y="0"/>
                    </a:lnTo>
                    <a:lnTo>
                      <a:pt x="0" y="531"/>
                    </a:lnTo>
                    <a:lnTo>
                      <a:pt x="0" y="844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3F1C37A4-8DE1-304D-8CEE-C7E3CE11D819}"/>
                  </a:ext>
                </a:extLst>
              </p:cNvPr>
              <p:cNvSpPr/>
              <p:nvPr/>
            </p:nvSpPr>
            <p:spPr>
              <a:xfrm>
                <a:off x="4782559" y="6035144"/>
                <a:ext cx="1818795" cy="822855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161F28">
                      <a:alpha val="2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>
                  <a:solidFill>
                    <a:schemeClr val="tx1"/>
                  </a:solidFill>
                  <a:latin typeface="Helvetica Light" panose="020B040302020202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667D3821-0E26-AD4B-A2A0-2C3E4156EE60}"/>
                </a:ext>
              </a:extLst>
            </p:cNvPr>
            <p:cNvGrpSpPr/>
            <p:nvPr/>
          </p:nvGrpSpPr>
          <p:grpSpPr>
            <a:xfrm>
              <a:off x="6591879" y="5201707"/>
              <a:ext cx="2462213" cy="1656292"/>
              <a:chOff x="6591879" y="5201707"/>
              <a:chExt cx="2462213" cy="165629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B5588471-7C42-C040-B3E9-11198BFCC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6116" y="6044670"/>
                <a:ext cx="1801864" cy="496888"/>
              </a:xfrm>
              <a:prstGeom prst="rect">
                <a:avLst/>
              </a:prstGeom>
              <a:solidFill>
                <a:srgbClr val="F4BD0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="" xmlns:a16="http://schemas.microsoft.com/office/drawing/2014/main" id="{A57AD4F3-68D3-3941-94E2-5B6060E6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879" y="5201707"/>
                <a:ext cx="2462213" cy="842963"/>
              </a:xfrm>
              <a:custGeom>
                <a:avLst/>
                <a:gdLst>
                  <a:gd name="T0" fmla="*/ 1551 w 1551"/>
                  <a:gd name="T1" fmla="*/ 0 h 531"/>
                  <a:gd name="T2" fmla="*/ 1144 w 1551"/>
                  <a:gd name="T3" fmla="*/ 531 h 531"/>
                  <a:gd name="T4" fmla="*/ 0 w 1551"/>
                  <a:gd name="T5" fmla="*/ 531 h 531"/>
                  <a:gd name="T6" fmla="*/ 405 w 1551"/>
                  <a:gd name="T7" fmla="*/ 0 h 531"/>
                  <a:gd name="T8" fmla="*/ 1551 w 1551"/>
                  <a:gd name="T9" fmla="*/ 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1" h="531">
                    <a:moveTo>
                      <a:pt x="1551" y="0"/>
                    </a:moveTo>
                    <a:lnTo>
                      <a:pt x="1144" y="531"/>
                    </a:lnTo>
                    <a:lnTo>
                      <a:pt x="0" y="531"/>
                    </a:lnTo>
                    <a:lnTo>
                      <a:pt x="405" y="0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F9D35E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="" xmlns:a16="http://schemas.microsoft.com/office/drawing/2014/main" id="{D160F177-8617-CA4A-9812-647942644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7979" y="5201707"/>
                <a:ext cx="646113" cy="1339850"/>
              </a:xfrm>
              <a:custGeom>
                <a:avLst/>
                <a:gdLst>
                  <a:gd name="T0" fmla="*/ 0 w 407"/>
                  <a:gd name="T1" fmla="*/ 844 h 844"/>
                  <a:gd name="T2" fmla="*/ 407 w 407"/>
                  <a:gd name="T3" fmla="*/ 313 h 844"/>
                  <a:gd name="T4" fmla="*/ 407 w 407"/>
                  <a:gd name="T5" fmla="*/ 0 h 844"/>
                  <a:gd name="T6" fmla="*/ 0 w 407"/>
                  <a:gd name="T7" fmla="*/ 531 h 844"/>
                  <a:gd name="T8" fmla="*/ 0 w 407"/>
                  <a:gd name="T9" fmla="*/ 844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844">
                    <a:moveTo>
                      <a:pt x="0" y="844"/>
                    </a:moveTo>
                    <a:lnTo>
                      <a:pt x="407" y="313"/>
                    </a:lnTo>
                    <a:lnTo>
                      <a:pt x="407" y="0"/>
                    </a:lnTo>
                    <a:lnTo>
                      <a:pt x="0" y="531"/>
                    </a:lnTo>
                    <a:lnTo>
                      <a:pt x="0" y="844"/>
                    </a:lnTo>
                    <a:close/>
                  </a:path>
                </a:pathLst>
              </a:custGeom>
              <a:solidFill>
                <a:srgbClr val="A47F0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603486F-FC16-8E47-847B-F633EB2C5E4E}"/>
                  </a:ext>
                </a:extLst>
              </p:cNvPr>
              <p:cNvSpPr/>
              <p:nvPr/>
            </p:nvSpPr>
            <p:spPr>
              <a:xfrm>
                <a:off x="6596641" y="6532030"/>
                <a:ext cx="1811288" cy="325969"/>
              </a:xfrm>
              <a:prstGeom prst="rect">
                <a:avLst/>
              </a:prstGeom>
              <a:gradFill>
                <a:gsLst>
                  <a:gs pos="0">
                    <a:srgbClr val="F4BD0D"/>
                  </a:gs>
                  <a:gs pos="100000">
                    <a:srgbClr val="161F28">
                      <a:alpha val="2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>
                  <a:solidFill>
                    <a:schemeClr val="tx1"/>
                  </a:solidFill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5" name="Title 7">
            <a:extLst>
              <a:ext uri="{FF2B5EF4-FFF2-40B4-BE49-F238E27FC236}">
                <a16:creationId xmlns="" xmlns:a16="http://schemas.microsoft.com/office/drawing/2014/main" id="{CC83BFCF-7B41-E24D-BD72-A32D4899A5FF}"/>
              </a:ext>
            </a:extLst>
          </p:cNvPr>
          <p:cNvSpPr txBox="1">
            <a:spLocks/>
          </p:cNvSpPr>
          <p:nvPr/>
        </p:nvSpPr>
        <p:spPr>
          <a:xfrm>
            <a:off x="778468" y="2804000"/>
            <a:ext cx="3649517" cy="72008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851135" rtl="0" eaLnBrk="1" latinLnBrk="0" hangingPunct="1">
              <a:spcBef>
                <a:spcPct val="0"/>
              </a:spcBef>
              <a:buNone/>
              <a:defRPr sz="2979" b="0" kern="1200">
                <a:solidFill>
                  <a:srgbClr val="000000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id-ID" sz="3600" b="1">
                <a:latin typeface="Century Gothic" panose="020B0502020202020204" pitchFamily="34" charset="0"/>
              </a:rPr>
              <a:t>TERIMA KASIH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="" xmlns:a16="http://schemas.microsoft.com/office/drawing/2014/main" id="{9F57471A-0D19-DC4D-8CA1-6BE84A108EDE}"/>
              </a:ext>
            </a:extLst>
          </p:cNvPr>
          <p:cNvSpPr>
            <a:spLocks noEditPoints="1"/>
          </p:cNvSpPr>
          <p:nvPr/>
        </p:nvSpPr>
        <p:spPr bwMode="auto">
          <a:xfrm>
            <a:off x="6802432" y="926136"/>
            <a:ext cx="1186564" cy="1610941"/>
          </a:xfrm>
          <a:custGeom>
            <a:avLst/>
            <a:gdLst>
              <a:gd name="T0" fmla="*/ 135 w 672"/>
              <a:gd name="T1" fmla="*/ 480 h 684"/>
              <a:gd name="T2" fmla="*/ 153 w 672"/>
              <a:gd name="T3" fmla="*/ 484 h 684"/>
              <a:gd name="T4" fmla="*/ 222 w 672"/>
              <a:gd name="T5" fmla="*/ 369 h 684"/>
              <a:gd name="T6" fmla="*/ 195 w 672"/>
              <a:gd name="T7" fmla="*/ 345 h 684"/>
              <a:gd name="T8" fmla="*/ 178 w 672"/>
              <a:gd name="T9" fmla="*/ 318 h 684"/>
              <a:gd name="T10" fmla="*/ 165 w 672"/>
              <a:gd name="T11" fmla="*/ 281 h 684"/>
              <a:gd name="T12" fmla="*/ 176 w 672"/>
              <a:gd name="T13" fmla="*/ 218 h 684"/>
              <a:gd name="T14" fmla="*/ 214 w 672"/>
              <a:gd name="T15" fmla="*/ 190 h 684"/>
              <a:gd name="T16" fmla="*/ 206 w 672"/>
              <a:gd name="T17" fmla="*/ 334 h 684"/>
              <a:gd name="T18" fmla="*/ 270 w 672"/>
              <a:gd name="T19" fmla="*/ 354 h 684"/>
              <a:gd name="T20" fmla="*/ 293 w 672"/>
              <a:gd name="T21" fmla="*/ 388 h 684"/>
              <a:gd name="T22" fmla="*/ 313 w 672"/>
              <a:gd name="T23" fmla="*/ 440 h 684"/>
              <a:gd name="T24" fmla="*/ 270 w 672"/>
              <a:gd name="T25" fmla="*/ 537 h 684"/>
              <a:gd name="T26" fmla="*/ 229 w 672"/>
              <a:gd name="T27" fmla="*/ 590 h 684"/>
              <a:gd name="T28" fmla="*/ 231 w 672"/>
              <a:gd name="T29" fmla="*/ 634 h 684"/>
              <a:gd name="T30" fmla="*/ 300 w 672"/>
              <a:gd name="T31" fmla="*/ 671 h 684"/>
              <a:gd name="T32" fmla="*/ 279 w 672"/>
              <a:gd name="T33" fmla="*/ 637 h 684"/>
              <a:gd name="T34" fmla="*/ 275 w 672"/>
              <a:gd name="T35" fmla="*/ 617 h 684"/>
              <a:gd name="T36" fmla="*/ 310 w 672"/>
              <a:gd name="T37" fmla="*/ 606 h 684"/>
              <a:gd name="T38" fmla="*/ 332 w 672"/>
              <a:gd name="T39" fmla="*/ 529 h 684"/>
              <a:gd name="T40" fmla="*/ 376 w 672"/>
              <a:gd name="T41" fmla="*/ 400 h 684"/>
              <a:gd name="T42" fmla="*/ 424 w 672"/>
              <a:gd name="T43" fmla="*/ 326 h 684"/>
              <a:gd name="T44" fmla="*/ 490 w 672"/>
              <a:gd name="T45" fmla="*/ 346 h 684"/>
              <a:gd name="T46" fmla="*/ 531 w 672"/>
              <a:gd name="T47" fmla="*/ 390 h 684"/>
              <a:gd name="T48" fmla="*/ 563 w 672"/>
              <a:gd name="T49" fmla="*/ 422 h 684"/>
              <a:gd name="T50" fmla="*/ 578 w 672"/>
              <a:gd name="T51" fmla="*/ 455 h 684"/>
              <a:gd name="T52" fmla="*/ 624 w 672"/>
              <a:gd name="T53" fmla="*/ 444 h 684"/>
              <a:gd name="T54" fmla="*/ 643 w 672"/>
              <a:gd name="T55" fmla="*/ 403 h 684"/>
              <a:gd name="T56" fmla="*/ 604 w 672"/>
              <a:gd name="T57" fmla="*/ 405 h 684"/>
              <a:gd name="T58" fmla="*/ 586 w 672"/>
              <a:gd name="T59" fmla="*/ 399 h 684"/>
              <a:gd name="T60" fmla="*/ 565 w 672"/>
              <a:gd name="T61" fmla="*/ 379 h 684"/>
              <a:gd name="T62" fmla="*/ 527 w 672"/>
              <a:gd name="T63" fmla="*/ 321 h 684"/>
              <a:gd name="T64" fmla="*/ 493 w 672"/>
              <a:gd name="T65" fmla="*/ 271 h 684"/>
              <a:gd name="T66" fmla="*/ 420 w 672"/>
              <a:gd name="T67" fmla="*/ 265 h 684"/>
              <a:gd name="T68" fmla="*/ 397 w 672"/>
              <a:gd name="T69" fmla="*/ 225 h 684"/>
              <a:gd name="T70" fmla="*/ 443 w 672"/>
              <a:gd name="T71" fmla="*/ 187 h 684"/>
              <a:gd name="T72" fmla="*/ 483 w 672"/>
              <a:gd name="T73" fmla="*/ 138 h 684"/>
              <a:gd name="T74" fmla="*/ 479 w 672"/>
              <a:gd name="T75" fmla="*/ 126 h 684"/>
              <a:gd name="T76" fmla="*/ 466 w 672"/>
              <a:gd name="T77" fmla="*/ 129 h 684"/>
              <a:gd name="T78" fmla="*/ 456 w 672"/>
              <a:gd name="T79" fmla="*/ 134 h 684"/>
              <a:gd name="T80" fmla="*/ 448 w 672"/>
              <a:gd name="T81" fmla="*/ 130 h 684"/>
              <a:gd name="T82" fmla="*/ 424 w 672"/>
              <a:gd name="T83" fmla="*/ 129 h 684"/>
              <a:gd name="T84" fmla="*/ 413 w 672"/>
              <a:gd name="T85" fmla="*/ 175 h 684"/>
              <a:gd name="T86" fmla="*/ 370 w 672"/>
              <a:gd name="T87" fmla="*/ 195 h 684"/>
              <a:gd name="T88" fmla="*/ 333 w 672"/>
              <a:gd name="T89" fmla="*/ 134 h 684"/>
              <a:gd name="T90" fmla="*/ 306 w 672"/>
              <a:gd name="T91" fmla="*/ 95 h 684"/>
              <a:gd name="T92" fmla="*/ 321 w 672"/>
              <a:gd name="T93" fmla="*/ 66 h 684"/>
              <a:gd name="T94" fmla="*/ 314 w 672"/>
              <a:gd name="T95" fmla="*/ 31 h 684"/>
              <a:gd name="T96" fmla="*/ 303 w 672"/>
              <a:gd name="T97" fmla="*/ 6 h 684"/>
              <a:gd name="T98" fmla="*/ 243 w 672"/>
              <a:gd name="T99" fmla="*/ 17 h 684"/>
              <a:gd name="T100" fmla="*/ 240 w 672"/>
              <a:gd name="T101" fmla="*/ 61 h 684"/>
              <a:gd name="T102" fmla="*/ 254 w 672"/>
              <a:gd name="T103" fmla="*/ 79 h 684"/>
              <a:gd name="T104" fmla="*/ 205 w 672"/>
              <a:gd name="T105" fmla="*/ 106 h 684"/>
              <a:gd name="T106" fmla="*/ 175 w 672"/>
              <a:gd name="T107" fmla="*/ 135 h 684"/>
              <a:gd name="T108" fmla="*/ 125 w 672"/>
              <a:gd name="T109" fmla="*/ 237 h 684"/>
              <a:gd name="T110" fmla="*/ 135 w 672"/>
              <a:gd name="T111" fmla="*/ 282 h 684"/>
              <a:gd name="T112" fmla="*/ 101 w 672"/>
              <a:gd name="T113" fmla="*/ 287 h 684"/>
              <a:gd name="T114" fmla="*/ 66 w 672"/>
              <a:gd name="T115" fmla="*/ 274 h 684"/>
              <a:gd name="T116" fmla="*/ 132 w 672"/>
              <a:gd name="T117" fmla="*/ 307 h 684"/>
              <a:gd name="T118" fmla="*/ 146 w 672"/>
              <a:gd name="T119" fmla="*/ 309 h 684"/>
              <a:gd name="T120" fmla="*/ 164 w 672"/>
              <a:gd name="T121" fmla="*/ 319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2" h="684">
                <a:moveTo>
                  <a:pt x="4" y="397"/>
                </a:moveTo>
                <a:cubicBezTo>
                  <a:pt x="5" y="397"/>
                  <a:pt x="6" y="397"/>
                  <a:pt x="7" y="398"/>
                </a:cubicBezTo>
                <a:cubicBezTo>
                  <a:pt x="8" y="398"/>
                  <a:pt x="9" y="399"/>
                  <a:pt x="9" y="399"/>
                </a:cubicBezTo>
                <a:cubicBezTo>
                  <a:pt x="9" y="399"/>
                  <a:pt x="9" y="399"/>
                  <a:pt x="9" y="401"/>
                </a:cubicBezTo>
                <a:cubicBezTo>
                  <a:pt x="9" y="402"/>
                  <a:pt x="10" y="403"/>
                  <a:pt x="12" y="403"/>
                </a:cubicBezTo>
                <a:cubicBezTo>
                  <a:pt x="13" y="404"/>
                  <a:pt x="15" y="403"/>
                  <a:pt x="15" y="403"/>
                </a:cubicBezTo>
                <a:cubicBezTo>
                  <a:pt x="15" y="403"/>
                  <a:pt x="48" y="424"/>
                  <a:pt x="55" y="429"/>
                </a:cubicBezTo>
                <a:cubicBezTo>
                  <a:pt x="63" y="433"/>
                  <a:pt x="80" y="444"/>
                  <a:pt x="88" y="450"/>
                </a:cubicBezTo>
                <a:cubicBezTo>
                  <a:pt x="97" y="455"/>
                  <a:pt x="108" y="462"/>
                  <a:pt x="114" y="466"/>
                </a:cubicBezTo>
                <a:cubicBezTo>
                  <a:pt x="120" y="470"/>
                  <a:pt x="126" y="474"/>
                  <a:pt x="129" y="476"/>
                </a:cubicBezTo>
                <a:cubicBezTo>
                  <a:pt x="133" y="478"/>
                  <a:pt x="135" y="479"/>
                  <a:pt x="135" y="479"/>
                </a:cubicBezTo>
                <a:cubicBezTo>
                  <a:pt x="135" y="479"/>
                  <a:pt x="135" y="480"/>
                  <a:pt x="135" y="480"/>
                </a:cubicBezTo>
                <a:cubicBezTo>
                  <a:pt x="135" y="480"/>
                  <a:pt x="134" y="481"/>
                  <a:pt x="135" y="482"/>
                </a:cubicBezTo>
                <a:cubicBezTo>
                  <a:pt x="136" y="483"/>
                  <a:pt x="136" y="483"/>
                  <a:pt x="138" y="483"/>
                </a:cubicBezTo>
                <a:cubicBezTo>
                  <a:pt x="139" y="484"/>
                  <a:pt x="140" y="483"/>
                  <a:pt x="140" y="483"/>
                </a:cubicBezTo>
                <a:cubicBezTo>
                  <a:pt x="140" y="483"/>
                  <a:pt x="141" y="483"/>
                  <a:pt x="141" y="484"/>
                </a:cubicBezTo>
                <a:cubicBezTo>
                  <a:pt x="141" y="484"/>
                  <a:pt x="142" y="484"/>
                  <a:pt x="142" y="485"/>
                </a:cubicBezTo>
                <a:cubicBezTo>
                  <a:pt x="143" y="486"/>
                  <a:pt x="144" y="486"/>
                  <a:pt x="144" y="487"/>
                </a:cubicBezTo>
                <a:cubicBezTo>
                  <a:pt x="145" y="488"/>
                  <a:pt x="146" y="488"/>
                  <a:pt x="146" y="488"/>
                </a:cubicBezTo>
                <a:cubicBezTo>
                  <a:pt x="147" y="488"/>
                  <a:pt x="148" y="487"/>
                  <a:pt x="148" y="487"/>
                </a:cubicBezTo>
                <a:cubicBezTo>
                  <a:pt x="148" y="487"/>
                  <a:pt x="149" y="487"/>
                  <a:pt x="149" y="486"/>
                </a:cubicBezTo>
                <a:cubicBezTo>
                  <a:pt x="150" y="485"/>
                  <a:pt x="150" y="485"/>
                  <a:pt x="150" y="485"/>
                </a:cubicBezTo>
                <a:cubicBezTo>
                  <a:pt x="150" y="485"/>
                  <a:pt x="151" y="485"/>
                  <a:pt x="151" y="485"/>
                </a:cubicBezTo>
                <a:cubicBezTo>
                  <a:pt x="151" y="485"/>
                  <a:pt x="153" y="484"/>
                  <a:pt x="153" y="484"/>
                </a:cubicBezTo>
                <a:cubicBezTo>
                  <a:pt x="153" y="484"/>
                  <a:pt x="153" y="484"/>
                  <a:pt x="154" y="485"/>
                </a:cubicBezTo>
                <a:cubicBezTo>
                  <a:pt x="154" y="485"/>
                  <a:pt x="156" y="484"/>
                  <a:pt x="156" y="484"/>
                </a:cubicBezTo>
                <a:cubicBezTo>
                  <a:pt x="156" y="484"/>
                  <a:pt x="157" y="484"/>
                  <a:pt x="157" y="484"/>
                </a:cubicBezTo>
                <a:cubicBezTo>
                  <a:pt x="158" y="483"/>
                  <a:pt x="158" y="482"/>
                  <a:pt x="158" y="482"/>
                </a:cubicBezTo>
                <a:cubicBezTo>
                  <a:pt x="159" y="481"/>
                  <a:pt x="159" y="480"/>
                  <a:pt x="160" y="479"/>
                </a:cubicBezTo>
                <a:cubicBezTo>
                  <a:pt x="160" y="478"/>
                  <a:pt x="160" y="478"/>
                  <a:pt x="160" y="478"/>
                </a:cubicBezTo>
                <a:cubicBezTo>
                  <a:pt x="160" y="478"/>
                  <a:pt x="168" y="463"/>
                  <a:pt x="171" y="458"/>
                </a:cubicBezTo>
                <a:cubicBezTo>
                  <a:pt x="175" y="452"/>
                  <a:pt x="185" y="433"/>
                  <a:pt x="190" y="424"/>
                </a:cubicBezTo>
                <a:cubicBezTo>
                  <a:pt x="195" y="415"/>
                  <a:pt x="202" y="403"/>
                  <a:pt x="206" y="396"/>
                </a:cubicBezTo>
                <a:cubicBezTo>
                  <a:pt x="210" y="388"/>
                  <a:pt x="218" y="375"/>
                  <a:pt x="219" y="373"/>
                </a:cubicBezTo>
                <a:cubicBezTo>
                  <a:pt x="219" y="372"/>
                  <a:pt x="220" y="371"/>
                  <a:pt x="220" y="371"/>
                </a:cubicBezTo>
                <a:cubicBezTo>
                  <a:pt x="221" y="370"/>
                  <a:pt x="221" y="370"/>
                  <a:pt x="222" y="369"/>
                </a:cubicBezTo>
                <a:cubicBezTo>
                  <a:pt x="222" y="368"/>
                  <a:pt x="223" y="368"/>
                  <a:pt x="223" y="368"/>
                </a:cubicBezTo>
                <a:cubicBezTo>
                  <a:pt x="224" y="367"/>
                  <a:pt x="225" y="366"/>
                  <a:pt x="224" y="365"/>
                </a:cubicBezTo>
                <a:cubicBezTo>
                  <a:pt x="224" y="363"/>
                  <a:pt x="222" y="363"/>
                  <a:pt x="221" y="363"/>
                </a:cubicBezTo>
                <a:cubicBezTo>
                  <a:pt x="220" y="362"/>
                  <a:pt x="219" y="361"/>
                  <a:pt x="219" y="361"/>
                </a:cubicBezTo>
                <a:cubicBezTo>
                  <a:pt x="218" y="361"/>
                  <a:pt x="218" y="361"/>
                  <a:pt x="217" y="360"/>
                </a:cubicBezTo>
                <a:cubicBezTo>
                  <a:pt x="216" y="359"/>
                  <a:pt x="211" y="356"/>
                  <a:pt x="208" y="355"/>
                </a:cubicBezTo>
                <a:cubicBezTo>
                  <a:pt x="205" y="353"/>
                  <a:pt x="202" y="351"/>
                  <a:pt x="202" y="351"/>
                </a:cubicBezTo>
                <a:cubicBezTo>
                  <a:pt x="202" y="351"/>
                  <a:pt x="202" y="351"/>
                  <a:pt x="202" y="350"/>
                </a:cubicBezTo>
                <a:cubicBezTo>
                  <a:pt x="203" y="349"/>
                  <a:pt x="202" y="349"/>
                  <a:pt x="202" y="349"/>
                </a:cubicBezTo>
                <a:cubicBezTo>
                  <a:pt x="201" y="349"/>
                  <a:pt x="201" y="349"/>
                  <a:pt x="201" y="348"/>
                </a:cubicBezTo>
                <a:cubicBezTo>
                  <a:pt x="201" y="348"/>
                  <a:pt x="199" y="347"/>
                  <a:pt x="197" y="346"/>
                </a:cubicBezTo>
                <a:cubicBezTo>
                  <a:pt x="196" y="345"/>
                  <a:pt x="195" y="345"/>
                  <a:pt x="195" y="345"/>
                </a:cubicBezTo>
                <a:cubicBezTo>
                  <a:pt x="194" y="346"/>
                  <a:pt x="193" y="346"/>
                  <a:pt x="193" y="346"/>
                </a:cubicBezTo>
                <a:cubicBezTo>
                  <a:pt x="193" y="346"/>
                  <a:pt x="172" y="332"/>
                  <a:pt x="170" y="331"/>
                </a:cubicBezTo>
                <a:cubicBezTo>
                  <a:pt x="168" y="330"/>
                  <a:pt x="166" y="328"/>
                  <a:pt x="166" y="328"/>
                </a:cubicBezTo>
                <a:cubicBezTo>
                  <a:pt x="166" y="328"/>
                  <a:pt x="166" y="327"/>
                  <a:pt x="166" y="327"/>
                </a:cubicBezTo>
                <a:cubicBezTo>
                  <a:pt x="167" y="326"/>
                  <a:pt x="166" y="326"/>
                  <a:pt x="166" y="326"/>
                </a:cubicBezTo>
                <a:cubicBezTo>
                  <a:pt x="166" y="326"/>
                  <a:pt x="166" y="325"/>
                  <a:pt x="167" y="325"/>
                </a:cubicBezTo>
                <a:cubicBezTo>
                  <a:pt x="167" y="324"/>
                  <a:pt x="168" y="324"/>
                  <a:pt x="168" y="324"/>
                </a:cubicBezTo>
                <a:cubicBezTo>
                  <a:pt x="169" y="324"/>
                  <a:pt x="169" y="323"/>
                  <a:pt x="171" y="321"/>
                </a:cubicBezTo>
                <a:cubicBezTo>
                  <a:pt x="173" y="318"/>
                  <a:pt x="173" y="317"/>
                  <a:pt x="173" y="317"/>
                </a:cubicBezTo>
                <a:cubicBezTo>
                  <a:pt x="173" y="317"/>
                  <a:pt x="173" y="317"/>
                  <a:pt x="174" y="316"/>
                </a:cubicBezTo>
                <a:cubicBezTo>
                  <a:pt x="174" y="316"/>
                  <a:pt x="174" y="317"/>
                  <a:pt x="176" y="317"/>
                </a:cubicBezTo>
                <a:cubicBezTo>
                  <a:pt x="177" y="318"/>
                  <a:pt x="177" y="318"/>
                  <a:pt x="178" y="318"/>
                </a:cubicBezTo>
                <a:cubicBezTo>
                  <a:pt x="178" y="317"/>
                  <a:pt x="179" y="317"/>
                  <a:pt x="178" y="315"/>
                </a:cubicBezTo>
                <a:cubicBezTo>
                  <a:pt x="178" y="314"/>
                  <a:pt x="177" y="311"/>
                  <a:pt x="177" y="311"/>
                </a:cubicBezTo>
                <a:cubicBezTo>
                  <a:pt x="177" y="311"/>
                  <a:pt x="177" y="311"/>
                  <a:pt x="177" y="310"/>
                </a:cubicBezTo>
                <a:cubicBezTo>
                  <a:pt x="177" y="309"/>
                  <a:pt x="177" y="308"/>
                  <a:pt x="177" y="306"/>
                </a:cubicBezTo>
                <a:cubicBezTo>
                  <a:pt x="178" y="305"/>
                  <a:pt x="177" y="304"/>
                  <a:pt x="177" y="302"/>
                </a:cubicBezTo>
                <a:cubicBezTo>
                  <a:pt x="176" y="301"/>
                  <a:pt x="176" y="300"/>
                  <a:pt x="175" y="298"/>
                </a:cubicBezTo>
                <a:cubicBezTo>
                  <a:pt x="175" y="296"/>
                  <a:pt x="175" y="295"/>
                  <a:pt x="175" y="294"/>
                </a:cubicBezTo>
                <a:cubicBezTo>
                  <a:pt x="175" y="292"/>
                  <a:pt x="174" y="291"/>
                  <a:pt x="173" y="290"/>
                </a:cubicBezTo>
                <a:cubicBezTo>
                  <a:pt x="172" y="289"/>
                  <a:pt x="171" y="287"/>
                  <a:pt x="170" y="287"/>
                </a:cubicBezTo>
                <a:cubicBezTo>
                  <a:pt x="170" y="286"/>
                  <a:pt x="169" y="285"/>
                  <a:pt x="168" y="284"/>
                </a:cubicBezTo>
                <a:cubicBezTo>
                  <a:pt x="168" y="284"/>
                  <a:pt x="168" y="283"/>
                  <a:pt x="167" y="282"/>
                </a:cubicBezTo>
                <a:cubicBezTo>
                  <a:pt x="166" y="282"/>
                  <a:pt x="165" y="281"/>
                  <a:pt x="165" y="281"/>
                </a:cubicBezTo>
                <a:cubicBezTo>
                  <a:pt x="165" y="281"/>
                  <a:pt x="166" y="281"/>
                  <a:pt x="166" y="280"/>
                </a:cubicBezTo>
                <a:cubicBezTo>
                  <a:pt x="167" y="280"/>
                  <a:pt x="167" y="280"/>
                  <a:pt x="167" y="278"/>
                </a:cubicBezTo>
                <a:cubicBezTo>
                  <a:pt x="167" y="276"/>
                  <a:pt x="167" y="275"/>
                  <a:pt x="168" y="271"/>
                </a:cubicBezTo>
                <a:cubicBezTo>
                  <a:pt x="168" y="267"/>
                  <a:pt x="168" y="266"/>
                  <a:pt x="169" y="262"/>
                </a:cubicBezTo>
                <a:cubicBezTo>
                  <a:pt x="169" y="258"/>
                  <a:pt x="169" y="256"/>
                  <a:pt x="170" y="253"/>
                </a:cubicBezTo>
                <a:cubicBezTo>
                  <a:pt x="170" y="250"/>
                  <a:pt x="171" y="248"/>
                  <a:pt x="171" y="245"/>
                </a:cubicBezTo>
                <a:cubicBezTo>
                  <a:pt x="172" y="242"/>
                  <a:pt x="172" y="241"/>
                  <a:pt x="172" y="240"/>
                </a:cubicBezTo>
                <a:cubicBezTo>
                  <a:pt x="172" y="238"/>
                  <a:pt x="172" y="237"/>
                  <a:pt x="172" y="235"/>
                </a:cubicBezTo>
                <a:cubicBezTo>
                  <a:pt x="172" y="234"/>
                  <a:pt x="172" y="233"/>
                  <a:pt x="172" y="231"/>
                </a:cubicBezTo>
                <a:cubicBezTo>
                  <a:pt x="172" y="229"/>
                  <a:pt x="173" y="228"/>
                  <a:pt x="173" y="227"/>
                </a:cubicBezTo>
                <a:cubicBezTo>
                  <a:pt x="174" y="225"/>
                  <a:pt x="174" y="224"/>
                  <a:pt x="175" y="223"/>
                </a:cubicBezTo>
                <a:cubicBezTo>
                  <a:pt x="175" y="222"/>
                  <a:pt x="176" y="221"/>
                  <a:pt x="176" y="218"/>
                </a:cubicBezTo>
                <a:cubicBezTo>
                  <a:pt x="177" y="216"/>
                  <a:pt x="177" y="215"/>
                  <a:pt x="177" y="213"/>
                </a:cubicBezTo>
                <a:cubicBezTo>
                  <a:pt x="178" y="211"/>
                  <a:pt x="177" y="209"/>
                  <a:pt x="177" y="209"/>
                </a:cubicBezTo>
                <a:cubicBezTo>
                  <a:pt x="177" y="209"/>
                  <a:pt x="178" y="209"/>
                  <a:pt x="179" y="208"/>
                </a:cubicBezTo>
                <a:cubicBezTo>
                  <a:pt x="180" y="206"/>
                  <a:pt x="181" y="205"/>
                  <a:pt x="183" y="202"/>
                </a:cubicBezTo>
                <a:cubicBezTo>
                  <a:pt x="185" y="200"/>
                  <a:pt x="186" y="199"/>
                  <a:pt x="187" y="198"/>
                </a:cubicBezTo>
                <a:cubicBezTo>
                  <a:pt x="188" y="197"/>
                  <a:pt x="188" y="196"/>
                  <a:pt x="189" y="195"/>
                </a:cubicBezTo>
                <a:cubicBezTo>
                  <a:pt x="192" y="193"/>
                  <a:pt x="194" y="191"/>
                  <a:pt x="198" y="188"/>
                </a:cubicBezTo>
                <a:cubicBezTo>
                  <a:pt x="202" y="185"/>
                  <a:pt x="205" y="182"/>
                  <a:pt x="207" y="180"/>
                </a:cubicBezTo>
                <a:cubicBezTo>
                  <a:pt x="209" y="178"/>
                  <a:pt x="210" y="178"/>
                  <a:pt x="210" y="178"/>
                </a:cubicBezTo>
                <a:cubicBezTo>
                  <a:pt x="210" y="178"/>
                  <a:pt x="210" y="178"/>
                  <a:pt x="211" y="180"/>
                </a:cubicBezTo>
                <a:cubicBezTo>
                  <a:pt x="211" y="181"/>
                  <a:pt x="212" y="182"/>
                  <a:pt x="212" y="184"/>
                </a:cubicBezTo>
                <a:cubicBezTo>
                  <a:pt x="213" y="185"/>
                  <a:pt x="213" y="187"/>
                  <a:pt x="214" y="190"/>
                </a:cubicBezTo>
                <a:cubicBezTo>
                  <a:pt x="214" y="192"/>
                  <a:pt x="214" y="194"/>
                  <a:pt x="213" y="199"/>
                </a:cubicBezTo>
                <a:cubicBezTo>
                  <a:pt x="213" y="204"/>
                  <a:pt x="212" y="208"/>
                  <a:pt x="211" y="212"/>
                </a:cubicBezTo>
                <a:cubicBezTo>
                  <a:pt x="211" y="217"/>
                  <a:pt x="210" y="221"/>
                  <a:pt x="210" y="222"/>
                </a:cubicBezTo>
                <a:cubicBezTo>
                  <a:pt x="209" y="223"/>
                  <a:pt x="209" y="224"/>
                  <a:pt x="208" y="226"/>
                </a:cubicBezTo>
                <a:cubicBezTo>
                  <a:pt x="206" y="228"/>
                  <a:pt x="205" y="229"/>
                  <a:pt x="204" y="231"/>
                </a:cubicBezTo>
                <a:cubicBezTo>
                  <a:pt x="204" y="233"/>
                  <a:pt x="204" y="235"/>
                  <a:pt x="204" y="242"/>
                </a:cubicBezTo>
                <a:cubicBezTo>
                  <a:pt x="204" y="248"/>
                  <a:pt x="203" y="260"/>
                  <a:pt x="203" y="268"/>
                </a:cubicBezTo>
                <a:cubicBezTo>
                  <a:pt x="203" y="276"/>
                  <a:pt x="203" y="283"/>
                  <a:pt x="202" y="290"/>
                </a:cubicBezTo>
                <a:cubicBezTo>
                  <a:pt x="202" y="297"/>
                  <a:pt x="202" y="304"/>
                  <a:pt x="202" y="309"/>
                </a:cubicBezTo>
                <a:cubicBezTo>
                  <a:pt x="202" y="314"/>
                  <a:pt x="202" y="320"/>
                  <a:pt x="202" y="324"/>
                </a:cubicBezTo>
                <a:cubicBezTo>
                  <a:pt x="202" y="327"/>
                  <a:pt x="202" y="330"/>
                  <a:pt x="202" y="332"/>
                </a:cubicBezTo>
                <a:cubicBezTo>
                  <a:pt x="202" y="333"/>
                  <a:pt x="204" y="333"/>
                  <a:pt x="206" y="334"/>
                </a:cubicBezTo>
                <a:cubicBezTo>
                  <a:pt x="209" y="334"/>
                  <a:pt x="211" y="335"/>
                  <a:pt x="212" y="335"/>
                </a:cubicBezTo>
                <a:cubicBezTo>
                  <a:pt x="213" y="335"/>
                  <a:pt x="213" y="336"/>
                  <a:pt x="213" y="337"/>
                </a:cubicBezTo>
                <a:cubicBezTo>
                  <a:pt x="214" y="337"/>
                  <a:pt x="213" y="338"/>
                  <a:pt x="214" y="340"/>
                </a:cubicBezTo>
                <a:cubicBezTo>
                  <a:pt x="214" y="341"/>
                  <a:pt x="217" y="342"/>
                  <a:pt x="220" y="343"/>
                </a:cubicBezTo>
                <a:cubicBezTo>
                  <a:pt x="222" y="344"/>
                  <a:pt x="224" y="345"/>
                  <a:pt x="225" y="346"/>
                </a:cubicBezTo>
                <a:cubicBezTo>
                  <a:pt x="226" y="346"/>
                  <a:pt x="226" y="346"/>
                  <a:pt x="227" y="348"/>
                </a:cubicBezTo>
                <a:cubicBezTo>
                  <a:pt x="228" y="350"/>
                  <a:pt x="230" y="351"/>
                  <a:pt x="233" y="352"/>
                </a:cubicBezTo>
                <a:cubicBezTo>
                  <a:pt x="236" y="353"/>
                  <a:pt x="238" y="354"/>
                  <a:pt x="241" y="355"/>
                </a:cubicBezTo>
                <a:cubicBezTo>
                  <a:pt x="244" y="356"/>
                  <a:pt x="248" y="357"/>
                  <a:pt x="251" y="358"/>
                </a:cubicBezTo>
                <a:cubicBezTo>
                  <a:pt x="254" y="359"/>
                  <a:pt x="255" y="359"/>
                  <a:pt x="258" y="359"/>
                </a:cubicBezTo>
                <a:cubicBezTo>
                  <a:pt x="260" y="360"/>
                  <a:pt x="262" y="359"/>
                  <a:pt x="265" y="358"/>
                </a:cubicBezTo>
                <a:cubicBezTo>
                  <a:pt x="268" y="356"/>
                  <a:pt x="269" y="355"/>
                  <a:pt x="270" y="354"/>
                </a:cubicBezTo>
                <a:cubicBezTo>
                  <a:pt x="270" y="354"/>
                  <a:pt x="271" y="353"/>
                  <a:pt x="271" y="353"/>
                </a:cubicBezTo>
                <a:cubicBezTo>
                  <a:pt x="271" y="353"/>
                  <a:pt x="271" y="354"/>
                  <a:pt x="273" y="356"/>
                </a:cubicBezTo>
                <a:cubicBezTo>
                  <a:pt x="274" y="357"/>
                  <a:pt x="276" y="358"/>
                  <a:pt x="277" y="359"/>
                </a:cubicBezTo>
                <a:cubicBezTo>
                  <a:pt x="277" y="359"/>
                  <a:pt x="277" y="359"/>
                  <a:pt x="278" y="360"/>
                </a:cubicBezTo>
                <a:cubicBezTo>
                  <a:pt x="278" y="361"/>
                  <a:pt x="279" y="361"/>
                  <a:pt x="280" y="363"/>
                </a:cubicBezTo>
                <a:cubicBezTo>
                  <a:pt x="281" y="365"/>
                  <a:pt x="282" y="364"/>
                  <a:pt x="283" y="365"/>
                </a:cubicBezTo>
                <a:cubicBezTo>
                  <a:pt x="284" y="365"/>
                  <a:pt x="285" y="366"/>
                  <a:pt x="285" y="367"/>
                </a:cubicBezTo>
                <a:cubicBezTo>
                  <a:pt x="286" y="368"/>
                  <a:pt x="284" y="368"/>
                  <a:pt x="284" y="370"/>
                </a:cubicBezTo>
                <a:cubicBezTo>
                  <a:pt x="284" y="373"/>
                  <a:pt x="286" y="375"/>
                  <a:pt x="287" y="376"/>
                </a:cubicBezTo>
                <a:cubicBezTo>
                  <a:pt x="288" y="377"/>
                  <a:pt x="289" y="378"/>
                  <a:pt x="289" y="379"/>
                </a:cubicBezTo>
                <a:cubicBezTo>
                  <a:pt x="289" y="379"/>
                  <a:pt x="289" y="380"/>
                  <a:pt x="290" y="380"/>
                </a:cubicBezTo>
                <a:cubicBezTo>
                  <a:pt x="290" y="382"/>
                  <a:pt x="291" y="384"/>
                  <a:pt x="293" y="388"/>
                </a:cubicBezTo>
                <a:cubicBezTo>
                  <a:pt x="295" y="392"/>
                  <a:pt x="296" y="396"/>
                  <a:pt x="298" y="399"/>
                </a:cubicBezTo>
                <a:cubicBezTo>
                  <a:pt x="299" y="402"/>
                  <a:pt x="300" y="406"/>
                  <a:pt x="302" y="410"/>
                </a:cubicBezTo>
                <a:cubicBezTo>
                  <a:pt x="303" y="411"/>
                  <a:pt x="304" y="413"/>
                  <a:pt x="305" y="414"/>
                </a:cubicBezTo>
                <a:cubicBezTo>
                  <a:pt x="305" y="415"/>
                  <a:pt x="306" y="417"/>
                  <a:pt x="307" y="418"/>
                </a:cubicBezTo>
                <a:cubicBezTo>
                  <a:pt x="308" y="420"/>
                  <a:pt x="308" y="421"/>
                  <a:pt x="309" y="423"/>
                </a:cubicBezTo>
                <a:cubicBezTo>
                  <a:pt x="310" y="425"/>
                  <a:pt x="311" y="426"/>
                  <a:pt x="311" y="426"/>
                </a:cubicBezTo>
                <a:cubicBezTo>
                  <a:pt x="312" y="427"/>
                  <a:pt x="311" y="428"/>
                  <a:pt x="311" y="429"/>
                </a:cubicBezTo>
                <a:cubicBezTo>
                  <a:pt x="311" y="430"/>
                  <a:pt x="312" y="431"/>
                  <a:pt x="312" y="431"/>
                </a:cubicBezTo>
                <a:cubicBezTo>
                  <a:pt x="312" y="432"/>
                  <a:pt x="312" y="432"/>
                  <a:pt x="312" y="434"/>
                </a:cubicBezTo>
                <a:cubicBezTo>
                  <a:pt x="312" y="436"/>
                  <a:pt x="313" y="437"/>
                  <a:pt x="313" y="437"/>
                </a:cubicBezTo>
                <a:cubicBezTo>
                  <a:pt x="313" y="438"/>
                  <a:pt x="314" y="439"/>
                  <a:pt x="314" y="439"/>
                </a:cubicBezTo>
                <a:cubicBezTo>
                  <a:pt x="314" y="439"/>
                  <a:pt x="314" y="439"/>
                  <a:pt x="313" y="440"/>
                </a:cubicBezTo>
                <a:cubicBezTo>
                  <a:pt x="312" y="441"/>
                  <a:pt x="311" y="442"/>
                  <a:pt x="310" y="443"/>
                </a:cubicBezTo>
                <a:cubicBezTo>
                  <a:pt x="308" y="445"/>
                  <a:pt x="307" y="448"/>
                  <a:pt x="308" y="450"/>
                </a:cubicBezTo>
                <a:cubicBezTo>
                  <a:pt x="308" y="452"/>
                  <a:pt x="309" y="453"/>
                  <a:pt x="309" y="453"/>
                </a:cubicBezTo>
                <a:cubicBezTo>
                  <a:pt x="309" y="453"/>
                  <a:pt x="308" y="455"/>
                  <a:pt x="306" y="458"/>
                </a:cubicBezTo>
                <a:cubicBezTo>
                  <a:pt x="304" y="461"/>
                  <a:pt x="302" y="465"/>
                  <a:pt x="300" y="469"/>
                </a:cubicBezTo>
                <a:cubicBezTo>
                  <a:pt x="298" y="473"/>
                  <a:pt x="296" y="478"/>
                  <a:pt x="295" y="480"/>
                </a:cubicBezTo>
                <a:cubicBezTo>
                  <a:pt x="295" y="481"/>
                  <a:pt x="294" y="481"/>
                  <a:pt x="293" y="482"/>
                </a:cubicBezTo>
                <a:cubicBezTo>
                  <a:pt x="292" y="484"/>
                  <a:pt x="290" y="486"/>
                  <a:pt x="288" y="488"/>
                </a:cubicBezTo>
                <a:cubicBezTo>
                  <a:pt x="287" y="490"/>
                  <a:pt x="284" y="497"/>
                  <a:pt x="282" y="502"/>
                </a:cubicBezTo>
                <a:cubicBezTo>
                  <a:pt x="280" y="507"/>
                  <a:pt x="278" y="517"/>
                  <a:pt x="277" y="521"/>
                </a:cubicBezTo>
                <a:cubicBezTo>
                  <a:pt x="276" y="526"/>
                  <a:pt x="275" y="529"/>
                  <a:pt x="274" y="531"/>
                </a:cubicBezTo>
                <a:cubicBezTo>
                  <a:pt x="272" y="533"/>
                  <a:pt x="272" y="535"/>
                  <a:pt x="270" y="537"/>
                </a:cubicBezTo>
                <a:cubicBezTo>
                  <a:pt x="268" y="539"/>
                  <a:pt x="264" y="542"/>
                  <a:pt x="261" y="546"/>
                </a:cubicBezTo>
                <a:cubicBezTo>
                  <a:pt x="259" y="550"/>
                  <a:pt x="256" y="553"/>
                  <a:pt x="254" y="556"/>
                </a:cubicBezTo>
                <a:cubicBezTo>
                  <a:pt x="253" y="559"/>
                  <a:pt x="251" y="562"/>
                  <a:pt x="249" y="565"/>
                </a:cubicBezTo>
                <a:cubicBezTo>
                  <a:pt x="248" y="567"/>
                  <a:pt x="246" y="570"/>
                  <a:pt x="245" y="573"/>
                </a:cubicBezTo>
                <a:cubicBezTo>
                  <a:pt x="243" y="576"/>
                  <a:pt x="243" y="577"/>
                  <a:pt x="243" y="577"/>
                </a:cubicBezTo>
                <a:cubicBezTo>
                  <a:pt x="243" y="577"/>
                  <a:pt x="242" y="577"/>
                  <a:pt x="242" y="577"/>
                </a:cubicBezTo>
                <a:cubicBezTo>
                  <a:pt x="242" y="576"/>
                  <a:pt x="241" y="578"/>
                  <a:pt x="240" y="580"/>
                </a:cubicBezTo>
                <a:cubicBezTo>
                  <a:pt x="239" y="582"/>
                  <a:pt x="239" y="583"/>
                  <a:pt x="238" y="585"/>
                </a:cubicBezTo>
                <a:cubicBezTo>
                  <a:pt x="237" y="586"/>
                  <a:pt x="237" y="587"/>
                  <a:pt x="237" y="587"/>
                </a:cubicBezTo>
                <a:cubicBezTo>
                  <a:pt x="237" y="587"/>
                  <a:pt x="237" y="587"/>
                  <a:pt x="236" y="588"/>
                </a:cubicBezTo>
                <a:cubicBezTo>
                  <a:pt x="235" y="588"/>
                  <a:pt x="233" y="588"/>
                  <a:pt x="231" y="589"/>
                </a:cubicBezTo>
                <a:cubicBezTo>
                  <a:pt x="230" y="589"/>
                  <a:pt x="229" y="590"/>
                  <a:pt x="229" y="590"/>
                </a:cubicBezTo>
                <a:cubicBezTo>
                  <a:pt x="229" y="590"/>
                  <a:pt x="229" y="590"/>
                  <a:pt x="228" y="591"/>
                </a:cubicBezTo>
                <a:cubicBezTo>
                  <a:pt x="227" y="591"/>
                  <a:pt x="225" y="592"/>
                  <a:pt x="222" y="594"/>
                </a:cubicBezTo>
                <a:cubicBezTo>
                  <a:pt x="219" y="597"/>
                  <a:pt x="217" y="600"/>
                  <a:pt x="217" y="600"/>
                </a:cubicBezTo>
                <a:cubicBezTo>
                  <a:pt x="217" y="600"/>
                  <a:pt x="217" y="600"/>
                  <a:pt x="216" y="601"/>
                </a:cubicBezTo>
                <a:cubicBezTo>
                  <a:pt x="216" y="601"/>
                  <a:pt x="215" y="601"/>
                  <a:pt x="214" y="603"/>
                </a:cubicBezTo>
                <a:cubicBezTo>
                  <a:pt x="212" y="604"/>
                  <a:pt x="211" y="604"/>
                  <a:pt x="210" y="606"/>
                </a:cubicBezTo>
                <a:cubicBezTo>
                  <a:pt x="208" y="608"/>
                  <a:pt x="209" y="611"/>
                  <a:pt x="210" y="615"/>
                </a:cubicBezTo>
                <a:cubicBezTo>
                  <a:pt x="211" y="618"/>
                  <a:pt x="213" y="620"/>
                  <a:pt x="217" y="625"/>
                </a:cubicBezTo>
                <a:cubicBezTo>
                  <a:pt x="220" y="629"/>
                  <a:pt x="224" y="633"/>
                  <a:pt x="226" y="635"/>
                </a:cubicBezTo>
                <a:cubicBezTo>
                  <a:pt x="227" y="636"/>
                  <a:pt x="228" y="637"/>
                  <a:pt x="228" y="637"/>
                </a:cubicBezTo>
                <a:cubicBezTo>
                  <a:pt x="228" y="637"/>
                  <a:pt x="229" y="636"/>
                  <a:pt x="229" y="635"/>
                </a:cubicBezTo>
                <a:cubicBezTo>
                  <a:pt x="230" y="634"/>
                  <a:pt x="231" y="634"/>
                  <a:pt x="231" y="634"/>
                </a:cubicBezTo>
                <a:cubicBezTo>
                  <a:pt x="231" y="634"/>
                  <a:pt x="231" y="635"/>
                  <a:pt x="233" y="638"/>
                </a:cubicBezTo>
                <a:cubicBezTo>
                  <a:pt x="236" y="641"/>
                  <a:pt x="238" y="646"/>
                  <a:pt x="238" y="646"/>
                </a:cubicBezTo>
                <a:cubicBezTo>
                  <a:pt x="238" y="646"/>
                  <a:pt x="238" y="646"/>
                  <a:pt x="240" y="649"/>
                </a:cubicBezTo>
                <a:cubicBezTo>
                  <a:pt x="240" y="650"/>
                  <a:pt x="242" y="653"/>
                  <a:pt x="243" y="655"/>
                </a:cubicBezTo>
                <a:cubicBezTo>
                  <a:pt x="245" y="658"/>
                  <a:pt x="247" y="660"/>
                  <a:pt x="248" y="661"/>
                </a:cubicBezTo>
                <a:cubicBezTo>
                  <a:pt x="254" y="667"/>
                  <a:pt x="259" y="670"/>
                  <a:pt x="266" y="674"/>
                </a:cubicBezTo>
                <a:cubicBezTo>
                  <a:pt x="274" y="679"/>
                  <a:pt x="281" y="681"/>
                  <a:pt x="285" y="682"/>
                </a:cubicBezTo>
                <a:cubicBezTo>
                  <a:pt x="289" y="683"/>
                  <a:pt x="291" y="684"/>
                  <a:pt x="293" y="683"/>
                </a:cubicBezTo>
                <a:cubicBezTo>
                  <a:pt x="294" y="683"/>
                  <a:pt x="296" y="682"/>
                  <a:pt x="298" y="681"/>
                </a:cubicBezTo>
                <a:cubicBezTo>
                  <a:pt x="299" y="679"/>
                  <a:pt x="299" y="677"/>
                  <a:pt x="299" y="676"/>
                </a:cubicBezTo>
                <a:cubicBezTo>
                  <a:pt x="299" y="675"/>
                  <a:pt x="299" y="675"/>
                  <a:pt x="299" y="674"/>
                </a:cubicBezTo>
                <a:cubicBezTo>
                  <a:pt x="300" y="673"/>
                  <a:pt x="300" y="673"/>
                  <a:pt x="300" y="671"/>
                </a:cubicBezTo>
                <a:cubicBezTo>
                  <a:pt x="300" y="668"/>
                  <a:pt x="299" y="667"/>
                  <a:pt x="297" y="665"/>
                </a:cubicBezTo>
                <a:cubicBezTo>
                  <a:pt x="296" y="662"/>
                  <a:pt x="293" y="660"/>
                  <a:pt x="292" y="658"/>
                </a:cubicBezTo>
                <a:cubicBezTo>
                  <a:pt x="290" y="656"/>
                  <a:pt x="289" y="655"/>
                  <a:pt x="288" y="653"/>
                </a:cubicBezTo>
                <a:cubicBezTo>
                  <a:pt x="288" y="652"/>
                  <a:pt x="287" y="652"/>
                  <a:pt x="287" y="651"/>
                </a:cubicBezTo>
                <a:cubicBezTo>
                  <a:pt x="286" y="651"/>
                  <a:pt x="286" y="650"/>
                  <a:pt x="285" y="649"/>
                </a:cubicBezTo>
                <a:cubicBezTo>
                  <a:pt x="285" y="649"/>
                  <a:pt x="284" y="648"/>
                  <a:pt x="283" y="648"/>
                </a:cubicBezTo>
                <a:cubicBezTo>
                  <a:pt x="282" y="647"/>
                  <a:pt x="282" y="646"/>
                  <a:pt x="282" y="645"/>
                </a:cubicBezTo>
                <a:cubicBezTo>
                  <a:pt x="282" y="644"/>
                  <a:pt x="281" y="643"/>
                  <a:pt x="281" y="643"/>
                </a:cubicBezTo>
                <a:cubicBezTo>
                  <a:pt x="280" y="643"/>
                  <a:pt x="280" y="641"/>
                  <a:pt x="280" y="641"/>
                </a:cubicBezTo>
                <a:cubicBezTo>
                  <a:pt x="280" y="640"/>
                  <a:pt x="280" y="640"/>
                  <a:pt x="280" y="639"/>
                </a:cubicBezTo>
                <a:cubicBezTo>
                  <a:pt x="279" y="639"/>
                  <a:pt x="279" y="638"/>
                  <a:pt x="279" y="638"/>
                </a:cubicBezTo>
                <a:cubicBezTo>
                  <a:pt x="279" y="638"/>
                  <a:pt x="279" y="637"/>
                  <a:pt x="279" y="637"/>
                </a:cubicBezTo>
                <a:cubicBezTo>
                  <a:pt x="279" y="636"/>
                  <a:pt x="279" y="636"/>
                  <a:pt x="279" y="636"/>
                </a:cubicBezTo>
                <a:cubicBezTo>
                  <a:pt x="278" y="635"/>
                  <a:pt x="278" y="634"/>
                  <a:pt x="278" y="634"/>
                </a:cubicBezTo>
                <a:cubicBezTo>
                  <a:pt x="278" y="633"/>
                  <a:pt x="278" y="633"/>
                  <a:pt x="278" y="632"/>
                </a:cubicBezTo>
                <a:cubicBezTo>
                  <a:pt x="278" y="632"/>
                  <a:pt x="278" y="632"/>
                  <a:pt x="277" y="631"/>
                </a:cubicBezTo>
                <a:cubicBezTo>
                  <a:pt x="277" y="631"/>
                  <a:pt x="277" y="630"/>
                  <a:pt x="277" y="629"/>
                </a:cubicBezTo>
                <a:cubicBezTo>
                  <a:pt x="277" y="628"/>
                  <a:pt x="277" y="628"/>
                  <a:pt x="277" y="628"/>
                </a:cubicBezTo>
                <a:cubicBezTo>
                  <a:pt x="277" y="627"/>
                  <a:pt x="277" y="627"/>
                  <a:pt x="276" y="627"/>
                </a:cubicBezTo>
                <a:cubicBezTo>
                  <a:pt x="276" y="627"/>
                  <a:pt x="276" y="624"/>
                  <a:pt x="275" y="624"/>
                </a:cubicBezTo>
                <a:cubicBezTo>
                  <a:pt x="276" y="623"/>
                  <a:pt x="276" y="623"/>
                  <a:pt x="275" y="623"/>
                </a:cubicBezTo>
                <a:cubicBezTo>
                  <a:pt x="275" y="623"/>
                  <a:pt x="275" y="622"/>
                  <a:pt x="275" y="621"/>
                </a:cubicBezTo>
                <a:cubicBezTo>
                  <a:pt x="274" y="620"/>
                  <a:pt x="274" y="620"/>
                  <a:pt x="274" y="620"/>
                </a:cubicBezTo>
                <a:cubicBezTo>
                  <a:pt x="275" y="617"/>
                  <a:pt x="275" y="617"/>
                  <a:pt x="275" y="617"/>
                </a:cubicBezTo>
                <a:cubicBezTo>
                  <a:pt x="275" y="617"/>
                  <a:pt x="275" y="617"/>
                  <a:pt x="275" y="617"/>
                </a:cubicBezTo>
                <a:cubicBezTo>
                  <a:pt x="275" y="617"/>
                  <a:pt x="276" y="617"/>
                  <a:pt x="276" y="616"/>
                </a:cubicBezTo>
                <a:cubicBezTo>
                  <a:pt x="276" y="615"/>
                  <a:pt x="275" y="614"/>
                  <a:pt x="274" y="614"/>
                </a:cubicBezTo>
                <a:cubicBezTo>
                  <a:pt x="274" y="613"/>
                  <a:pt x="274" y="613"/>
                  <a:pt x="273" y="612"/>
                </a:cubicBezTo>
                <a:cubicBezTo>
                  <a:pt x="273" y="611"/>
                  <a:pt x="272" y="610"/>
                  <a:pt x="272" y="610"/>
                </a:cubicBezTo>
                <a:cubicBezTo>
                  <a:pt x="273" y="607"/>
                  <a:pt x="273" y="607"/>
                  <a:pt x="273" y="607"/>
                </a:cubicBezTo>
                <a:cubicBezTo>
                  <a:pt x="273" y="607"/>
                  <a:pt x="276" y="607"/>
                  <a:pt x="279" y="608"/>
                </a:cubicBezTo>
                <a:cubicBezTo>
                  <a:pt x="280" y="609"/>
                  <a:pt x="282" y="609"/>
                  <a:pt x="283" y="609"/>
                </a:cubicBezTo>
                <a:cubicBezTo>
                  <a:pt x="284" y="609"/>
                  <a:pt x="285" y="609"/>
                  <a:pt x="287" y="609"/>
                </a:cubicBezTo>
                <a:cubicBezTo>
                  <a:pt x="290" y="610"/>
                  <a:pt x="294" y="609"/>
                  <a:pt x="298" y="609"/>
                </a:cubicBezTo>
                <a:cubicBezTo>
                  <a:pt x="301" y="609"/>
                  <a:pt x="304" y="608"/>
                  <a:pt x="307" y="607"/>
                </a:cubicBezTo>
                <a:cubicBezTo>
                  <a:pt x="310" y="607"/>
                  <a:pt x="310" y="607"/>
                  <a:pt x="310" y="606"/>
                </a:cubicBezTo>
                <a:cubicBezTo>
                  <a:pt x="310" y="604"/>
                  <a:pt x="311" y="603"/>
                  <a:pt x="311" y="600"/>
                </a:cubicBezTo>
                <a:cubicBezTo>
                  <a:pt x="311" y="597"/>
                  <a:pt x="311" y="596"/>
                  <a:pt x="311" y="596"/>
                </a:cubicBezTo>
                <a:cubicBezTo>
                  <a:pt x="311" y="595"/>
                  <a:pt x="310" y="595"/>
                  <a:pt x="310" y="595"/>
                </a:cubicBezTo>
                <a:cubicBezTo>
                  <a:pt x="310" y="595"/>
                  <a:pt x="310" y="594"/>
                  <a:pt x="309" y="592"/>
                </a:cubicBezTo>
                <a:cubicBezTo>
                  <a:pt x="309" y="590"/>
                  <a:pt x="309" y="587"/>
                  <a:pt x="309" y="582"/>
                </a:cubicBezTo>
                <a:cubicBezTo>
                  <a:pt x="308" y="577"/>
                  <a:pt x="308" y="573"/>
                  <a:pt x="308" y="570"/>
                </a:cubicBezTo>
                <a:cubicBezTo>
                  <a:pt x="308" y="567"/>
                  <a:pt x="308" y="567"/>
                  <a:pt x="308" y="567"/>
                </a:cubicBezTo>
                <a:cubicBezTo>
                  <a:pt x="308" y="567"/>
                  <a:pt x="309" y="565"/>
                  <a:pt x="311" y="560"/>
                </a:cubicBezTo>
                <a:cubicBezTo>
                  <a:pt x="313" y="556"/>
                  <a:pt x="314" y="554"/>
                  <a:pt x="315" y="551"/>
                </a:cubicBezTo>
                <a:cubicBezTo>
                  <a:pt x="316" y="549"/>
                  <a:pt x="316" y="549"/>
                  <a:pt x="317" y="548"/>
                </a:cubicBezTo>
                <a:cubicBezTo>
                  <a:pt x="318" y="547"/>
                  <a:pt x="317" y="547"/>
                  <a:pt x="321" y="542"/>
                </a:cubicBezTo>
                <a:cubicBezTo>
                  <a:pt x="324" y="537"/>
                  <a:pt x="327" y="535"/>
                  <a:pt x="332" y="529"/>
                </a:cubicBezTo>
                <a:cubicBezTo>
                  <a:pt x="337" y="524"/>
                  <a:pt x="343" y="516"/>
                  <a:pt x="346" y="513"/>
                </a:cubicBezTo>
                <a:cubicBezTo>
                  <a:pt x="349" y="509"/>
                  <a:pt x="356" y="501"/>
                  <a:pt x="360" y="496"/>
                </a:cubicBezTo>
                <a:cubicBezTo>
                  <a:pt x="363" y="493"/>
                  <a:pt x="365" y="490"/>
                  <a:pt x="367" y="488"/>
                </a:cubicBezTo>
                <a:cubicBezTo>
                  <a:pt x="369" y="486"/>
                  <a:pt x="369" y="485"/>
                  <a:pt x="370" y="484"/>
                </a:cubicBezTo>
                <a:cubicBezTo>
                  <a:pt x="372" y="480"/>
                  <a:pt x="372" y="480"/>
                  <a:pt x="373" y="478"/>
                </a:cubicBezTo>
                <a:cubicBezTo>
                  <a:pt x="373" y="477"/>
                  <a:pt x="374" y="477"/>
                  <a:pt x="375" y="473"/>
                </a:cubicBezTo>
                <a:cubicBezTo>
                  <a:pt x="376" y="469"/>
                  <a:pt x="376" y="467"/>
                  <a:pt x="376" y="466"/>
                </a:cubicBezTo>
                <a:cubicBezTo>
                  <a:pt x="376" y="464"/>
                  <a:pt x="377" y="464"/>
                  <a:pt x="377" y="460"/>
                </a:cubicBezTo>
                <a:cubicBezTo>
                  <a:pt x="377" y="457"/>
                  <a:pt x="377" y="454"/>
                  <a:pt x="378" y="449"/>
                </a:cubicBezTo>
                <a:cubicBezTo>
                  <a:pt x="378" y="445"/>
                  <a:pt x="378" y="436"/>
                  <a:pt x="377" y="429"/>
                </a:cubicBezTo>
                <a:cubicBezTo>
                  <a:pt x="377" y="422"/>
                  <a:pt x="377" y="420"/>
                  <a:pt x="377" y="414"/>
                </a:cubicBezTo>
                <a:cubicBezTo>
                  <a:pt x="376" y="408"/>
                  <a:pt x="376" y="405"/>
                  <a:pt x="376" y="400"/>
                </a:cubicBezTo>
                <a:cubicBezTo>
                  <a:pt x="375" y="395"/>
                  <a:pt x="375" y="391"/>
                  <a:pt x="375" y="386"/>
                </a:cubicBezTo>
                <a:cubicBezTo>
                  <a:pt x="375" y="380"/>
                  <a:pt x="374" y="377"/>
                  <a:pt x="374" y="373"/>
                </a:cubicBezTo>
                <a:cubicBezTo>
                  <a:pt x="374" y="369"/>
                  <a:pt x="374" y="367"/>
                  <a:pt x="374" y="364"/>
                </a:cubicBezTo>
                <a:cubicBezTo>
                  <a:pt x="373" y="361"/>
                  <a:pt x="373" y="360"/>
                  <a:pt x="374" y="358"/>
                </a:cubicBezTo>
                <a:cubicBezTo>
                  <a:pt x="374" y="355"/>
                  <a:pt x="375" y="351"/>
                  <a:pt x="375" y="346"/>
                </a:cubicBezTo>
                <a:cubicBezTo>
                  <a:pt x="376" y="340"/>
                  <a:pt x="376" y="338"/>
                  <a:pt x="376" y="338"/>
                </a:cubicBezTo>
                <a:cubicBezTo>
                  <a:pt x="376" y="338"/>
                  <a:pt x="379" y="338"/>
                  <a:pt x="382" y="337"/>
                </a:cubicBezTo>
                <a:cubicBezTo>
                  <a:pt x="385" y="337"/>
                  <a:pt x="386" y="337"/>
                  <a:pt x="387" y="337"/>
                </a:cubicBezTo>
                <a:cubicBezTo>
                  <a:pt x="389" y="337"/>
                  <a:pt x="395" y="336"/>
                  <a:pt x="400" y="335"/>
                </a:cubicBezTo>
                <a:cubicBezTo>
                  <a:pt x="405" y="334"/>
                  <a:pt x="407" y="333"/>
                  <a:pt x="409" y="332"/>
                </a:cubicBezTo>
                <a:cubicBezTo>
                  <a:pt x="410" y="331"/>
                  <a:pt x="411" y="332"/>
                  <a:pt x="415" y="330"/>
                </a:cubicBezTo>
                <a:cubicBezTo>
                  <a:pt x="418" y="329"/>
                  <a:pt x="421" y="328"/>
                  <a:pt x="424" y="326"/>
                </a:cubicBezTo>
                <a:cubicBezTo>
                  <a:pt x="428" y="325"/>
                  <a:pt x="429" y="325"/>
                  <a:pt x="435" y="323"/>
                </a:cubicBezTo>
                <a:cubicBezTo>
                  <a:pt x="440" y="322"/>
                  <a:pt x="446" y="320"/>
                  <a:pt x="446" y="320"/>
                </a:cubicBezTo>
                <a:cubicBezTo>
                  <a:pt x="446" y="320"/>
                  <a:pt x="447" y="321"/>
                  <a:pt x="448" y="321"/>
                </a:cubicBezTo>
                <a:cubicBezTo>
                  <a:pt x="449" y="321"/>
                  <a:pt x="450" y="321"/>
                  <a:pt x="453" y="321"/>
                </a:cubicBezTo>
                <a:cubicBezTo>
                  <a:pt x="456" y="322"/>
                  <a:pt x="458" y="322"/>
                  <a:pt x="460" y="322"/>
                </a:cubicBezTo>
                <a:cubicBezTo>
                  <a:pt x="462" y="322"/>
                  <a:pt x="464" y="323"/>
                  <a:pt x="464" y="323"/>
                </a:cubicBezTo>
                <a:cubicBezTo>
                  <a:pt x="464" y="323"/>
                  <a:pt x="465" y="323"/>
                  <a:pt x="465" y="324"/>
                </a:cubicBezTo>
                <a:cubicBezTo>
                  <a:pt x="465" y="325"/>
                  <a:pt x="466" y="327"/>
                  <a:pt x="466" y="329"/>
                </a:cubicBezTo>
                <a:cubicBezTo>
                  <a:pt x="467" y="330"/>
                  <a:pt x="468" y="330"/>
                  <a:pt x="470" y="331"/>
                </a:cubicBezTo>
                <a:cubicBezTo>
                  <a:pt x="473" y="331"/>
                  <a:pt x="476" y="332"/>
                  <a:pt x="476" y="332"/>
                </a:cubicBezTo>
                <a:cubicBezTo>
                  <a:pt x="476" y="332"/>
                  <a:pt x="476" y="333"/>
                  <a:pt x="479" y="336"/>
                </a:cubicBezTo>
                <a:cubicBezTo>
                  <a:pt x="481" y="339"/>
                  <a:pt x="484" y="341"/>
                  <a:pt x="490" y="346"/>
                </a:cubicBezTo>
                <a:cubicBezTo>
                  <a:pt x="492" y="348"/>
                  <a:pt x="494" y="350"/>
                  <a:pt x="495" y="351"/>
                </a:cubicBezTo>
                <a:cubicBezTo>
                  <a:pt x="497" y="353"/>
                  <a:pt x="499" y="354"/>
                  <a:pt x="499" y="354"/>
                </a:cubicBezTo>
                <a:cubicBezTo>
                  <a:pt x="499" y="354"/>
                  <a:pt x="498" y="355"/>
                  <a:pt x="498" y="358"/>
                </a:cubicBezTo>
                <a:cubicBezTo>
                  <a:pt x="498" y="361"/>
                  <a:pt x="498" y="362"/>
                  <a:pt x="498" y="362"/>
                </a:cubicBezTo>
                <a:cubicBezTo>
                  <a:pt x="498" y="363"/>
                  <a:pt x="497" y="363"/>
                  <a:pt x="497" y="364"/>
                </a:cubicBezTo>
                <a:cubicBezTo>
                  <a:pt x="497" y="365"/>
                  <a:pt x="498" y="366"/>
                  <a:pt x="500" y="367"/>
                </a:cubicBezTo>
                <a:cubicBezTo>
                  <a:pt x="502" y="368"/>
                  <a:pt x="503" y="369"/>
                  <a:pt x="504" y="370"/>
                </a:cubicBezTo>
                <a:cubicBezTo>
                  <a:pt x="506" y="371"/>
                  <a:pt x="508" y="373"/>
                  <a:pt x="509" y="374"/>
                </a:cubicBezTo>
                <a:cubicBezTo>
                  <a:pt x="511" y="376"/>
                  <a:pt x="513" y="377"/>
                  <a:pt x="514" y="378"/>
                </a:cubicBezTo>
                <a:cubicBezTo>
                  <a:pt x="515" y="380"/>
                  <a:pt x="515" y="379"/>
                  <a:pt x="517" y="381"/>
                </a:cubicBezTo>
                <a:cubicBezTo>
                  <a:pt x="519" y="382"/>
                  <a:pt x="524" y="386"/>
                  <a:pt x="526" y="388"/>
                </a:cubicBezTo>
                <a:cubicBezTo>
                  <a:pt x="529" y="389"/>
                  <a:pt x="531" y="390"/>
                  <a:pt x="531" y="390"/>
                </a:cubicBezTo>
                <a:cubicBezTo>
                  <a:pt x="531" y="390"/>
                  <a:pt x="531" y="391"/>
                  <a:pt x="531" y="392"/>
                </a:cubicBezTo>
                <a:cubicBezTo>
                  <a:pt x="531" y="394"/>
                  <a:pt x="532" y="395"/>
                  <a:pt x="533" y="396"/>
                </a:cubicBezTo>
                <a:cubicBezTo>
                  <a:pt x="533" y="396"/>
                  <a:pt x="533" y="397"/>
                  <a:pt x="534" y="398"/>
                </a:cubicBezTo>
                <a:cubicBezTo>
                  <a:pt x="536" y="399"/>
                  <a:pt x="538" y="401"/>
                  <a:pt x="541" y="403"/>
                </a:cubicBezTo>
                <a:cubicBezTo>
                  <a:pt x="543" y="404"/>
                  <a:pt x="543" y="404"/>
                  <a:pt x="544" y="404"/>
                </a:cubicBezTo>
                <a:cubicBezTo>
                  <a:pt x="545" y="404"/>
                  <a:pt x="546" y="405"/>
                  <a:pt x="548" y="405"/>
                </a:cubicBezTo>
                <a:cubicBezTo>
                  <a:pt x="549" y="405"/>
                  <a:pt x="551" y="405"/>
                  <a:pt x="551" y="405"/>
                </a:cubicBezTo>
                <a:cubicBezTo>
                  <a:pt x="551" y="405"/>
                  <a:pt x="552" y="407"/>
                  <a:pt x="554" y="409"/>
                </a:cubicBezTo>
                <a:cubicBezTo>
                  <a:pt x="555" y="410"/>
                  <a:pt x="557" y="413"/>
                  <a:pt x="558" y="414"/>
                </a:cubicBezTo>
                <a:cubicBezTo>
                  <a:pt x="559" y="416"/>
                  <a:pt x="559" y="416"/>
                  <a:pt x="560" y="417"/>
                </a:cubicBezTo>
                <a:cubicBezTo>
                  <a:pt x="561" y="417"/>
                  <a:pt x="561" y="419"/>
                  <a:pt x="562" y="420"/>
                </a:cubicBezTo>
                <a:cubicBezTo>
                  <a:pt x="563" y="421"/>
                  <a:pt x="562" y="421"/>
                  <a:pt x="563" y="422"/>
                </a:cubicBezTo>
                <a:cubicBezTo>
                  <a:pt x="564" y="422"/>
                  <a:pt x="564" y="423"/>
                  <a:pt x="564" y="424"/>
                </a:cubicBezTo>
                <a:cubicBezTo>
                  <a:pt x="565" y="424"/>
                  <a:pt x="565" y="425"/>
                  <a:pt x="565" y="425"/>
                </a:cubicBezTo>
                <a:cubicBezTo>
                  <a:pt x="565" y="426"/>
                  <a:pt x="566" y="426"/>
                  <a:pt x="566" y="427"/>
                </a:cubicBezTo>
                <a:cubicBezTo>
                  <a:pt x="566" y="428"/>
                  <a:pt x="567" y="428"/>
                  <a:pt x="567" y="429"/>
                </a:cubicBezTo>
                <a:cubicBezTo>
                  <a:pt x="567" y="429"/>
                  <a:pt x="568" y="430"/>
                  <a:pt x="568" y="431"/>
                </a:cubicBezTo>
                <a:cubicBezTo>
                  <a:pt x="569" y="432"/>
                  <a:pt x="569" y="433"/>
                  <a:pt x="570" y="435"/>
                </a:cubicBezTo>
                <a:cubicBezTo>
                  <a:pt x="571" y="437"/>
                  <a:pt x="571" y="438"/>
                  <a:pt x="571" y="438"/>
                </a:cubicBezTo>
                <a:cubicBezTo>
                  <a:pt x="571" y="438"/>
                  <a:pt x="571" y="438"/>
                  <a:pt x="570" y="438"/>
                </a:cubicBezTo>
                <a:cubicBezTo>
                  <a:pt x="570" y="439"/>
                  <a:pt x="571" y="440"/>
                  <a:pt x="571" y="440"/>
                </a:cubicBezTo>
                <a:cubicBezTo>
                  <a:pt x="571" y="440"/>
                  <a:pt x="571" y="440"/>
                  <a:pt x="571" y="441"/>
                </a:cubicBezTo>
                <a:cubicBezTo>
                  <a:pt x="571" y="442"/>
                  <a:pt x="571" y="443"/>
                  <a:pt x="572" y="446"/>
                </a:cubicBezTo>
                <a:cubicBezTo>
                  <a:pt x="573" y="448"/>
                  <a:pt x="576" y="452"/>
                  <a:pt x="578" y="455"/>
                </a:cubicBezTo>
                <a:cubicBezTo>
                  <a:pt x="581" y="458"/>
                  <a:pt x="583" y="459"/>
                  <a:pt x="583" y="459"/>
                </a:cubicBezTo>
                <a:cubicBezTo>
                  <a:pt x="583" y="459"/>
                  <a:pt x="582" y="459"/>
                  <a:pt x="582" y="460"/>
                </a:cubicBezTo>
                <a:cubicBezTo>
                  <a:pt x="582" y="461"/>
                  <a:pt x="582" y="461"/>
                  <a:pt x="583" y="462"/>
                </a:cubicBezTo>
                <a:cubicBezTo>
                  <a:pt x="584" y="464"/>
                  <a:pt x="585" y="465"/>
                  <a:pt x="586" y="466"/>
                </a:cubicBezTo>
                <a:cubicBezTo>
                  <a:pt x="587" y="468"/>
                  <a:pt x="588" y="468"/>
                  <a:pt x="590" y="468"/>
                </a:cubicBezTo>
                <a:cubicBezTo>
                  <a:pt x="591" y="468"/>
                  <a:pt x="592" y="467"/>
                  <a:pt x="593" y="466"/>
                </a:cubicBezTo>
                <a:cubicBezTo>
                  <a:pt x="595" y="466"/>
                  <a:pt x="596" y="465"/>
                  <a:pt x="598" y="463"/>
                </a:cubicBezTo>
                <a:cubicBezTo>
                  <a:pt x="602" y="461"/>
                  <a:pt x="609" y="456"/>
                  <a:pt x="611" y="455"/>
                </a:cubicBezTo>
                <a:cubicBezTo>
                  <a:pt x="613" y="453"/>
                  <a:pt x="613" y="453"/>
                  <a:pt x="613" y="452"/>
                </a:cubicBezTo>
                <a:cubicBezTo>
                  <a:pt x="613" y="451"/>
                  <a:pt x="614" y="449"/>
                  <a:pt x="614" y="449"/>
                </a:cubicBezTo>
                <a:cubicBezTo>
                  <a:pt x="614" y="448"/>
                  <a:pt x="617" y="447"/>
                  <a:pt x="620" y="446"/>
                </a:cubicBezTo>
                <a:cubicBezTo>
                  <a:pt x="622" y="445"/>
                  <a:pt x="623" y="444"/>
                  <a:pt x="624" y="444"/>
                </a:cubicBezTo>
                <a:cubicBezTo>
                  <a:pt x="625" y="444"/>
                  <a:pt x="625" y="444"/>
                  <a:pt x="630" y="441"/>
                </a:cubicBezTo>
                <a:cubicBezTo>
                  <a:pt x="635" y="439"/>
                  <a:pt x="639" y="435"/>
                  <a:pt x="645" y="430"/>
                </a:cubicBezTo>
                <a:cubicBezTo>
                  <a:pt x="652" y="424"/>
                  <a:pt x="656" y="419"/>
                  <a:pt x="662" y="411"/>
                </a:cubicBezTo>
                <a:cubicBezTo>
                  <a:pt x="668" y="404"/>
                  <a:pt x="671" y="398"/>
                  <a:pt x="672" y="396"/>
                </a:cubicBezTo>
                <a:cubicBezTo>
                  <a:pt x="672" y="395"/>
                  <a:pt x="671" y="394"/>
                  <a:pt x="670" y="394"/>
                </a:cubicBezTo>
                <a:cubicBezTo>
                  <a:pt x="670" y="393"/>
                  <a:pt x="668" y="394"/>
                  <a:pt x="668" y="394"/>
                </a:cubicBezTo>
                <a:cubicBezTo>
                  <a:pt x="668" y="394"/>
                  <a:pt x="668" y="394"/>
                  <a:pt x="668" y="393"/>
                </a:cubicBezTo>
                <a:cubicBezTo>
                  <a:pt x="667" y="392"/>
                  <a:pt x="666" y="391"/>
                  <a:pt x="663" y="392"/>
                </a:cubicBezTo>
                <a:cubicBezTo>
                  <a:pt x="661" y="392"/>
                  <a:pt x="659" y="393"/>
                  <a:pt x="656" y="395"/>
                </a:cubicBezTo>
                <a:cubicBezTo>
                  <a:pt x="653" y="397"/>
                  <a:pt x="652" y="398"/>
                  <a:pt x="650" y="399"/>
                </a:cubicBezTo>
                <a:cubicBezTo>
                  <a:pt x="649" y="399"/>
                  <a:pt x="647" y="400"/>
                  <a:pt x="646" y="401"/>
                </a:cubicBezTo>
                <a:cubicBezTo>
                  <a:pt x="645" y="401"/>
                  <a:pt x="645" y="401"/>
                  <a:pt x="643" y="403"/>
                </a:cubicBezTo>
                <a:cubicBezTo>
                  <a:pt x="642" y="404"/>
                  <a:pt x="641" y="404"/>
                  <a:pt x="640" y="404"/>
                </a:cubicBezTo>
                <a:cubicBezTo>
                  <a:pt x="639" y="404"/>
                  <a:pt x="636" y="405"/>
                  <a:pt x="634" y="405"/>
                </a:cubicBezTo>
                <a:cubicBezTo>
                  <a:pt x="632" y="406"/>
                  <a:pt x="631" y="406"/>
                  <a:pt x="630" y="406"/>
                </a:cubicBezTo>
                <a:cubicBezTo>
                  <a:pt x="629" y="406"/>
                  <a:pt x="629" y="406"/>
                  <a:pt x="627" y="406"/>
                </a:cubicBezTo>
                <a:cubicBezTo>
                  <a:pt x="626" y="406"/>
                  <a:pt x="625" y="406"/>
                  <a:pt x="624" y="406"/>
                </a:cubicBezTo>
                <a:cubicBezTo>
                  <a:pt x="623" y="406"/>
                  <a:pt x="622" y="406"/>
                  <a:pt x="622" y="405"/>
                </a:cubicBezTo>
                <a:cubicBezTo>
                  <a:pt x="621" y="405"/>
                  <a:pt x="620" y="405"/>
                  <a:pt x="620" y="406"/>
                </a:cubicBezTo>
                <a:cubicBezTo>
                  <a:pt x="619" y="406"/>
                  <a:pt x="618" y="406"/>
                  <a:pt x="618" y="405"/>
                </a:cubicBezTo>
                <a:cubicBezTo>
                  <a:pt x="617" y="405"/>
                  <a:pt x="617" y="405"/>
                  <a:pt x="616" y="405"/>
                </a:cubicBezTo>
                <a:cubicBezTo>
                  <a:pt x="615" y="406"/>
                  <a:pt x="614" y="405"/>
                  <a:pt x="612" y="404"/>
                </a:cubicBezTo>
                <a:cubicBezTo>
                  <a:pt x="609" y="404"/>
                  <a:pt x="608" y="404"/>
                  <a:pt x="606" y="404"/>
                </a:cubicBezTo>
                <a:cubicBezTo>
                  <a:pt x="606" y="404"/>
                  <a:pt x="605" y="404"/>
                  <a:pt x="604" y="405"/>
                </a:cubicBezTo>
                <a:cubicBezTo>
                  <a:pt x="604" y="405"/>
                  <a:pt x="604" y="405"/>
                  <a:pt x="603" y="405"/>
                </a:cubicBezTo>
                <a:cubicBezTo>
                  <a:pt x="603" y="404"/>
                  <a:pt x="602" y="404"/>
                  <a:pt x="601" y="405"/>
                </a:cubicBezTo>
                <a:cubicBezTo>
                  <a:pt x="600" y="405"/>
                  <a:pt x="601" y="405"/>
                  <a:pt x="601" y="405"/>
                </a:cubicBezTo>
                <a:cubicBezTo>
                  <a:pt x="601" y="405"/>
                  <a:pt x="601" y="405"/>
                  <a:pt x="600" y="406"/>
                </a:cubicBezTo>
                <a:cubicBezTo>
                  <a:pt x="599" y="406"/>
                  <a:pt x="599" y="406"/>
                  <a:pt x="599" y="406"/>
                </a:cubicBezTo>
                <a:cubicBezTo>
                  <a:pt x="598" y="405"/>
                  <a:pt x="598" y="405"/>
                  <a:pt x="598" y="405"/>
                </a:cubicBezTo>
                <a:cubicBezTo>
                  <a:pt x="597" y="405"/>
                  <a:pt x="597" y="405"/>
                  <a:pt x="597" y="405"/>
                </a:cubicBezTo>
                <a:cubicBezTo>
                  <a:pt x="596" y="405"/>
                  <a:pt x="596" y="404"/>
                  <a:pt x="594" y="404"/>
                </a:cubicBezTo>
                <a:cubicBezTo>
                  <a:pt x="593" y="403"/>
                  <a:pt x="592" y="403"/>
                  <a:pt x="592" y="403"/>
                </a:cubicBezTo>
                <a:cubicBezTo>
                  <a:pt x="592" y="402"/>
                  <a:pt x="592" y="402"/>
                  <a:pt x="591" y="402"/>
                </a:cubicBezTo>
                <a:cubicBezTo>
                  <a:pt x="590" y="402"/>
                  <a:pt x="589" y="401"/>
                  <a:pt x="588" y="401"/>
                </a:cubicBezTo>
                <a:cubicBezTo>
                  <a:pt x="587" y="400"/>
                  <a:pt x="587" y="400"/>
                  <a:pt x="586" y="399"/>
                </a:cubicBezTo>
                <a:cubicBezTo>
                  <a:pt x="585" y="399"/>
                  <a:pt x="586" y="399"/>
                  <a:pt x="584" y="398"/>
                </a:cubicBezTo>
                <a:cubicBezTo>
                  <a:pt x="583" y="398"/>
                  <a:pt x="583" y="397"/>
                  <a:pt x="583" y="397"/>
                </a:cubicBezTo>
                <a:cubicBezTo>
                  <a:pt x="582" y="397"/>
                  <a:pt x="582" y="397"/>
                  <a:pt x="582" y="396"/>
                </a:cubicBezTo>
                <a:cubicBezTo>
                  <a:pt x="582" y="395"/>
                  <a:pt x="581" y="396"/>
                  <a:pt x="580" y="395"/>
                </a:cubicBezTo>
                <a:cubicBezTo>
                  <a:pt x="579" y="395"/>
                  <a:pt x="579" y="394"/>
                  <a:pt x="578" y="394"/>
                </a:cubicBezTo>
                <a:cubicBezTo>
                  <a:pt x="577" y="393"/>
                  <a:pt x="577" y="392"/>
                  <a:pt x="576" y="392"/>
                </a:cubicBezTo>
                <a:cubicBezTo>
                  <a:pt x="576" y="392"/>
                  <a:pt x="575" y="391"/>
                  <a:pt x="575" y="391"/>
                </a:cubicBezTo>
                <a:cubicBezTo>
                  <a:pt x="575" y="391"/>
                  <a:pt x="575" y="390"/>
                  <a:pt x="574" y="390"/>
                </a:cubicBezTo>
                <a:cubicBezTo>
                  <a:pt x="573" y="390"/>
                  <a:pt x="572" y="388"/>
                  <a:pt x="571" y="387"/>
                </a:cubicBezTo>
                <a:cubicBezTo>
                  <a:pt x="569" y="386"/>
                  <a:pt x="569" y="385"/>
                  <a:pt x="569" y="385"/>
                </a:cubicBezTo>
                <a:cubicBezTo>
                  <a:pt x="569" y="385"/>
                  <a:pt x="569" y="384"/>
                  <a:pt x="568" y="383"/>
                </a:cubicBezTo>
                <a:cubicBezTo>
                  <a:pt x="567" y="383"/>
                  <a:pt x="566" y="381"/>
                  <a:pt x="565" y="379"/>
                </a:cubicBezTo>
                <a:cubicBezTo>
                  <a:pt x="564" y="378"/>
                  <a:pt x="563" y="378"/>
                  <a:pt x="562" y="377"/>
                </a:cubicBezTo>
                <a:cubicBezTo>
                  <a:pt x="561" y="375"/>
                  <a:pt x="560" y="373"/>
                  <a:pt x="560" y="373"/>
                </a:cubicBezTo>
                <a:cubicBezTo>
                  <a:pt x="559" y="373"/>
                  <a:pt x="559" y="373"/>
                  <a:pt x="559" y="372"/>
                </a:cubicBezTo>
                <a:cubicBezTo>
                  <a:pt x="558" y="371"/>
                  <a:pt x="555" y="369"/>
                  <a:pt x="555" y="368"/>
                </a:cubicBezTo>
                <a:cubicBezTo>
                  <a:pt x="554" y="366"/>
                  <a:pt x="553" y="365"/>
                  <a:pt x="552" y="364"/>
                </a:cubicBezTo>
                <a:cubicBezTo>
                  <a:pt x="552" y="363"/>
                  <a:pt x="551" y="362"/>
                  <a:pt x="550" y="360"/>
                </a:cubicBezTo>
                <a:cubicBezTo>
                  <a:pt x="548" y="357"/>
                  <a:pt x="548" y="356"/>
                  <a:pt x="547" y="356"/>
                </a:cubicBezTo>
                <a:cubicBezTo>
                  <a:pt x="546" y="355"/>
                  <a:pt x="544" y="351"/>
                  <a:pt x="542" y="348"/>
                </a:cubicBezTo>
                <a:cubicBezTo>
                  <a:pt x="541" y="345"/>
                  <a:pt x="538" y="342"/>
                  <a:pt x="537" y="339"/>
                </a:cubicBezTo>
                <a:cubicBezTo>
                  <a:pt x="536" y="338"/>
                  <a:pt x="535" y="336"/>
                  <a:pt x="534" y="334"/>
                </a:cubicBezTo>
                <a:cubicBezTo>
                  <a:pt x="533" y="332"/>
                  <a:pt x="532" y="330"/>
                  <a:pt x="531" y="330"/>
                </a:cubicBezTo>
                <a:cubicBezTo>
                  <a:pt x="531" y="329"/>
                  <a:pt x="531" y="328"/>
                  <a:pt x="527" y="321"/>
                </a:cubicBezTo>
                <a:cubicBezTo>
                  <a:pt x="526" y="320"/>
                  <a:pt x="526" y="318"/>
                  <a:pt x="525" y="317"/>
                </a:cubicBezTo>
                <a:cubicBezTo>
                  <a:pt x="524" y="316"/>
                  <a:pt x="524" y="315"/>
                  <a:pt x="523" y="314"/>
                </a:cubicBezTo>
                <a:cubicBezTo>
                  <a:pt x="522" y="311"/>
                  <a:pt x="520" y="309"/>
                  <a:pt x="519" y="307"/>
                </a:cubicBezTo>
                <a:cubicBezTo>
                  <a:pt x="518" y="304"/>
                  <a:pt x="516" y="301"/>
                  <a:pt x="515" y="299"/>
                </a:cubicBezTo>
                <a:cubicBezTo>
                  <a:pt x="513" y="296"/>
                  <a:pt x="513" y="295"/>
                  <a:pt x="513" y="295"/>
                </a:cubicBezTo>
                <a:cubicBezTo>
                  <a:pt x="513" y="295"/>
                  <a:pt x="513" y="294"/>
                  <a:pt x="512" y="291"/>
                </a:cubicBezTo>
                <a:cubicBezTo>
                  <a:pt x="512" y="288"/>
                  <a:pt x="510" y="286"/>
                  <a:pt x="508" y="283"/>
                </a:cubicBezTo>
                <a:cubicBezTo>
                  <a:pt x="507" y="280"/>
                  <a:pt x="504" y="279"/>
                  <a:pt x="504" y="279"/>
                </a:cubicBezTo>
                <a:cubicBezTo>
                  <a:pt x="504" y="279"/>
                  <a:pt x="503" y="277"/>
                  <a:pt x="501" y="275"/>
                </a:cubicBezTo>
                <a:cubicBezTo>
                  <a:pt x="500" y="273"/>
                  <a:pt x="499" y="273"/>
                  <a:pt x="498" y="273"/>
                </a:cubicBezTo>
                <a:cubicBezTo>
                  <a:pt x="497" y="272"/>
                  <a:pt x="497" y="272"/>
                  <a:pt x="496" y="272"/>
                </a:cubicBezTo>
                <a:cubicBezTo>
                  <a:pt x="495" y="272"/>
                  <a:pt x="494" y="272"/>
                  <a:pt x="493" y="271"/>
                </a:cubicBezTo>
                <a:cubicBezTo>
                  <a:pt x="491" y="270"/>
                  <a:pt x="487" y="270"/>
                  <a:pt x="486" y="270"/>
                </a:cubicBezTo>
                <a:cubicBezTo>
                  <a:pt x="484" y="270"/>
                  <a:pt x="483" y="269"/>
                  <a:pt x="482" y="268"/>
                </a:cubicBezTo>
                <a:cubicBezTo>
                  <a:pt x="480" y="268"/>
                  <a:pt x="478" y="268"/>
                  <a:pt x="477" y="267"/>
                </a:cubicBezTo>
                <a:cubicBezTo>
                  <a:pt x="475" y="267"/>
                  <a:pt x="474" y="267"/>
                  <a:pt x="471" y="267"/>
                </a:cubicBezTo>
                <a:cubicBezTo>
                  <a:pt x="468" y="267"/>
                  <a:pt x="465" y="266"/>
                  <a:pt x="462" y="266"/>
                </a:cubicBezTo>
                <a:cubicBezTo>
                  <a:pt x="460" y="266"/>
                  <a:pt x="458" y="266"/>
                  <a:pt x="456" y="266"/>
                </a:cubicBezTo>
                <a:cubicBezTo>
                  <a:pt x="453" y="265"/>
                  <a:pt x="452" y="266"/>
                  <a:pt x="449" y="266"/>
                </a:cubicBezTo>
                <a:cubicBezTo>
                  <a:pt x="447" y="266"/>
                  <a:pt x="446" y="266"/>
                  <a:pt x="444" y="266"/>
                </a:cubicBezTo>
                <a:cubicBezTo>
                  <a:pt x="441" y="266"/>
                  <a:pt x="438" y="266"/>
                  <a:pt x="435" y="266"/>
                </a:cubicBezTo>
                <a:cubicBezTo>
                  <a:pt x="431" y="266"/>
                  <a:pt x="424" y="266"/>
                  <a:pt x="424" y="266"/>
                </a:cubicBezTo>
                <a:cubicBezTo>
                  <a:pt x="424" y="266"/>
                  <a:pt x="424" y="266"/>
                  <a:pt x="423" y="266"/>
                </a:cubicBezTo>
                <a:cubicBezTo>
                  <a:pt x="422" y="265"/>
                  <a:pt x="422" y="265"/>
                  <a:pt x="420" y="265"/>
                </a:cubicBezTo>
                <a:cubicBezTo>
                  <a:pt x="418" y="265"/>
                  <a:pt x="415" y="265"/>
                  <a:pt x="410" y="264"/>
                </a:cubicBezTo>
                <a:cubicBezTo>
                  <a:pt x="405" y="264"/>
                  <a:pt x="400" y="263"/>
                  <a:pt x="395" y="262"/>
                </a:cubicBezTo>
                <a:cubicBezTo>
                  <a:pt x="393" y="262"/>
                  <a:pt x="391" y="261"/>
                  <a:pt x="389" y="261"/>
                </a:cubicBezTo>
                <a:cubicBezTo>
                  <a:pt x="388" y="261"/>
                  <a:pt x="386" y="261"/>
                  <a:pt x="385" y="260"/>
                </a:cubicBezTo>
                <a:cubicBezTo>
                  <a:pt x="383" y="260"/>
                  <a:pt x="381" y="260"/>
                  <a:pt x="381" y="260"/>
                </a:cubicBezTo>
                <a:cubicBezTo>
                  <a:pt x="381" y="260"/>
                  <a:pt x="381" y="259"/>
                  <a:pt x="382" y="257"/>
                </a:cubicBezTo>
                <a:cubicBezTo>
                  <a:pt x="382" y="255"/>
                  <a:pt x="382" y="253"/>
                  <a:pt x="383" y="251"/>
                </a:cubicBezTo>
                <a:cubicBezTo>
                  <a:pt x="383" y="248"/>
                  <a:pt x="383" y="247"/>
                  <a:pt x="381" y="244"/>
                </a:cubicBezTo>
                <a:cubicBezTo>
                  <a:pt x="379" y="240"/>
                  <a:pt x="377" y="237"/>
                  <a:pt x="377" y="237"/>
                </a:cubicBezTo>
                <a:cubicBezTo>
                  <a:pt x="377" y="237"/>
                  <a:pt x="378" y="237"/>
                  <a:pt x="379" y="236"/>
                </a:cubicBezTo>
                <a:cubicBezTo>
                  <a:pt x="380" y="235"/>
                  <a:pt x="382" y="233"/>
                  <a:pt x="386" y="231"/>
                </a:cubicBezTo>
                <a:cubicBezTo>
                  <a:pt x="390" y="228"/>
                  <a:pt x="394" y="226"/>
                  <a:pt x="397" y="225"/>
                </a:cubicBezTo>
                <a:cubicBezTo>
                  <a:pt x="400" y="223"/>
                  <a:pt x="403" y="222"/>
                  <a:pt x="406" y="221"/>
                </a:cubicBezTo>
                <a:cubicBezTo>
                  <a:pt x="409" y="220"/>
                  <a:pt x="410" y="220"/>
                  <a:pt x="415" y="218"/>
                </a:cubicBezTo>
                <a:cubicBezTo>
                  <a:pt x="419" y="215"/>
                  <a:pt x="422" y="214"/>
                  <a:pt x="426" y="213"/>
                </a:cubicBezTo>
                <a:cubicBezTo>
                  <a:pt x="429" y="211"/>
                  <a:pt x="433" y="210"/>
                  <a:pt x="435" y="209"/>
                </a:cubicBezTo>
                <a:cubicBezTo>
                  <a:pt x="438" y="208"/>
                  <a:pt x="441" y="207"/>
                  <a:pt x="442" y="206"/>
                </a:cubicBezTo>
                <a:cubicBezTo>
                  <a:pt x="443" y="206"/>
                  <a:pt x="444" y="206"/>
                  <a:pt x="443" y="206"/>
                </a:cubicBezTo>
                <a:cubicBezTo>
                  <a:pt x="443" y="205"/>
                  <a:pt x="443" y="205"/>
                  <a:pt x="443" y="203"/>
                </a:cubicBezTo>
                <a:cubicBezTo>
                  <a:pt x="442" y="201"/>
                  <a:pt x="442" y="199"/>
                  <a:pt x="441" y="197"/>
                </a:cubicBezTo>
                <a:cubicBezTo>
                  <a:pt x="441" y="194"/>
                  <a:pt x="440" y="192"/>
                  <a:pt x="440" y="192"/>
                </a:cubicBezTo>
                <a:cubicBezTo>
                  <a:pt x="440" y="192"/>
                  <a:pt x="441" y="191"/>
                  <a:pt x="441" y="191"/>
                </a:cubicBezTo>
                <a:cubicBezTo>
                  <a:pt x="441" y="191"/>
                  <a:pt x="442" y="190"/>
                  <a:pt x="442" y="190"/>
                </a:cubicBezTo>
                <a:cubicBezTo>
                  <a:pt x="443" y="189"/>
                  <a:pt x="443" y="188"/>
                  <a:pt x="443" y="187"/>
                </a:cubicBezTo>
                <a:cubicBezTo>
                  <a:pt x="443" y="187"/>
                  <a:pt x="443" y="187"/>
                  <a:pt x="443" y="185"/>
                </a:cubicBezTo>
                <a:cubicBezTo>
                  <a:pt x="443" y="183"/>
                  <a:pt x="443" y="180"/>
                  <a:pt x="443" y="180"/>
                </a:cubicBezTo>
                <a:cubicBezTo>
                  <a:pt x="443" y="180"/>
                  <a:pt x="447" y="178"/>
                  <a:pt x="450" y="176"/>
                </a:cubicBezTo>
                <a:cubicBezTo>
                  <a:pt x="454" y="173"/>
                  <a:pt x="455" y="172"/>
                  <a:pt x="458" y="170"/>
                </a:cubicBezTo>
                <a:cubicBezTo>
                  <a:pt x="461" y="167"/>
                  <a:pt x="462" y="165"/>
                  <a:pt x="464" y="163"/>
                </a:cubicBezTo>
                <a:cubicBezTo>
                  <a:pt x="465" y="161"/>
                  <a:pt x="467" y="159"/>
                  <a:pt x="468" y="157"/>
                </a:cubicBezTo>
                <a:cubicBezTo>
                  <a:pt x="469" y="155"/>
                  <a:pt x="470" y="154"/>
                  <a:pt x="471" y="153"/>
                </a:cubicBezTo>
                <a:cubicBezTo>
                  <a:pt x="472" y="152"/>
                  <a:pt x="473" y="151"/>
                  <a:pt x="474" y="149"/>
                </a:cubicBezTo>
                <a:cubicBezTo>
                  <a:pt x="475" y="148"/>
                  <a:pt x="476" y="148"/>
                  <a:pt x="477" y="146"/>
                </a:cubicBezTo>
                <a:cubicBezTo>
                  <a:pt x="478" y="145"/>
                  <a:pt x="479" y="145"/>
                  <a:pt x="479" y="144"/>
                </a:cubicBezTo>
                <a:cubicBezTo>
                  <a:pt x="480" y="143"/>
                  <a:pt x="480" y="143"/>
                  <a:pt x="481" y="142"/>
                </a:cubicBezTo>
                <a:cubicBezTo>
                  <a:pt x="482" y="141"/>
                  <a:pt x="483" y="140"/>
                  <a:pt x="483" y="138"/>
                </a:cubicBezTo>
                <a:cubicBezTo>
                  <a:pt x="484" y="136"/>
                  <a:pt x="483" y="135"/>
                  <a:pt x="482" y="135"/>
                </a:cubicBezTo>
                <a:cubicBezTo>
                  <a:pt x="480" y="134"/>
                  <a:pt x="479" y="135"/>
                  <a:pt x="478" y="136"/>
                </a:cubicBezTo>
                <a:cubicBezTo>
                  <a:pt x="477" y="137"/>
                  <a:pt x="476" y="140"/>
                  <a:pt x="475" y="141"/>
                </a:cubicBezTo>
                <a:cubicBezTo>
                  <a:pt x="474" y="142"/>
                  <a:pt x="473" y="142"/>
                  <a:pt x="472" y="143"/>
                </a:cubicBezTo>
                <a:cubicBezTo>
                  <a:pt x="470" y="144"/>
                  <a:pt x="469" y="145"/>
                  <a:pt x="468" y="146"/>
                </a:cubicBezTo>
                <a:cubicBezTo>
                  <a:pt x="468" y="147"/>
                  <a:pt x="467" y="148"/>
                  <a:pt x="467" y="148"/>
                </a:cubicBezTo>
                <a:cubicBezTo>
                  <a:pt x="466" y="148"/>
                  <a:pt x="466" y="147"/>
                  <a:pt x="466" y="146"/>
                </a:cubicBezTo>
                <a:cubicBezTo>
                  <a:pt x="466" y="145"/>
                  <a:pt x="466" y="145"/>
                  <a:pt x="467" y="143"/>
                </a:cubicBezTo>
                <a:cubicBezTo>
                  <a:pt x="468" y="142"/>
                  <a:pt x="469" y="141"/>
                  <a:pt x="471" y="140"/>
                </a:cubicBezTo>
                <a:cubicBezTo>
                  <a:pt x="472" y="138"/>
                  <a:pt x="472" y="137"/>
                  <a:pt x="473" y="136"/>
                </a:cubicBezTo>
                <a:cubicBezTo>
                  <a:pt x="474" y="133"/>
                  <a:pt x="476" y="131"/>
                  <a:pt x="477" y="130"/>
                </a:cubicBezTo>
                <a:cubicBezTo>
                  <a:pt x="478" y="128"/>
                  <a:pt x="479" y="127"/>
                  <a:pt x="479" y="126"/>
                </a:cubicBezTo>
                <a:cubicBezTo>
                  <a:pt x="480" y="124"/>
                  <a:pt x="481" y="124"/>
                  <a:pt x="481" y="122"/>
                </a:cubicBezTo>
                <a:cubicBezTo>
                  <a:pt x="481" y="121"/>
                  <a:pt x="480" y="120"/>
                  <a:pt x="479" y="119"/>
                </a:cubicBezTo>
                <a:cubicBezTo>
                  <a:pt x="477" y="119"/>
                  <a:pt x="476" y="120"/>
                  <a:pt x="475" y="122"/>
                </a:cubicBezTo>
                <a:cubicBezTo>
                  <a:pt x="474" y="123"/>
                  <a:pt x="473" y="125"/>
                  <a:pt x="472" y="127"/>
                </a:cubicBezTo>
                <a:cubicBezTo>
                  <a:pt x="470" y="129"/>
                  <a:pt x="470" y="130"/>
                  <a:pt x="468" y="132"/>
                </a:cubicBezTo>
                <a:cubicBezTo>
                  <a:pt x="467" y="133"/>
                  <a:pt x="466" y="134"/>
                  <a:pt x="466" y="135"/>
                </a:cubicBezTo>
                <a:cubicBezTo>
                  <a:pt x="465" y="136"/>
                  <a:pt x="464" y="137"/>
                  <a:pt x="464" y="138"/>
                </a:cubicBezTo>
                <a:cubicBezTo>
                  <a:pt x="463" y="139"/>
                  <a:pt x="463" y="139"/>
                  <a:pt x="462" y="140"/>
                </a:cubicBezTo>
                <a:cubicBezTo>
                  <a:pt x="462" y="140"/>
                  <a:pt x="461" y="138"/>
                  <a:pt x="461" y="138"/>
                </a:cubicBezTo>
                <a:cubicBezTo>
                  <a:pt x="461" y="138"/>
                  <a:pt x="461" y="138"/>
                  <a:pt x="462" y="137"/>
                </a:cubicBezTo>
                <a:cubicBezTo>
                  <a:pt x="462" y="136"/>
                  <a:pt x="464" y="134"/>
                  <a:pt x="465" y="133"/>
                </a:cubicBezTo>
                <a:cubicBezTo>
                  <a:pt x="466" y="131"/>
                  <a:pt x="466" y="130"/>
                  <a:pt x="466" y="129"/>
                </a:cubicBezTo>
                <a:cubicBezTo>
                  <a:pt x="467" y="128"/>
                  <a:pt x="468" y="126"/>
                  <a:pt x="469" y="124"/>
                </a:cubicBezTo>
                <a:cubicBezTo>
                  <a:pt x="470" y="122"/>
                  <a:pt x="470" y="122"/>
                  <a:pt x="471" y="120"/>
                </a:cubicBezTo>
                <a:cubicBezTo>
                  <a:pt x="472" y="119"/>
                  <a:pt x="472" y="118"/>
                  <a:pt x="473" y="117"/>
                </a:cubicBezTo>
                <a:cubicBezTo>
                  <a:pt x="473" y="115"/>
                  <a:pt x="474" y="115"/>
                  <a:pt x="474" y="113"/>
                </a:cubicBezTo>
                <a:cubicBezTo>
                  <a:pt x="474" y="111"/>
                  <a:pt x="472" y="110"/>
                  <a:pt x="471" y="110"/>
                </a:cubicBezTo>
                <a:cubicBezTo>
                  <a:pt x="469" y="110"/>
                  <a:pt x="468" y="112"/>
                  <a:pt x="467" y="114"/>
                </a:cubicBezTo>
                <a:cubicBezTo>
                  <a:pt x="466" y="116"/>
                  <a:pt x="465" y="118"/>
                  <a:pt x="464" y="120"/>
                </a:cubicBezTo>
                <a:cubicBezTo>
                  <a:pt x="463" y="122"/>
                  <a:pt x="462" y="123"/>
                  <a:pt x="461" y="124"/>
                </a:cubicBezTo>
                <a:cubicBezTo>
                  <a:pt x="460" y="125"/>
                  <a:pt x="460" y="126"/>
                  <a:pt x="460" y="127"/>
                </a:cubicBezTo>
                <a:cubicBezTo>
                  <a:pt x="460" y="128"/>
                  <a:pt x="459" y="128"/>
                  <a:pt x="459" y="129"/>
                </a:cubicBezTo>
                <a:cubicBezTo>
                  <a:pt x="458" y="130"/>
                  <a:pt x="458" y="131"/>
                  <a:pt x="457" y="132"/>
                </a:cubicBezTo>
                <a:cubicBezTo>
                  <a:pt x="457" y="133"/>
                  <a:pt x="456" y="134"/>
                  <a:pt x="456" y="134"/>
                </a:cubicBezTo>
                <a:cubicBezTo>
                  <a:pt x="455" y="135"/>
                  <a:pt x="455" y="134"/>
                  <a:pt x="455" y="134"/>
                </a:cubicBezTo>
                <a:cubicBezTo>
                  <a:pt x="454" y="134"/>
                  <a:pt x="454" y="132"/>
                  <a:pt x="455" y="131"/>
                </a:cubicBezTo>
                <a:cubicBezTo>
                  <a:pt x="455" y="129"/>
                  <a:pt x="455" y="128"/>
                  <a:pt x="456" y="127"/>
                </a:cubicBezTo>
                <a:cubicBezTo>
                  <a:pt x="456" y="125"/>
                  <a:pt x="456" y="124"/>
                  <a:pt x="457" y="121"/>
                </a:cubicBezTo>
                <a:cubicBezTo>
                  <a:pt x="458" y="119"/>
                  <a:pt x="459" y="118"/>
                  <a:pt x="460" y="116"/>
                </a:cubicBezTo>
                <a:cubicBezTo>
                  <a:pt x="461" y="114"/>
                  <a:pt x="461" y="112"/>
                  <a:pt x="462" y="110"/>
                </a:cubicBezTo>
                <a:cubicBezTo>
                  <a:pt x="462" y="108"/>
                  <a:pt x="460" y="107"/>
                  <a:pt x="458" y="108"/>
                </a:cubicBezTo>
                <a:cubicBezTo>
                  <a:pt x="456" y="108"/>
                  <a:pt x="455" y="111"/>
                  <a:pt x="454" y="112"/>
                </a:cubicBezTo>
                <a:cubicBezTo>
                  <a:pt x="454" y="113"/>
                  <a:pt x="453" y="115"/>
                  <a:pt x="453" y="116"/>
                </a:cubicBezTo>
                <a:cubicBezTo>
                  <a:pt x="452" y="117"/>
                  <a:pt x="452" y="118"/>
                  <a:pt x="451" y="119"/>
                </a:cubicBezTo>
                <a:cubicBezTo>
                  <a:pt x="450" y="121"/>
                  <a:pt x="450" y="121"/>
                  <a:pt x="449" y="124"/>
                </a:cubicBezTo>
                <a:cubicBezTo>
                  <a:pt x="448" y="126"/>
                  <a:pt x="448" y="127"/>
                  <a:pt x="448" y="130"/>
                </a:cubicBezTo>
                <a:cubicBezTo>
                  <a:pt x="447" y="132"/>
                  <a:pt x="446" y="133"/>
                  <a:pt x="446" y="134"/>
                </a:cubicBezTo>
                <a:cubicBezTo>
                  <a:pt x="445" y="135"/>
                  <a:pt x="445" y="136"/>
                  <a:pt x="444" y="137"/>
                </a:cubicBezTo>
                <a:cubicBezTo>
                  <a:pt x="444" y="139"/>
                  <a:pt x="442" y="139"/>
                  <a:pt x="441" y="140"/>
                </a:cubicBezTo>
                <a:cubicBezTo>
                  <a:pt x="440" y="140"/>
                  <a:pt x="437" y="142"/>
                  <a:pt x="437" y="142"/>
                </a:cubicBezTo>
                <a:cubicBezTo>
                  <a:pt x="436" y="143"/>
                  <a:pt x="436" y="142"/>
                  <a:pt x="436" y="142"/>
                </a:cubicBezTo>
                <a:cubicBezTo>
                  <a:pt x="435" y="141"/>
                  <a:pt x="435" y="141"/>
                  <a:pt x="435" y="140"/>
                </a:cubicBezTo>
                <a:cubicBezTo>
                  <a:pt x="435" y="139"/>
                  <a:pt x="435" y="138"/>
                  <a:pt x="435" y="137"/>
                </a:cubicBezTo>
                <a:cubicBezTo>
                  <a:pt x="434" y="136"/>
                  <a:pt x="434" y="135"/>
                  <a:pt x="433" y="134"/>
                </a:cubicBezTo>
                <a:cubicBezTo>
                  <a:pt x="433" y="133"/>
                  <a:pt x="433" y="132"/>
                  <a:pt x="431" y="129"/>
                </a:cubicBezTo>
                <a:cubicBezTo>
                  <a:pt x="430" y="127"/>
                  <a:pt x="428" y="126"/>
                  <a:pt x="427" y="125"/>
                </a:cubicBezTo>
                <a:cubicBezTo>
                  <a:pt x="426" y="125"/>
                  <a:pt x="425" y="125"/>
                  <a:pt x="424" y="126"/>
                </a:cubicBezTo>
                <a:cubicBezTo>
                  <a:pt x="423" y="127"/>
                  <a:pt x="424" y="128"/>
                  <a:pt x="424" y="129"/>
                </a:cubicBezTo>
                <a:cubicBezTo>
                  <a:pt x="425" y="129"/>
                  <a:pt x="425" y="131"/>
                  <a:pt x="426" y="133"/>
                </a:cubicBezTo>
                <a:cubicBezTo>
                  <a:pt x="426" y="135"/>
                  <a:pt x="427" y="136"/>
                  <a:pt x="427" y="138"/>
                </a:cubicBezTo>
                <a:cubicBezTo>
                  <a:pt x="427" y="140"/>
                  <a:pt x="427" y="141"/>
                  <a:pt x="427" y="143"/>
                </a:cubicBezTo>
                <a:cubicBezTo>
                  <a:pt x="427" y="144"/>
                  <a:pt x="426" y="145"/>
                  <a:pt x="426" y="147"/>
                </a:cubicBezTo>
                <a:cubicBezTo>
                  <a:pt x="426" y="149"/>
                  <a:pt x="427" y="152"/>
                  <a:pt x="428" y="154"/>
                </a:cubicBezTo>
                <a:cubicBezTo>
                  <a:pt x="428" y="157"/>
                  <a:pt x="428" y="158"/>
                  <a:pt x="429" y="160"/>
                </a:cubicBezTo>
                <a:cubicBezTo>
                  <a:pt x="429" y="163"/>
                  <a:pt x="429" y="163"/>
                  <a:pt x="429" y="164"/>
                </a:cubicBezTo>
                <a:cubicBezTo>
                  <a:pt x="428" y="165"/>
                  <a:pt x="426" y="167"/>
                  <a:pt x="426" y="167"/>
                </a:cubicBezTo>
                <a:cubicBezTo>
                  <a:pt x="426" y="167"/>
                  <a:pt x="426" y="167"/>
                  <a:pt x="425" y="167"/>
                </a:cubicBezTo>
                <a:cubicBezTo>
                  <a:pt x="425" y="167"/>
                  <a:pt x="425" y="167"/>
                  <a:pt x="424" y="168"/>
                </a:cubicBezTo>
                <a:cubicBezTo>
                  <a:pt x="424" y="168"/>
                  <a:pt x="423" y="169"/>
                  <a:pt x="421" y="170"/>
                </a:cubicBezTo>
                <a:cubicBezTo>
                  <a:pt x="419" y="171"/>
                  <a:pt x="417" y="173"/>
                  <a:pt x="413" y="175"/>
                </a:cubicBezTo>
                <a:cubicBezTo>
                  <a:pt x="409" y="177"/>
                  <a:pt x="407" y="178"/>
                  <a:pt x="406" y="179"/>
                </a:cubicBezTo>
                <a:cubicBezTo>
                  <a:pt x="404" y="179"/>
                  <a:pt x="401" y="182"/>
                  <a:pt x="400" y="183"/>
                </a:cubicBezTo>
                <a:cubicBezTo>
                  <a:pt x="399" y="184"/>
                  <a:pt x="398" y="186"/>
                  <a:pt x="398" y="186"/>
                </a:cubicBezTo>
                <a:cubicBezTo>
                  <a:pt x="398" y="186"/>
                  <a:pt x="398" y="186"/>
                  <a:pt x="397" y="185"/>
                </a:cubicBezTo>
                <a:cubicBezTo>
                  <a:pt x="396" y="185"/>
                  <a:pt x="394" y="185"/>
                  <a:pt x="393" y="186"/>
                </a:cubicBezTo>
                <a:cubicBezTo>
                  <a:pt x="391" y="186"/>
                  <a:pt x="387" y="188"/>
                  <a:pt x="386" y="189"/>
                </a:cubicBezTo>
                <a:cubicBezTo>
                  <a:pt x="385" y="190"/>
                  <a:pt x="383" y="190"/>
                  <a:pt x="383" y="192"/>
                </a:cubicBezTo>
                <a:cubicBezTo>
                  <a:pt x="382" y="193"/>
                  <a:pt x="381" y="194"/>
                  <a:pt x="381" y="194"/>
                </a:cubicBezTo>
                <a:cubicBezTo>
                  <a:pt x="381" y="194"/>
                  <a:pt x="380" y="195"/>
                  <a:pt x="378" y="195"/>
                </a:cubicBezTo>
                <a:cubicBezTo>
                  <a:pt x="375" y="196"/>
                  <a:pt x="374" y="196"/>
                  <a:pt x="373" y="196"/>
                </a:cubicBezTo>
                <a:cubicBezTo>
                  <a:pt x="373" y="196"/>
                  <a:pt x="372" y="196"/>
                  <a:pt x="371" y="196"/>
                </a:cubicBezTo>
                <a:cubicBezTo>
                  <a:pt x="371" y="196"/>
                  <a:pt x="371" y="195"/>
                  <a:pt x="370" y="195"/>
                </a:cubicBezTo>
                <a:cubicBezTo>
                  <a:pt x="369" y="195"/>
                  <a:pt x="369" y="195"/>
                  <a:pt x="369" y="195"/>
                </a:cubicBezTo>
                <a:cubicBezTo>
                  <a:pt x="369" y="195"/>
                  <a:pt x="368" y="194"/>
                  <a:pt x="367" y="191"/>
                </a:cubicBezTo>
                <a:cubicBezTo>
                  <a:pt x="367" y="189"/>
                  <a:pt x="366" y="187"/>
                  <a:pt x="365" y="185"/>
                </a:cubicBezTo>
                <a:cubicBezTo>
                  <a:pt x="365" y="184"/>
                  <a:pt x="364" y="182"/>
                  <a:pt x="363" y="181"/>
                </a:cubicBezTo>
                <a:cubicBezTo>
                  <a:pt x="362" y="178"/>
                  <a:pt x="361" y="176"/>
                  <a:pt x="360" y="174"/>
                </a:cubicBezTo>
                <a:cubicBezTo>
                  <a:pt x="359" y="173"/>
                  <a:pt x="358" y="171"/>
                  <a:pt x="357" y="170"/>
                </a:cubicBezTo>
                <a:cubicBezTo>
                  <a:pt x="355" y="168"/>
                  <a:pt x="354" y="166"/>
                  <a:pt x="353" y="164"/>
                </a:cubicBezTo>
                <a:cubicBezTo>
                  <a:pt x="352" y="163"/>
                  <a:pt x="352" y="162"/>
                  <a:pt x="352" y="161"/>
                </a:cubicBezTo>
                <a:cubicBezTo>
                  <a:pt x="351" y="160"/>
                  <a:pt x="350" y="157"/>
                  <a:pt x="347" y="152"/>
                </a:cubicBezTo>
                <a:cubicBezTo>
                  <a:pt x="346" y="149"/>
                  <a:pt x="344" y="147"/>
                  <a:pt x="343" y="145"/>
                </a:cubicBezTo>
                <a:cubicBezTo>
                  <a:pt x="341" y="142"/>
                  <a:pt x="339" y="140"/>
                  <a:pt x="338" y="139"/>
                </a:cubicBezTo>
                <a:cubicBezTo>
                  <a:pt x="336" y="137"/>
                  <a:pt x="335" y="135"/>
                  <a:pt x="333" y="134"/>
                </a:cubicBezTo>
                <a:cubicBezTo>
                  <a:pt x="332" y="133"/>
                  <a:pt x="332" y="132"/>
                  <a:pt x="331" y="132"/>
                </a:cubicBezTo>
                <a:cubicBezTo>
                  <a:pt x="330" y="130"/>
                  <a:pt x="329" y="130"/>
                  <a:pt x="328" y="128"/>
                </a:cubicBezTo>
                <a:cubicBezTo>
                  <a:pt x="327" y="127"/>
                  <a:pt x="326" y="126"/>
                  <a:pt x="323" y="123"/>
                </a:cubicBezTo>
                <a:cubicBezTo>
                  <a:pt x="320" y="119"/>
                  <a:pt x="316" y="116"/>
                  <a:pt x="314" y="113"/>
                </a:cubicBezTo>
                <a:cubicBezTo>
                  <a:pt x="311" y="111"/>
                  <a:pt x="310" y="109"/>
                  <a:pt x="309" y="108"/>
                </a:cubicBezTo>
                <a:cubicBezTo>
                  <a:pt x="308" y="108"/>
                  <a:pt x="307" y="106"/>
                  <a:pt x="306" y="105"/>
                </a:cubicBezTo>
                <a:cubicBezTo>
                  <a:pt x="304" y="103"/>
                  <a:pt x="302" y="102"/>
                  <a:pt x="302" y="102"/>
                </a:cubicBezTo>
                <a:cubicBezTo>
                  <a:pt x="302" y="100"/>
                  <a:pt x="302" y="100"/>
                  <a:pt x="302" y="100"/>
                </a:cubicBezTo>
                <a:cubicBezTo>
                  <a:pt x="302" y="100"/>
                  <a:pt x="302" y="100"/>
                  <a:pt x="303" y="99"/>
                </a:cubicBezTo>
                <a:cubicBezTo>
                  <a:pt x="304" y="98"/>
                  <a:pt x="304" y="97"/>
                  <a:pt x="304" y="96"/>
                </a:cubicBezTo>
                <a:cubicBezTo>
                  <a:pt x="303" y="96"/>
                  <a:pt x="304" y="96"/>
                  <a:pt x="304" y="96"/>
                </a:cubicBezTo>
                <a:cubicBezTo>
                  <a:pt x="305" y="96"/>
                  <a:pt x="305" y="95"/>
                  <a:pt x="306" y="95"/>
                </a:cubicBezTo>
                <a:cubicBezTo>
                  <a:pt x="307" y="94"/>
                  <a:pt x="309" y="93"/>
                  <a:pt x="310" y="93"/>
                </a:cubicBezTo>
                <a:cubicBezTo>
                  <a:pt x="311" y="92"/>
                  <a:pt x="311" y="92"/>
                  <a:pt x="312" y="91"/>
                </a:cubicBezTo>
                <a:cubicBezTo>
                  <a:pt x="313" y="90"/>
                  <a:pt x="314" y="90"/>
                  <a:pt x="316" y="89"/>
                </a:cubicBezTo>
                <a:cubicBezTo>
                  <a:pt x="317" y="88"/>
                  <a:pt x="318" y="87"/>
                  <a:pt x="319" y="86"/>
                </a:cubicBezTo>
                <a:cubicBezTo>
                  <a:pt x="320" y="84"/>
                  <a:pt x="319" y="83"/>
                  <a:pt x="319" y="82"/>
                </a:cubicBezTo>
                <a:cubicBezTo>
                  <a:pt x="319" y="81"/>
                  <a:pt x="318" y="79"/>
                  <a:pt x="318" y="79"/>
                </a:cubicBezTo>
                <a:cubicBezTo>
                  <a:pt x="318" y="79"/>
                  <a:pt x="318" y="78"/>
                  <a:pt x="318" y="77"/>
                </a:cubicBezTo>
                <a:cubicBezTo>
                  <a:pt x="319" y="76"/>
                  <a:pt x="320" y="75"/>
                  <a:pt x="320" y="74"/>
                </a:cubicBezTo>
                <a:cubicBezTo>
                  <a:pt x="321" y="74"/>
                  <a:pt x="320" y="72"/>
                  <a:pt x="319" y="71"/>
                </a:cubicBezTo>
                <a:cubicBezTo>
                  <a:pt x="318" y="70"/>
                  <a:pt x="317" y="70"/>
                  <a:pt x="317" y="70"/>
                </a:cubicBezTo>
                <a:cubicBezTo>
                  <a:pt x="317" y="70"/>
                  <a:pt x="318" y="69"/>
                  <a:pt x="319" y="68"/>
                </a:cubicBezTo>
                <a:cubicBezTo>
                  <a:pt x="320" y="68"/>
                  <a:pt x="320" y="67"/>
                  <a:pt x="321" y="66"/>
                </a:cubicBezTo>
                <a:cubicBezTo>
                  <a:pt x="322" y="65"/>
                  <a:pt x="322" y="64"/>
                  <a:pt x="321" y="63"/>
                </a:cubicBezTo>
                <a:cubicBezTo>
                  <a:pt x="321" y="62"/>
                  <a:pt x="321" y="61"/>
                  <a:pt x="321" y="59"/>
                </a:cubicBezTo>
                <a:cubicBezTo>
                  <a:pt x="321" y="58"/>
                  <a:pt x="321" y="57"/>
                  <a:pt x="322" y="57"/>
                </a:cubicBezTo>
                <a:cubicBezTo>
                  <a:pt x="323" y="56"/>
                  <a:pt x="324" y="56"/>
                  <a:pt x="325" y="56"/>
                </a:cubicBezTo>
                <a:cubicBezTo>
                  <a:pt x="326" y="56"/>
                  <a:pt x="327" y="55"/>
                  <a:pt x="327" y="54"/>
                </a:cubicBezTo>
                <a:cubicBezTo>
                  <a:pt x="328" y="52"/>
                  <a:pt x="326" y="51"/>
                  <a:pt x="325" y="49"/>
                </a:cubicBezTo>
                <a:cubicBezTo>
                  <a:pt x="323" y="48"/>
                  <a:pt x="322" y="46"/>
                  <a:pt x="320" y="44"/>
                </a:cubicBezTo>
                <a:cubicBezTo>
                  <a:pt x="318" y="43"/>
                  <a:pt x="317" y="43"/>
                  <a:pt x="316" y="42"/>
                </a:cubicBezTo>
                <a:cubicBezTo>
                  <a:pt x="316" y="41"/>
                  <a:pt x="316" y="41"/>
                  <a:pt x="315" y="41"/>
                </a:cubicBezTo>
                <a:cubicBezTo>
                  <a:pt x="314" y="39"/>
                  <a:pt x="315" y="36"/>
                  <a:pt x="315" y="35"/>
                </a:cubicBezTo>
                <a:cubicBezTo>
                  <a:pt x="316" y="34"/>
                  <a:pt x="315" y="33"/>
                  <a:pt x="315" y="33"/>
                </a:cubicBezTo>
                <a:cubicBezTo>
                  <a:pt x="314" y="33"/>
                  <a:pt x="315" y="32"/>
                  <a:pt x="314" y="31"/>
                </a:cubicBezTo>
                <a:cubicBezTo>
                  <a:pt x="313" y="29"/>
                  <a:pt x="313" y="30"/>
                  <a:pt x="313" y="30"/>
                </a:cubicBezTo>
                <a:cubicBezTo>
                  <a:pt x="313" y="30"/>
                  <a:pt x="313" y="29"/>
                  <a:pt x="312" y="28"/>
                </a:cubicBezTo>
                <a:cubicBezTo>
                  <a:pt x="312" y="28"/>
                  <a:pt x="312" y="26"/>
                  <a:pt x="311" y="26"/>
                </a:cubicBezTo>
                <a:cubicBezTo>
                  <a:pt x="310" y="25"/>
                  <a:pt x="310" y="25"/>
                  <a:pt x="310" y="24"/>
                </a:cubicBezTo>
                <a:cubicBezTo>
                  <a:pt x="310" y="24"/>
                  <a:pt x="310" y="23"/>
                  <a:pt x="310" y="23"/>
                </a:cubicBezTo>
                <a:cubicBezTo>
                  <a:pt x="309" y="23"/>
                  <a:pt x="309" y="22"/>
                  <a:pt x="309" y="22"/>
                </a:cubicBezTo>
                <a:cubicBezTo>
                  <a:pt x="309" y="21"/>
                  <a:pt x="308" y="20"/>
                  <a:pt x="308" y="20"/>
                </a:cubicBezTo>
                <a:cubicBezTo>
                  <a:pt x="307" y="20"/>
                  <a:pt x="307" y="19"/>
                  <a:pt x="307" y="18"/>
                </a:cubicBezTo>
                <a:cubicBezTo>
                  <a:pt x="306" y="17"/>
                  <a:pt x="305" y="16"/>
                  <a:pt x="305" y="16"/>
                </a:cubicBezTo>
                <a:cubicBezTo>
                  <a:pt x="305" y="16"/>
                  <a:pt x="306" y="16"/>
                  <a:pt x="306" y="16"/>
                </a:cubicBezTo>
                <a:cubicBezTo>
                  <a:pt x="306" y="15"/>
                  <a:pt x="307" y="15"/>
                  <a:pt x="307" y="12"/>
                </a:cubicBezTo>
                <a:cubicBezTo>
                  <a:pt x="307" y="10"/>
                  <a:pt x="305" y="8"/>
                  <a:pt x="303" y="6"/>
                </a:cubicBezTo>
                <a:cubicBezTo>
                  <a:pt x="301" y="5"/>
                  <a:pt x="298" y="3"/>
                  <a:pt x="296" y="2"/>
                </a:cubicBezTo>
                <a:cubicBezTo>
                  <a:pt x="294" y="1"/>
                  <a:pt x="291" y="1"/>
                  <a:pt x="290" y="1"/>
                </a:cubicBezTo>
                <a:cubicBezTo>
                  <a:pt x="288" y="1"/>
                  <a:pt x="285" y="1"/>
                  <a:pt x="283" y="1"/>
                </a:cubicBezTo>
                <a:cubicBezTo>
                  <a:pt x="281" y="1"/>
                  <a:pt x="280" y="0"/>
                  <a:pt x="278" y="1"/>
                </a:cubicBezTo>
                <a:cubicBezTo>
                  <a:pt x="276" y="1"/>
                  <a:pt x="275" y="2"/>
                  <a:pt x="274" y="2"/>
                </a:cubicBezTo>
                <a:cubicBezTo>
                  <a:pt x="273" y="2"/>
                  <a:pt x="271" y="2"/>
                  <a:pt x="269" y="2"/>
                </a:cubicBezTo>
                <a:cubicBezTo>
                  <a:pt x="268" y="2"/>
                  <a:pt x="266" y="3"/>
                  <a:pt x="265" y="3"/>
                </a:cubicBezTo>
                <a:cubicBezTo>
                  <a:pt x="263" y="3"/>
                  <a:pt x="261" y="4"/>
                  <a:pt x="260" y="4"/>
                </a:cubicBezTo>
                <a:cubicBezTo>
                  <a:pt x="259" y="5"/>
                  <a:pt x="257" y="5"/>
                  <a:pt x="256" y="6"/>
                </a:cubicBezTo>
                <a:cubicBezTo>
                  <a:pt x="255" y="6"/>
                  <a:pt x="254" y="7"/>
                  <a:pt x="253" y="8"/>
                </a:cubicBezTo>
                <a:cubicBezTo>
                  <a:pt x="251" y="8"/>
                  <a:pt x="250" y="10"/>
                  <a:pt x="248" y="11"/>
                </a:cubicBezTo>
                <a:cubicBezTo>
                  <a:pt x="247" y="13"/>
                  <a:pt x="246" y="14"/>
                  <a:pt x="243" y="17"/>
                </a:cubicBezTo>
                <a:cubicBezTo>
                  <a:pt x="240" y="20"/>
                  <a:pt x="241" y="22"/>
                  <a:pt x="240" y="23"/>
                </a:cubicBezTo>
                <a:cubicBezTo>
                  <a:pt x="239" y="25"/>
                  <a:pt x="239" y="26"/>
                  <a:pt x="238" y="28"/>
                </a:cubicBezTo>
                <a:cubicBezTo>
                  <a:pt x="238" y="29"/>
                  <a:pt x="238" y="30"/>
                  <a:pt x="237" y="31"/>
                </a:cubicBezTo>
                <a:cubicBezTo>
                  <a:pt x="237" y="33"/>
                  <a:pt x="237" y="34"/>
                  <a:pt x="237" y="37"/>
                </a:cubicBezTo>
                <a:cubicBezTo>
                  <a:pt x="237" y="39"/>
                  <a:pt x="237" y="40"/>
                  <a:pt x="237" y="41"/>
                </a:cubicBezTo>
                <a:cubicBezTo>
                  <a:pt x="237" y="42"/>
                  <a:pt x="238" y="42"/>
                  <a:pt x="238" y="43"/>
                </a:cubicBezTo>
                <a:cubicBezTo>
                  <a:pt x="238" y="44"/>
                  <a:pt x="237" y="44"/>
                  <a:pt x="237" y="45"/>
                </a:cubicBezTo>
                <a:cubicBezTo>
                  <a:pt x="237" y="47"/>
                  <a:pt x="238" y="48"/>
                  <a:pt x="238" y="49"/>
                </a:cubicBezTo>
                <a:cubicBezTo>
                  <a:pt x="238" y="49"/>
                  <a:pt x="238" y="50"/>
                  <a:pt x="238" y="51"/>
                </a:cubicBezTo>
                <a:cubicBezTo>
                  <a:pt x="238" y="51"/>
                  <a:pt x="238" y="52"/>
                  <a:pt x="238" y="53"/>
                </a:cubicBezTo>
                <a:cubicBezTo>
                  <a:pt x="238" y="56"/>
                  <a:pt x="239" y="57"/>
                  <a:pt x="239" y="59"/>
                </a:cubicBezTo>
                <a:cubicBezTo>
                  <a:pt x="239" y="60"/>
                  <a:pt x="240" y="60"/>
                  <a:pt x="240" y="61"/>
                </a:cubicBezTo>
                <a:cubicBezTo>
                  <a:pt x="240" y="61"/>
                  <a:pt x="240" y="61"/>
                  <a:pt x="240" y="62"/>
                </a:cubicBezTo>
                <a:cubicBezTo>
                  <a:pt x="240" y="62"/>
                  <a:pt x="241" y="63"/>
                  <a:pt x="241" y="64"/>
                </a:cubicBezTo>
                <a:cubicBezTo>
                  <a:pt x="242" y="65"/>
                  <a:pt x="242" y="66"/>
                  <a:pt x="243" y="66"/>
                </a:cubicBezTo>
                <a:cubicBezTo>
                  <a:pt x="243" y="67"/>
                  <a:pt x="243" y="68"/>
                  <a:pt x="244" y="69"/>
                </a:cubicBezTo>
                <a:cubicBezTo>
                  <a:pt x="244" y="69"/>
                  <a:pt x="244" y="70"/>
                  <a:pt x="244" y="70"/>
                </a:cubicBezTo>
                <a:cubicBezTo>
                  <a:pt x="244" y="71"/>
                  <a:pt x="244" y="72"/>
                  <a:pt x="244" y="73"/>
                </a:cubicBezTo>
                <a:cubicBezTo>
                  <a:pt x="245" y="73"/>
                  <a:pt x="245" y="74"/>
                  <a:pt x="246" y="74"/>
                </a:cubicBezTo>
                <a:cubicBezTo>
                  <a:pt x="246" y="75"/>
                  <a:pt x="246" y="75"/>
                  <a:pt x="246" y="76"/>
                </a:cubicBezTo>
                <a:cubicBezTo>
                  <a:pt x="246" y="76"/>
                  <a:pt x="247" y="76"/>
                  <a:pt x="247" y="77"/>
                </a:cubicBezTo>
                <a:cubicBezTo>
                  <a:pt x="248" y="78"/>
                  <a:pt x="249" y="78"/>
                  <a:pt x="249" y="79"/>
                </a:cubicBezTo>
                <a:cubicBezTo>
                  <a:pt x="250" y="79"/>
                  <a:pt x="251" y="80"/>
                  <a:pt x="252" y="79"/>
                </a:cubicBezTo>
                <a:cubicBezTo>
                  <a:pt x="253" y="79"/>
                  <a:pt x="254" y="79"/>
                  <a:pt x="254" y="79"/>
                </a:cubicBezTo>
                <a:cubicBezTo>
                  <a:pt x="254" y="79"/>
                  <a:pt x="254" y="80"/>
                  <a:pt x="254" y="81"/>
                </a:cubicBezTo>
                <a:cubicBezTo>
                  <a:pt x="254" y="82"/>
                  <a:pt x="253" y="83"/>
                  <a:pt x="252" y="85"/>
                </a:cubicBezTo>
                <a:cubicBezTo>
                  <a:pt x="252" y="86"/>
                  <a:pt x="251" y="87"/>
                  <a:pt x="251" y="88"/>
                </a:cubicBezTo>
                <a:cubicBezTo>
                  <a:pt x="250" y="88"/>
                  <a:pt x="248" y="87"/>
                  <a:pt x="246" y="86"/>
                </a:cubicBezTo>
                <a:cubicBezTo>
                  <a:pt x="244" y="86"/>
                  <a:pt x="244" y="86"/>
                  <a:pt x="239" y="86"/>
                </a:cubicBezTo>
                <a:cubicBezTo>
                  <a:pt x="238" y="86"/>
                  <a:pt x="236" y="86"/>
                  <a:pt x="235" y="86"/>
                </a:cubicBezTo>
                <a:cubicBezTo>
                  <a:pt x="234" y="86"/>
                  <a:pt x="232" y="87"/>
                  <a:pt x="230" y="87"/>
                </a:cubicBezTo>
                <a:cubicBezTo>
                  <a:pt x="229" y="87"/>
                  <a:pt x="228" y="88"/>
                  <a:pt x="227" y="88"/>
                </a:cubicBezTo>
                <a:cubicBezTo>
                  <a:pt x="224" y="89"/>
                  <a:pt x="223" y="90"/>
                  <a:pt x="220" y="92"/>
                </a:cubicBezTo>
                <a:cubicBezTo>
                  <a:pt x="218" y="93"/>
                  <a:pt x="215" y="95"/>
                  <a:pt x="214" y="97"/>
                </a:cubicBezTo>
                <a:cubicBezTo>
                  <a:pt x="212" y="98"/>
                  <a:pt x="211" y="99"/>
                  <a:pt x="209" y="101"/>
                </a:cubicBezTo>
                <a:cubicBezTo>
                  <a:pt x="207" y="103"/>
                  <a:pt x="206" y="104"/>
                  <a:pt x="205" y="106"/>
                </a:cubicBezTo>
                <a:cubicBezTo>
                  <a:pt x="204" y="108"/>
                  <a:pt x="204" y="108"/>
                  <a:pt x="203" y="110"/>
                </a:cubicBezTo>
                <a:cubicBezTo>
                  <a:pt x="203" y="112"/>
                  <a:pt x="203" y="113"/>
                  <a:pt x="203" y="114"/>
                </a:cubicBezTo>
                <a:cubicBezTo>
                  <a:pt x="202" y="116"/>
                  <a:pt x="202" y="117"/>
                  <a:pt x="202" y="117"/>
                </a:cubicBezTo>
                <a:cubicBezTo>
                  <a:pt x="202" y="117"/>
                  <a:pt x="201" y="118"/>
                  <a:pt x="200" y="119"/>
                </a:cubicBezTo>
                <a:cubicBezTo>
                  <a:pt x="198" y="119"/>
                  <a:pt x="197" y="121"/>
                  <a:pt x="196" y="122"/>
                </a:cubicBezTo>
                <a:cubicBezTo>
                  <a:pt x="195" y="122"/>
                  <a:pt x="194" y="122"/>
                  <a:pt x="194" y="122"/>
                </a:cubicBezTo>
                <a:cubicBezTo>
                  <a:pt x="193" y="122"/>
                  <a:pt x="193" y="122"/>
                  <a:pt x="191" y="124"/>
                </a:cubicBezTo>
                <a:cubicBezTo>
                  <a:pt x="189" y="125"/>
                  <a:pt x="188" y="127"/>
                  <a:pt x="187" y="129"/>
                </a:cubicBezTo>
                <a:cubicBezTo>
                  <a:pt x="186" y="130"/>
                  <a:pt x="186" y="131"/>
                  <a:pt x="185" y="132"/>
                </a:cubicBezTo>
                <a:cubicBezTo>
                  <a:pt x="184" y="132"/>
                  <a:pt x="183" y="133"/>
                  <a:pt x="183" y="133"/>
                </a:cubicBezTo>
                <a:cubicBezTo>
                  <a:pt x="182" y="133"/>
                  <a:pt x="181" y="134"/>
                  <a:pt x="180" y="134"/>
                </a:cubicBezTo>
                <a:cubicBezTo>
                  <a:pt x="178" y="134"/>
                  <a:pt x="178" y="134"/>
                  <a:pt x="175" y="135"/>
                </a:cubicBezTo>
                <a:cubicBezTo>
                  <a:pt x="173" y="136"/>
                  <a:pt x="171" y="137"/>
                  <a:pt x="170" y="138"/>
                </a:cubicBezTo>
                <a:cubicBezTo>
                  <a:pt x="169" y="139"/>
                  <a:pt x="168" y="140"/>
                  <a:pt x="167" y="141"/>
                </a:cubicBezTo>
                <a:cubicBezTo>
                  <a:pt x="165" y="142"/>
                  <a:pt x="165" y="142"/>
                  <a:pt x="161" y="144"/>
                </a:cubicBezTo>
                <a:cubicBezTo>
                  <a:pt x="160" y="145"/>
                  <a:pt x="158" y="146"/>
                  <a:pt x="157" y="147"/>
                </a:cubicBezTo>
                <a:cubicBezTo>
                  <a:pt x="156" y="148"/>
                  <a:pt x="155" y="148"/>
                  <a:pt x="154" y="149"/>
                </a:cubicBezTo>
                <a:cubicBezTo>
                  <a:pt x="152" y="151"/>
                  <a:pt x="150" y="152"/>
                  <a:pt x="147" y="154"/>
                </a:cubicBezTo>
                <a:cubicBezTo>
                  <a:pt x="144" y="156"/>
                  <a:pt x="141" y="159"/>
                  <a:pt x="140" y="162"/>
                </a:cubicBezTo>
                <a:cubicBezTo>
                  <a:pt x="138" y="165"/>
                  <a:pt x="137" y="174"/>
                  <a:pt x="135" y="180"/>
                </a:cubicBezTo>
                <a:cubicBezTo>
                  <a:pt x="134" y="187"/>
                  <a:pt x="132" y="200"/>
                  <a:pt x="130" y="205"/>
                </a:cubicBezTo>
                <a:cubicBezTo>
                  <a:pt x="129" y="211"/>
                  <a:pt x="129" y="214"/>
                  <a:pt x="128" y="218"/>
                </a:cubicBezTo>
                <a:cubicBezTo>
                  <a:pt x="127" y="222"/>
                  <a:pt x="127" y="224"/>
                  <a:pt x="126" y="228"/>
                </a:cubicBezTo>
                <a:cubicBezTo>
                  <a:pt x="126" y="232"/>
                  <a:pt x="126" y="232"/>
                  <a:pt x="125" y="237"/>
                </a:cubicBezTo>
                <a:cubicBezTo>
                  <a:pt x="124" y="242"/>
                  <a:pt x="124" y="248"/>
                  <a:pt x="123" y="252"/>
                </a:cubicBezTo>
                <a:cubicBezTo>
                  <a:pt x="123" y="256"/>
                  <a:pt x="122" y="259"/>
                  <a:pt x="122" y="261"/>
                </a:cubicBezTo>
                <a:cubicBezTo>
                  <a:pt x="122" y="262"/>
                  <a:pt x="122" y="264"/>
                  <a:pt x="121" y="265"/>
                </a:cubicBezTo>
                <a:cubicBezTo>
                  <a:pt x="121" y="266"/>
                  <a:pt x="121" y="268"/>
                  <a:pt x="120" y="269"/>
                </a:cubicBezTo>
                <a:cubicBezTo>
                  <a:pt x="120" y="272"/>
                  <a:pt x="119" y="274"/>
                  <a:pt x="119" y="275"/>
                </a:cubicBezTo>
                <a:cubicBezTo>
                  <a:pt x="119" y="275"/>
                  <a:pt x="119" y="275"/>
                  <a:pt x="120" y="275"/>
                </a:cubicBezTo>
                <a:cubicBezTo>
                  <a:pt x="121" y="275"/>
                  <a:pt x="122" y="275"/>
                  <a:pt x="125" y="276"/>
                </a:cubicBezTo>
                <a:cubicBezTo>
                  <a:pt x="129" y="277"/>
                  <a:pt x="134" y="278"/>
                  <a:pt x="134" y="278"/>
                </a:cubicBezTo>
                <a:cubicBezTo>
                  <a:pt x="134" y="278"/>
                  <a:pt x="134" y="279"/>
                  <a:pt x="134" y="279"/>
                </a:cubicBezTo>
                <a:cubicBezTo>
                  <a:pt x="134" y="280"/>
                  <a:pt x="134" y="280"/>
                  <a:pt x="135" y="280"/>
                </a:cubicBezTo>
                <a:cubicBezTo>
                  <a:pt x="135" y="280"/>
                  <a:pt x="136" y="280"/>
                  <a:pt x="136" y="281"/>
                </a:cubicBezTo>
                <a:cubicBezTo>
                  <a:pt x="136" y="281"/>
                  <a:pt x="135" y="281"/>
                  <a:pt x="135" y="282"/>
                </a:cubicBezTo>
                <a:cubicBezTo>
                  <a:pt x="134" y="284"/>
                  <a:pt x="134" y="284"/>
                  <a:pt x="134" y="286"/>
                </a:cubicBezTo>
                <a:cubicBezTo>
                  <a:pt x="133" y="289"/>
                  <a:pt x="133" y="290"/>
                  <a:pt x="133" y="290"/>
                </a:cubicBezTo>
                <a:cubicBezTo>
                  <a:pt x="133" y="290"/>
                  <a:pt x="132" y="291"/>
                  <a:pt x="132" y="291"/>
                </a:cubicBezTo>
                <a:cubicBezTo>
                  <a:pt x="131" y="292"/>
                  <a:pt x="131" y="292"/>
                  <a:pt x="131" y="293"/>
                </a:cubicBezTo>
                <a:cubicBezTo>
                  <a:pt x="130" y="295"/>
                  <a:pt x="128" y="298"/>
                  <a:pt x="128" y="299"/>
                </a:cubicBezTo>
                <a:cubicBezTo>
                  <a:pt x="127" y="301"/>
                  <a:pt x="127" y="301"/>
                  <a:pt x="127" y="301"/>
                </a:cubicBezTo>
                <a:cubicBezTo>
                  <a:pt x="127" y="302"/>
                  <a:pt x="127" y="302"/>
                  <a:pt x="126" y="302"/>
                </a:cubicBezTo>
                <a:cubicBezTo>
                  <a:pt x="126" y="303"/>
                  <a:pt x="126" y="304"/>
                  <a:pt x="126" y="304"/>
                </a:cubicBezTo>
                <a:cubicBezTo>
                  <a:pt x="126" y="304"/>
                  <a:pt x="119" y="300"/>
                  <a:pt x="114" y="296"/>
                </a:cubicBezTo>
                <a:cubicBezTo>
                  <a:pt x="108" y="293"/>
                  <a:pt x="103" y="290"/>
                  <a:pt x="103" y="290"/>
                </a:cubicBezTo>
                <a:cubicBezTo>
                  <a:pt x="103" y="290"/>
                  <a:pt x="103" y="289"/>
                  <a:pt x="103" y="288"/>
                </a:cubicBezTo>
                <a:cubicBezTo>
                  <a:pt x="103" y="288"/>
                  <a:pt x="102" y="287"/>
                  <a:pt x="101" y="287"/>
                </a:cubicBezTo>
                <a:cubicBezTo>
                  <a:pt x="100" y="286"/>
                  <a:pt x="99" y="285"/>
                  <a:pt x="98" y="285"/>
                </a:cubicBezTo>
                <a:cubicBezTo>
                  <a:pt x="97" y="284"/>
                  <a:pt x="96" y="284"/>
                  <a:pt x="95" y="284"/>
                </a:cubicBezTo>
                <a:cubicBezTo>
                  <a:pt x="95" y="284"/>
                  <a:pt x="94" y="284"/>
                  <a:pt x="94" y="284"/>
                </a:cubicBezTo>
                <a:cubicBezTo>
                  <a:pt x="93" y="284"/>
                  <a:pt x="91" y="282"/>
                  <a:pt x="88" y="280"/>
                </a:cubicBezTo>
                <a:cubicBezTo>
                  <a:pt x="84" y="278"/>
                  <a:pt x="84" y="278"/>
                  <a:pt x="82" y="277"/>
                </a:cubicBezTo>
                <a:cubicBezTo>
                  <a:pt x="81" y="276"/>
                  <a:pt x="80" y="275"/>
                  <a:pt x="80" y="274"/>
                </a:cubicBezTo>
                <a:cubicBezTo>
                  <a:pt x="79" y="273"/>
                  <a:pt x="77" y="274"/>
                  <a:pt x="77" y="274"/>
                </a:cubicBezTo>
                <a:cubicBezTo>
                  <a:pt x="76" y="274"/>
                  <a:pt x="75" y="274"/>
                  <a:pt x="75" y="275"/>
                </a:cubicBezTo>
                <a:cubicBezTo>
                  <a:pt x="75" y="275"/>
                  <a:pt x="75" y="275"/>
                  <a:pt x="73" y="275"/>
                </a:cubicBezTo>
                <a:cubicBezTo>
                  <a:pt x="72" y="275"/>
                  <a:pt x="72" y="275"/>
                  <a:pt x="71" y="275"/>
                </a:cubicBezTo>
                <a:cubicBezTo>
                  <a:pt x="70" y="275"/>
                  <a:pt x="69" y="274"/>
                  <a:pt x="68" y="274"/>
                </a:cubicBezTo>
                <a:cubicBezTo>
                  <a:pt x="67" y="274"/>
                  <a:pt x="67" y="274"/>
                  <a:pt x="66" y="274"/>
                </a:cubicBezTo>
                <a:cubicBezTo>
                  <a:pt x="65" y="274"/>
                  <a:pt x="65" y="276"/>
                  <a:pt x="65" y="276"/>
                </a:cubicBezTo>
                <a:cubicBezTo>
                  <a:pt x="64" y="277"/>
                  <a:pt x="64" y="278"/>
                  <a:pt x="64" y="279"/>
                </a:cubicBezTo>
                <a:cubicBezTo>
                  <a:pt x="63" y="280"/>
                  <a:pt x="63" y="281"/>
                  <a:pt x="63" y="281"/>
                </a:cubicBezTo>
                <a:cubicBezTo>
                  <a:pt x="63" y="281"/>
                  <a:pt x="55" y="296"/>
                  <a:pt x="44" y="314"/>
                </a:cubicBezTo>
                <a:cubicBezTo>
                  <a:pt x="39" y="325"/>
                  <a:pt x="33" y="336"/>
                  <a:pt x="27" y="346"/>
                </a:cubicBezTo>
                <a:cubicBezTo>
                  <a:pt x="15" y="369"/>
                  <a:pt x="5" y="388"/>
                  <a:pt x="5" y="388"/>
                </a:cubicBezTo>
                <a:cubicBezTo>
                  <a:pt x="5" y="388"/>
                  <a:pt x="4" y="388"/>
                  <a:pt x="4" y="388"/>
                </a:cubicBezTo>
                <a:cubicBezTo>
                  <a:pt x="3" y="388"/>
                  <a:pt x="3" y="389"/>
                  <a:pt x="3" y="390"/>
                </a:cubicBezTo>
                <a:cubicBezTo>
                  <a:pt x="3" y="391"/>
                  <a:pt x="2" y="391"/>
                  <a:pt x="2" y="391"/>
                </a:cubicBezTo>
                <a:cubicBezTo>
                  <a:pt x="1" y="392"/>
                  <a:pt x="0" y="393"/>
                  <a:pt x="1" y="394"/>
                </a:cubicBezTo>
                <a:cubicBezTo>
                  <a:pt x="1" y="396"/>
                  <a:pt x="3" y="396"/>
                  <a:pt x="4" y="397"/>
                </a:cubicBezTo>
                <a:close/>
                <a:moveTo>
                  <a:pt x="132" y="307"/>
                </a:moveTo>
                <a:cubicBezTo>
                  <a:pt x="132" y="307"/>
                  <a:pt x="132" y="306"/>
                  <a:pt x="132" y="306"/>
                </a:cubicBezTo>
                <a:cubicBezTo>
                  <a:pt x="133" y="305"/>
                  <a:pt x="133" y="304"/>
                  <a:pt x="134" y="303"/>
                </a:cubicBezTo>
                <a:cubicBezTo>
                  <a:pt x="134" y="302"/>
                  <a:pt x="135" y="301"/>
                  <a:pt x="135" y="300"/>
                </a:cubicBezTo>
                <a:cubicBezTo>
                  <a:pt x="136" y="300"/>
                  <a:pt x="136" y="300"/>
                  <a:pt x="136" y="300"/>
                </a:cubicBezTo>
                <a:cubicBezTo>
                  <a:pt x="136" y="300"/>
                  <a:pt x="136" y="300"/>
                  <a:pt x="136" y="301"/>
                </a:cubicBezTo>
                <a:cubicBezTo>
                  <a:pt x="136" y="302"/>
                  <a:pt x="136" y="302"/>
                  <a:pt x="137" y="303"/>
                </a:cubicBezTo>
                <a:cubicBezTo>
                  <a:pt x="138" y="304"/>
                  <a:pt x="139" y="304"/>
                  <a:pt x="139" y="304"/>
                </a:cubicBezTo>
                <a:cubicBezTo>
                  <a:pt x="139" y="304"/>
                  <a:pt x="140" y="305"/>
                  <a:pt x="141" y="305"/>
                </a:cubicBezTo>
                <a:cubicBezTo>
                  <a:pt x="141" y="306"/>
                  <a:pt x="141" y="306"/>
                  <a:pt x="142" y="306"/>
                </a:cubicBezTo>
                <a:cubicBezTo>
                  <a:pt x="142" y="305"/>
                  <a:pt x="143" y="305"/>
                  <a:pt x="143" y="305"/>
                </a:cubicBezTo>
                <a:cubicBezTo>
                  <a:pt x="143" y="305"/>
                  <a:pt x="142" y="307"/>
                  <a:pt x="144" y="308"/>
                </a:cubicBezTo>
                <a:cubicBezTo>
                  <a:pt x="145" y="309"/>
                  <a:pt x="145" y="309"/>
                  <a:pt x="146" y="309"/>
                </a:cubicBezTo>
                <a:cubicBezTo>
                  <a:pt x="148" y="310"/>
                  <a:pt x="148" y="310"/>
                  <a:pt x="148" y="309"/>
                </a:cubicBezTo>
                <a:cubicBezTo>
                  <a:pt x="149" y="309"/>
                  <a:pt x="149" y="309"/>
                  <a:pt x="149" y="309"/>
                </a:cubicBezTo>
                <a:cubicBezTo>
                  <a:pt x="149" y="309"/>
                  <a:pt x="149" y="311"/>
                  <a:pt x="150" y="312"/>
                </a:cubicBezTo>
                <a:cubicBezTo>
                  <a:pt x="151" y="313"/>
                  <a:pt x="152" y="313"/>
                  <a:pt x="153" y="314"/>
                </a:cubicBezTo>
                <a:cubicBezTo>
                  <a:pt x="154" y="314"/>
                  <a:pt x="155" y="314"/>
                  <a:pt x="155" y="313"/>
                </a:cubicBezTo>
                <a:cubicBezTo>
                  <a:pt x="156" y="313"/>
                  <a:pt x="156" y="313"/>
                  <a:pt x="156" y="313"/>
                </a:cubicBezTo>
                <a:cubicBezTo>
                  <a:pt x="156" y="313"/>
                  <a:pt x="156" y="316"/>
                  <a:pt x="157" y="316"/>
                </a:cubicBezTo>
                <a:cubicBezTo>
                  <a:pt x="157" y="317"/>
                  <a:pt x="158" y="317"/>
                  <a:pt x="159" y="318"/>
                </a:cubicBezTo>
                <a:cubicBezTo>
                  <a:pt x="160" y="318"/>
                  <a:pt x="161" y="318"/>
                  <a:pt x="162" y="317"/>
                </a:cubicBezTo>
                <a:cubicBezTo>
                  <a:pt x="163" y="317"/>
                  <a:pt x="163" y="317"/>
                  <a:pt x="164" y="316"/>
                </a:cubicBezTo>
                <a:cubicBezTo>
                  <a:pt x="164" y="316"/>
                  <a:pt x="165" y="316"/>
                  <a:pt x="165" y="316"/>
                </a:cubicBezTo>
                <a:cubicBezTo>
                  <a:pt x="165" y="316"/>
                  <a:pt x="165" y="317"/>
                  <a:pt x="164" y="319"/>
                </a:cubicBezTo>
                <a:cubicBezTo>
                  <a:pt x="163" y="321"/>
                  <a:pt x="162" y="323"/>
                  <a:pt x="162" y="323"/>
                </a:cubicBezTo>
                <a:cubicBezTo>
                  <a:pt x="162" y="323"/>
                  <a:pt x="162" y="322"/>
                  <a:pt x="161" y="323"/>
                </a:cubicBezTo>
                <a:cubicBezTo>
                  <a:pt x="161" y="323"/>
                  <a:pt x="160" y="324"/>
                  <a:pt x="160" y="324"/>
                </a:cubicBezTo>
                <a:cubicBezTo>
                  <a:pt x="160" y="324"/>
                  <a:pt x="160" y="324"/>
                  <a:pt x="160" y="324"/>
                </a:cubicBezTo>
                <a:cubicBezTo>
                  <a:pt x="160" y="324"/>
                  <a:pt x="156" y="322"/>
                  <a:pt x="152" y="320"/>
                </a:cubicBezTo>
                <a:cubicBezTo>
                  <a:pt x="148" y="317"/>
                  <a:pt x="132" y="307"/>
                  <a:pt x="132" y="307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44450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335E2D-C1D6-1248-8D66-6166091DC0AF}"/>
              </a:ext>
            </a:extLst>
          </p:cNvPr>
          <p:cNvSpPr txBox="1"/>
          <p:nvPr/>
        </p:nvSpPr>
        <p:spPr>
          <a:xfrm>
            <a:off x="7164309" y="469920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Helvetica Light" panose="020B0403020202020204" pitchFamily="34" charset="0"/>
              </a:rPr>
              <a:t>Focus on Quality</a:t>
            </a:r>
            <a:endParaRPr b="1" i="1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0538C27-92B8-E14F-823E-C987A46846D9}"/>
              </a:ext>
            </a:extLst>
          </p:cNvPr>
          <p:cNvSpPr txBox="1"/>
          <p:nvPr/>
        </p:nvSpPr>
        <p:spPr>
          <a:xfrm>
            <a:off x="5657476" y="5060758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endParaRPr sz="48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E1D6777-37C0-5740-A1F7-0624A94241F5}"/>
              </a:ext>
            </a:extLst>
          </p:cNvPr>
          <p:cNvSpPr txBox="1"/>
          <p:nvPr/>
        </p:nvSpPr>
        <p:spPr>
          <a:xfrm>
            <a:off x="6337295" y="4209397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endParaRPr sz="48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70EFE4E7-C943-1B42-B8E7-35CF8FC2CB4F}"/>
              </a:ext>
            </a:extLst>
          </p:cNvPr>
          <p:cNvSpPr txBox="1"/>
          <p:nvPr/>
        </p:nvSpPr>
        <p:spPr>
          <a:xfrm>
            <a:off x="7714726" y="2427097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endParaRPr sz="48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4049DC00-47BA-F44B-B12A-2006B9E4849C}"/>
              </a:ext>
            </a:extLst>
          </p:cNvPr>
          <p:cNvSpPr txBox="1"/>
          <p:nvPr/>
        </p:nvSpPr>
        <p:spPr>
          <a:xfrm>
            <a:off x="8434827" y="1535867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endParaRPr sz="48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00BF7F7-FD2F-7A4C-948A-816A77AA7828}"/>
              </a:ext>
            </a:extLst>
          </p:cNvPr>
          <p:cNvSpPr txBox="1"/>
          <p:nvPr/>
        </p:nvSpPr>
        <p:spPr>
          <a:xfrm>
            <a:off x="7017806" y="3267950"/>
            <a:ext cx="50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endParaRPr sz="48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6E3249-8B9E-45BB-8BB9-DAB16FCA5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490" y="1134005"/>
            <a:ext cx="6858000" cy="854835"/>
          </a:xfrm>
        </p:spPr>
        <p:txBody>
          <a:bodyPr anchor="ctr">
            <a:no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KEBIJAKAN NASIONAL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C84F21A7-030D-8846-A5D0-101E4A093F3B}"/>
              </a:ext>
            </a:extLst>
          </p:cNvPr>
          <p:cNvSpPr txBox="1">
            <a:spLocks/>
          </p:cNvSpPr>
          <p:nvPr/>
        </p:nvSpPr>
        <p:spPr>
          <a:xfrm>
            <a:off x="955363" y="4773149"/>
            <a:ext cx="5159029" cy="10046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1867" b="0" i="0" kern="120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09570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19140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1467" b="0" i="0" kern="120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828709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438278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3047848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418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987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557" indent="0" algn="ctr" defTabSz="121914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Tim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Pengembang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SPMI -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Direktorat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Penjaminan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Mutu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/>
            </a:r>
            <a:br>
              <a:rPr lang="en-US" sz="1350" dirty="0">
                <a:solidFill>
                  <a:srgbClr val="000000"/>
                </a:solidFill>
                <a:latin typeface="Helvetica" pitchFamily="2" charset="0"/>
              </a:rPr>
            </a:b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Direktorat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Jenderal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Pembelajaran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dan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Kemahasiswaan</a:t>
            </a:r>
            <a:endParaRPr lang="en-US" sz="1350" dirty="0">
              <a:solidFill>
                <a:srgbClr val="000000"/>
              </a:solidFill>
              <a:latin typeface="Helvetica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Kementerian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Riset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Teknologi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, dan Pendidikan Tinggi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996FD88-16DC-B94C-A784-B1CCBED9FD26}"/>
              </a:ext>
            </a:extLst>
          </p:cNvPr>
          <p:cNvSpPr txBox="1"/>
          <p:nvPr/>
        </p:nvSpPr>
        <p:spPr>
          <a:xfrm>
            <a:off x="924492" y="1964062"/>
            <a:ext cx="7010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Helvetica" pitchFamily="2" charset="0"/>
              </a:rPr>
              <a:t>SISTEM PENJAMINAN MUTU PENDIDIKAN TINGGI DAN SISTEM PENJAMINAN MUTU INTERNAL</a:t>
            </a:r>
            <a:endParaRPr sz="2100" dirty="0">
              <a:solidFill>
                <a:srgbClr val="000000"/>
              </a:solidFill>
              <a:latin typeface="Helvetica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AF3D894-13D3-254D-9784-664DF725ABD8}"/>
              </a:ext>
            </a:extLst>
          </p:cNvPr>
          <p:cNvCxnSpPr>
            <a:cxnSpLocks/>
          </p:cNvCxnSpPr>
          <p:nvPr/>
        </p:nvCxnSpPr>
        <p:spPr>
          <a:xfrm>
            <a:off x="827584" y="1246336"/>
            <a:ext cx="0" cy="16066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760CB51-4807-1241-9E91-D7EE75404C80}"/>
              </a:ext>
            </a:extLst>
          </p:cNvPr>
          <p:cNvGrpSpPr/>
          <p:nvPr/>
        </p:nvGrpSpPr>
        <p:grpSpPr>
          <a:xfrm>
            <a:off x="7469560" y="131561"/>
            <a:ext cx="1505207" cy="1810144"/>
            <a:chOff x="330489" y="199538"/>
            <a:chExt cx="1751914" cy="1580123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117B7492-4CEC-A04B-9D1F-57D900A22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6" t="11379" r="2839" b="31800"/>
            <a:stretch/>
          </p:blipFill>
          <p:spPr>
            <a:xfrm>
              <a:off x="330489" y="199538"/>
              <a:ext cx="1751914" cy="158012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AB45161B-7386-5B47-8184-61D9986D7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537" y="621336"/>
              <a:ext cx="744330" cy="694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8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5AFC2702-FC34-3E4A-BB9D-0929D48ADCA1}"/>
              </a:ext>
            </a:extLst>
          </p:cNvPr>
          <p:cNvSpPr/>
          <p:nvPr/>
        </p:nvSpPr>
        <p:spPr>
          <a:xfrm>
            <a:off x="1345792" y="1536488"/>
            <a:ext cx="6641251" cy="785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8FC102-1845-4F09-952A-F748FBA8A6C2}"/>
              </a:ext>
            </a:extLst>
          </p:cNvPr>
          <p:cNvSpPr txBox="1"/>
          <p:nvPr/>
        </p:nvSpPr>
        <p:spPr>
          <a:xfrm>
            <a:off x="1901530" y="5226877"/>
            <a:ext cx="6415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   Per-BAN-PT No. 2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2017,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Sistem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Akreditasi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Nasional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Dikti</a:t>
            </a:r>
            <a:endParaRPr lang="en-US" sz="140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FCF4F6-1460-48F5-AA79-109F6AACB474}"/>
              </a:ext>
            </a:extLst>
          </p:cNvPr>
          <p:cNvSpPr txBox="1"/>
          <p:nvPr/>
        </p:nvSpPr>
        <p:spPr>
          <a:xfrm>
            <a:off x="1901530" y="2449533"/>
            <a:ext cx="6284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Permenristekdikti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No. 44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2015, SN-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→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Perubahan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Permenristekdikti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No. 50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2018, SN-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Dikti</a:t>
            </a:r>
            <a:endParaRPr lang="en-US" sz="140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Permenristekdikti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No. 32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2016,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Akreditasi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Prodi &amp; PT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Permenristekdikti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No. 61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2016, PD-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Dikti</a:t>
            </a:r>
            <a:endParaRPr lang="en-US" sz="140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Permenristekdikti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No. 62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2016, SPM-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Dikti</a:t>
            </a:r>
            <a:endParaRPr lang="en-US" sz="140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Permenristekdikti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No. 15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2018,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Organisasi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dan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Tatakerja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LLDikti</a:t>
            </a:r>
            <a:endParaRPr lang="en-US" sz="140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Permenristekdikti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No. 51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2018,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Pendirian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Perubahan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Pembubaran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PTN dan PTS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881041-AC2A-3D43-BBD9-23F374793600}"/>
              </a:ext>
            </a:extLst>
          </p:cNvPr>
          <p:cNvSpPr txBox="1"/>
          <p:nvPr/>
        </p:nvSpPr>
        <p:spPr>
          <a:xfrm>
            <a:off x="1901530" y="1745229"/>
            <a:ext cx="481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Undang-Undang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No. 12 </a:t>
            </a:r>
            <a:r>
              <a:rPr lang="en-US" sz="140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Tahun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2012, Pendidikan Tinggi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4708BC8-BD67-824B-B864-AA3FD13DBD49}"/>
              </a:ext>
            </a:extLst>
          </p:cNvPr>
          <p:cNvGrpSpPr/>
          <p:nvPr/>
        </p:nvGrpSpPr>
        <p:grpSpPr>
          <a:xfrm>
            <a:off x="1050195" y="3077248"/>
            <a:ext cx="767870" cy="1023827"/>
            <a:chOff x="3863078" y="157865"/>
            <a:chExt cx="1442754" cy="144275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D809E5C-CF93-454E-A4C8-6E0AE501B8EA}"/>
                </a:ext>
              </a:extLst>
            </p:cNvPr>
            <p:cNvSpPr/>
            <p:nvPr/>
          </p:nvSpPr>
          <p:spPr>
            <a:xfrm>
              <a:off x="3863078" y="157865"/>
              <a:ext cx="1442754" cy="1442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839" tIns="31919" rIns="63839" bIns="31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sz="15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75092F06-CACB-B34A-A438-7ED08144B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1522" y="379442"/>
              <a:ext cx="1025866" cy="95747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541CB11-FB5C-BC4C-885A-AF84F6F574C1}"/>
              </a:ext>
            </a:extLst>
          </p:cNvPr>
          <p:cNvGrpSpPr/>
          <p:nvPr/>
        </p:nvGrpSpPr>
        <p:grpSpPr>
          <a:xfrm>
            <a:off x="1050195" y="4861165"/>
            <a:ext cx="767870" cy="1023827"/>
            <a:chOff x="1482680" y="4855970"/>
            <a:chExt cx="1111786" cy="1111786"/>
          </a:xfrm>
        </p:grpSpPr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C2F30A1-0AB2-8F43-8D80-862EC3A9420C}"/>
                </a:ext>
              </a:extLst>
            </p:cNvPr>
            <p:cNvSpPr/>
            <p:nvPr/>
          </p:nvSpPr>
          <p:spPr>
            <a:xfrm>
              <a:off x="1482680" y="4855970"/>
              <a:ext cx="1111786" cy="11117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839" tIns="31919" rIns="63839" bIns="31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sz="15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70F70713-83EF-AA4A-B5F0-4020A5012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2513" y="4976651"/>
              <a:ext cx="1012120" cy="87042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49A4855-AB8C-B64A-A7B8-DD73DCB2FB02}"/>
              </a:ext>
            </a:extLst>
          </p:cNvPr>
          <p:cNvGrpSpPr/>
          <p:nvPr/>
        </p:nvGrpSpPr>
        <p:grpSpPr>
          <a:xfrm>
            <a:off x="1050195" y="1412776"/>
            <a:ext cx="767870" cy="1023827"/>
            <a:chOff x="1427978" y="1634753"/>
            <a:chExt cx="1111786" cy="1111786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FC542DA0-5EFC-8C46-B357-64381E797D96}"/>
                </a:ext>
              </a:extLst>
            </p:cNvPr>
            <p:cNvSpPr/>
            <p:nvPr/>
          </p:nvSpPr>
          <p:spPr>
            <a:xfrm>
              <a:off x="1427978" y="1634753"/>
              <a:ext cx="1111786" cy="11117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839" tIns="31919" rIns="63839" bIns="31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sz="15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2DFA960-13A4-9F4E-9179-E1B1B61F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6362" y="1802163"/>
              <a:ext cx="782775" cy="85244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C55B6FF-29C8-4746-9202-44ABAAEEE419}"/>
              </a:ext>
            </a:extLst>
          </p:cNvPr>
          <p:cNvGrpSpPr/>
          <p:nvPr/>
        </p:nvGrpSpPr>
        <p:grpSpPr>
          <a:xfrm>
            <a:off x="322672" y="285899"/>
            <a:ext cx="4592387" cy="822284"/>
            <a:chOff x="3407505" y="5140135"/>
            <a:chExt cx="14105473" cy="2138733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CFDFCF0-3E25-604F-B6D1-BE80A0BF7A65}"/>
                </a:ext>
              </a:extLst>
            </p:cNvPr>
            <p:cNvSpPr txBox="1"/>
            <p:nvPr/>
          </p:nvSpPr>
          <p:spPr>
            <a:xfrm>
              <a:off x="3407505" y="5140135"/>
              <a:ext cx="9245629" cy="1200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Century Gothic"/>
                </a:rPr>
                <a:t>DASAR HUKUM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9320537-BCAF-7C48-A024-8C68E40D19C9}"/>
                </a:ext>
              </a:extLst>
            </p:cNvPr>
            <p:cNvSpPr txBox="1"/>
            <p:nvPr/>
          </p:nvSpPr>
          <p:spPr>
            <a:xfrm>
              <a:off x="3407505" y="6318248"/>
              <a:ext cx="14105473" cy="960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Penjaminan Mutu Pendidikan Tinggi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7E38B24-AC3D-6B43-B8D4-7553E8B118EA}"/>
              </a:ext>
            </a:extLst>
          </p:cNvPr>
          <p:cNvCxnSpPr/>
          <p:nvPr/>
        </p:nvCxnSpPr>
        <p:spPr>
          <a:xfrm>
            <a:off x="251520" y="308508"/>
            <a:ext cx="0" cy="9608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5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>
            <a:extLst>
              <a:ext uri="{FF2B5EF4-FFF2-40B4-BE49-F238E27FC236}">
                <a16:creationId xmlns="" xmlns:a16="http://schemas.microsoft.com/office/drawing/2014/main" id="{1729F9F2-A17E-4EFD-AE27-E63F9A1AD93B}"/>
              </a:ext>
            </a:extLst>
          </p:cNvPr>
          <p:cNvSpPr/>
          <p:nvPr/>
        </p:nvSpPr>
        <p:spPr>
          <a:xfrm>
            <a:off x="207766" y="2899787"/>
            <a:ext cx="3166988" cy="612934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UU No. 12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Tahun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2012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Tentang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Pendidikan Tinggi (UU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Dikti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7D74FC5-7548-4B4B-9037-BD64F206BFA2}"/>
              </a:ext>
            </a:extLst>
          </p:cNvPr>
          <p:cNvSpPr txBox="1"/>
          <p:nvPr/>
        </p:nvSpPr>
        <p:spPr>
          <a:xfrm>
            <a:off x="405981" y="4463806"/>
            <a:ext cx="3885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Pasal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52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ayat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(3) UU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Dikti</a:t>
            </a: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Menteri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menetapkan: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</a:p>
          <a:p>
            <a:pPr algn="just"/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Sistem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Penjaminan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Mutu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Pendidikan Tinggi </a:t>
            </a: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dan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Standar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Nasional Pendidikan Tinggi.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8704D4-87C6-4F41-9375-E5DFFBA71766}"/>
              </a:ext>
            </a:extLst>
          </p:cNvPr>
          <p:cNvSpPr txBox="1"/>
          <p:nvPr/>
        </p:nvSpPr>
        <p:spPr>
          <a:xfrm>
            <a:off x="5226755" y="3884936"/>
            <a:ext cx="355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Permenristekdikti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No. 62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Tahun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2016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Tentang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Sistem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Penjaminan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Mutu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Pendidikan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Tnggi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(SPM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Dikti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12A0A-60A4-4237-822F-F0D19BE2BA51}"/>
              </a:ext>
            </a:extLst>
          </p:cNvPr>
          <p:cNvSpPr txBox="1"/>
          <p:nvPr/>
        </p:nvSpPr>
        <p:spPr>
          <a:xfrm>
            <a:off x="5226755" y="5014158"/>
            <a:ext cx="35529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Permenristekdikti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No. 44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Tahun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2015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Tentang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Standar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 Nasional Pendidikan Tinggi (SN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</a:rPr>
              <a:t>Dikti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→ </a:t>
            </a:r>
            <a:r>
              <a:rPr lang="en-US" sz="16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Permenristek</a:t>
            </a:r>
            <a:r>
              <a:rPr lang="en-US" sz="16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dikti</a:t>
            </a:r>
            <a:r>
              <a:rPr lang="en-US" sz="16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No. 50 </a:t>
            </a:r>
            <a:r>
              <a:rPr lang="en-US" sz="160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Tahun</a:t>
            </a:r>
            <a:r>
              <a:rPr lang="en-US" sz="160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2018</a:t>
            </a:r>
            <a:endParaRPr lang="en-US" sz="15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322F74-9C8C-0E47-BFD2-4B8C967D3EB8}"/>
              </a:ext>
            </a:extLst>
          </p:cNvPr>
          <p:cNvSpPr txBox="1"/>
          <p:nvPr/>
        </p:nvSpPr>
        <p:spPr>
          <a:xfrm>
            <a:off x="3449675" y="1632962"/>
            <a:ext cx="5465954" cy="1563053"/>
          </a:xfrm>
          <a:prstGeom prst="roundRect">
            <a:avLst>
              <a:gd name="adj" fmla="val 10542"/>
            </a:avLst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d-ID" sz="1500" dirty="0">
                <a:solidFill>
                  <a:srgbClr val="FFFF00"/>
                </a:solidFill>
                <a:latin typeface="Helvetica" pitchFamily="2" charset="0"/>
                <a:cs typeface="Calibri Light" panose="020F0302020204030204" pitchFamily="34" charset="0"/>
              </a:rPr>
              <a:t>BAB III</a:t>
            </a:r>
            <a:r>
              <a:rPr lang="en-US" sz="1500" dirty="0">
                <a:solidFill>
                  <a:srgbClr val="FFFF00"/>
                </a:solidFill>
                <a:latin typeface="Helvetica" pitchFamily="2" charset="0"/>
                <a:cs typeface="Calibri Light" panose="020F0302020204030204" pitchFamily="34" charset="0"/>
              </a:rPr>
              <a:t>: </a:t>
            </a:r>
            <a:r>
              <a:rPr lang="id-ID" sz="1500" dirty="0">
                <a:solidFill>
                  <a:srgbClr val="FFFF00"/>
                </a:solidFill>
                <a:latin typeface="Helvetica" pitchFamily="2" charset="0"/>
                <a:cs typeface="Calibri Light" panose="020F0302020204030204" pitchFamily="34" charset="0"/>
              </a:rPr>
              <a:t>PENJAMINAN MUTU</a:t>
            </a:r>
            <a:endParaRPr lang="en-US" sz="1500" dirty="0">
              <a:solidFill>
                <a:srgbClr val="FFFF00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algn="just"/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Bagian Kesatu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	: </a:t>
            </a:r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Sistem Penjaminan Mutu</a:t>
            </a:r>
            <a:endParaRPr lang="en-US" sz="1500" dirty="0">
              <a:solidFill>
                <a:schemeClr val="bg1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algn="just"/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Bagian Kedua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	: </a:t>
            </a:r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Standar Pendidikan Tinggi</a:t>
            </a:r>
            <a:endParaRPr lang="en-US" sz="1500" dirty="0">
              <a:solidFill>
                <a:schemeClr val="bg1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algn="just"/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Bagian Ketiga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	: </a:t>
            </a:r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Akreditasi</a:t>
            </a:r>
            <a:endParaRPr lang="en-US" sz="1500" dirty="0">
              <a:solidFill>
                <a:schemeClr val="bg1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algn="just"/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Bagian Keempat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	: </a:t>
            </a:r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Pangkalan Data Pendidikan Tinggi</a:t>
            </a:r>
            <a:endParaRPr lang="en-US" sz="1500" dirty="0">
              <a:solidFill>
                <a:schemeClr val="bg1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algn="just"/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Bagian Kelima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	: </a:t>
            </a:r>
            <a:r>
              <a:rPr lang="id-ID" sz="1500" dirty="0">
                <a:solidFill>
                  <a:schemeClr val="bg1"/>
                </a:solidFill>
                <a:latin typeface="Helvetica" pitchFamily="2" charset="0"/>
                <a:cs typeface="Calibri Light" panose="020F0302020204030204" pitchFamily="34" charset="0"/>
              </a:rPr>
              <a:t>Lembaga Layanan Pendidikan Tinggi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="" xmlns:a16="http://schemas.microsoft.com/office/drawing/2014/main" id="{B560913C-3718-1646-9874-EADF2ECB2A34}"/>
              </a:ext>
            </a:extLst>
          </p:cNvPr>
          <p:cNvSpPr/>
          <p:nvPr/>
        </p:nvSpPr>
        <p:spPr>
          <a:xfrm>
            <a:off x="4291460" y="4100949"/>
            <a:ext cx="810491" cy="1122219"/>
          </a:xfrm>
          <a:custGeom>
            <a:avLst/>
            <a:gdLst>
              <a:gd name="connsiteX0" fmla="*/ 0 w 1080655"/>
              <a:gd name="connsiteY0" fmla="*/ 1122218 h 1122218"/>
              <a:gd name="connsiteX1" fmla="*/ 263237 w 1080655"/>
              <a:gd name="connsiteY1" fmla="*/ 1122218 h 1122218"/>
              <a:gd name="connsiteX2" fmla="*/ 734291 w 1080655"/>
              <a:gd name="connsiteY2" fmla="*/ 0 h 1122218"/>
              <a:gd name="connsiteX3" fmla="*/ 1080655 w 1080655"/>
              <a:gd name="connsiteY3" fmla="*/ 0 h 11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655" h="1122218">
                <a:moveTo>
                  <a:pt x="0" y="1122218"/>
                </a:moveTo>
                <a:lnTo>
                  <a:pt x="263237" y="1122218"/>
                </a:lnTo>
                <a:lnTo>
                  <a:pt x="734291" y="0"/>
                </a:lnTo>
                <a:lnTo>
                  <a:pt x="1080655" y="0"/>
                </a:lnTo>
              </a:path>
            </a:pathLst>
          </a:custGeom>
          <a:noFill/>
          <a:ln w="19050"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="" xmlns:a16="http://schemas.microsoft.com/office/drawing/2014/main" id="{FA84BCE1-3709-B444-9F1B-A19DB2AD107E}"/>
              </a:ext>
            </a:extLst>
          </p:cNvPr>
          <p:cNvSpPr/>
          <p:nvPr/>
        </p:nvSpPr>
        <p:spPr>
          <a:xfrm>
            <a:off x="3995374" y="5223167"/>
            <a:ext cx="1106576" cy="352100"/>
          </a:xfrm>
          <a:custGeom>
            <a:avLst/>
            <a:gdLst>
              <a:gd name="connsiteX0" fmla="*/ 0 w 1080655"/>
              <a:gd name="connsiteY0" fmla="*/ 1122218 h 1122218"/>
              <a:gd name="connsiteX1" fmla="*/ 263237 w 1080655"/>
              <a:gd name="connsiteY1" fmla="*/ 1122218 h 1122218"/>
              <a:gd name="connsiteX2" fmla="*/ 734291 w 1080655"/>
              <a:gd name="connsiteY2" fmla="*/ 0 h 1122218"/>
              <a:gd name="connsiteX3" fmla="*/ 1080655 w 1080655"/>
              <a:gd name="connsiteY3" fmla="*/ 0 h 1122218"/>
              <a:gd name="connsiteX0" fmla="*/ 0 w 1080655"/>
              <a:gd name="connsiteY0" fmla="*/ 1122218 h 1122218"/>
              <a:gd name="connsiteX1" fmla="*/ 618400 w 1080655"/>
              <a:gd name="connsiteY1" fmla="*/ 1122218 h 1122218"/>
              <a:gd name="connsiteX2" fmla="*/ 734291 w 1080655"/>
              <a:gd name="connsiteY2" fmla="*/ 0 h 1122218"/>
              <a:gd name="connsiteX3" fmla="*/ 1080655 w 1080655"/>
              <a:gd name="connsiteY3" fmla="*/ 0 h 11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655" h="1122218">
                <a:moveTo>
                  <a:pt x="0" y="1122218"/>
                </a:moveTo>
                <a:lnTo>
                  <a:pt x="618400" y="1122218"/>
                </a:lnTo>
                <a:lnTo>
                  <a:pt x="734291" y="0"/>
                </a:lnTo>
                <a:lnTo>
                  <a:pt x="1080655" y="0"/>
                </a:lnTo>
              </a:path>
            </a:pathLst>
          </a:custGeom>
          <a:noFill/>
          <a:ln w="19050"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AD428E8-4D7B-2D45-A72D-0D84BAD6A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5" y="1671408"/>
            <a:ext cx="1547689" cy="12189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037B849-EEC3-3341-AC6C-3FE84311DD9B}"/>
              </a:ext>
            </a:extLst>
          </p:cNvPr>
          <p:cNvGrpSpPr/>
          <p:nvPr/>
        </p:nvGrpSpPr>
        <p:grpSpPr>
          <a:xfrm>
            <a:off x="322672" y="285899"/>
            <a:ext cx="4592387" cy="822284"/>
            <a:chOff x="3407505" y="5140135"/>
            <a:chExt cx="14105473" cy="2138733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D5FC0D5-F1D8-F94B-AD43-CFBACB4A89D6}"/>
                </a:ext>
              </a:extLst>
            </p:cNvPr>
            <p:cNvSpPr txBox="1"/>
            <p:nvPr/>
          </p:nvSpPr>
          <p:spPr>
            <a:xfrm>
              <a:off x="3407505" y="5140135"/>
              <a:ext cx="9245629" cy="1200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Century Gothic"/>
                </a:rPr>
                <a:t>DASAR HUKUM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170C2E8-4109-AC4B-A2AD-E32F40F6E9DC}"/>
                </a:ext>
              </a:extLst>
            </p:cNvPr>
            <p:cNvSpPr txBox="1"/>
            <p:nvPr/>
          </p:nvSpPr>
          <p:spPr>
            <a:xfrm>
              <a:off x="3407505" y="6318248"/>
              <a:ext cx="14105473" cy="960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Penjaminan Mutu Pendidikan Tinggi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4B508B5-7CA2-674C-8821-09DFD3F6DF03}"/>
              </a:ext>
            </a:extLst>
          </p:cNvPr>
          <p:cNvCxnSpPr/>
          <p:nvPr/>
        </p:nvCxnSpPr>
        <p:spPr>
          <a:xfrm>
            <a:off x="251520" y="308508"/>
            <a:ext cx="0" cy="9608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4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BF0CFE4-52DF-44C2-B50F-43744D3B8681}"/>
              </a:ext>
            </a:extLst>
          </p:cNvPr>
          <p:cNvSpPr txBox="1"/>
          <p:nvPr/>
        </p:nvSpPr>
        <p:spPr>
          <a:xfrm>
            <a:off x="1460508" y="1581288"/>
            <a:ext cx="146294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Mutu Pendidikan Tinggi</a:t>
            </a:r>
            <a:endParaRPr lang="id-ID" sz="165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B862B8-32B7-404D-9F29-A0BA095E27C6}"/>
              </a:ext>
            </a:extLst>
          </p:cNvPr>
          <p:cNvSpPr txBox="1"/>
          <p:nvPr/>
        </p:nvSpPr>
        <p:spPr>
          <a:xfrm>
            <a:off x="3428470" y="3476194"/>
            <a:ext cx="546401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adalah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id-ID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kegiatan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id-ID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sistemik untuk meningkatkan mutu pendidikan tinggi secara berencana dan berkelanjutan.</a:t>
            </a:r>
            <a:r>
              <a:rPr lang="en-US" altLang="id-ID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endParaRPr lang="id-ID" sz="1650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F58F88C-32DC-4006-862E-70D2544ED252}"/>
              </a:ext>
            </a:extLst>
          </p:cNvPr>
          <p:cNvSpPr txBox="1"/>
          <p:nvPr/>
        </p:nvSpPr>
        <p:spPr>
          <a:xfrm>
            <a:off x="3428470" y="4745519"/>
            <a:ext cx="546401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adalah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kegiatan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sistemik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penjaminan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mutu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pendidikan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oleh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setiap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perguruan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b="1" dirty="0" err="1">
                <a:solidFill>
                  <a:srgbClr val="FF0000"/>
                </a:solidFill>
                <a:latin typeface="Helvetica" pitchFamily="2" charset="0"/>
                <a:cs typeface="Calibri Light" panose="020F0302020204030204" pitchFamily="34" charset="0"/>
              </a:rPr>
              <a:t>secara</a:t>
            </a:r>
            <a:r>
              <a:rPr lang="en-US" sz="1650" b="1" dirty="0">
                <a:solidFill>
                  <a:srgbClr val="FF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b="1" dirty="0" err="1">
                <a:solidFill>
                  <a:srgbClr val="FF0000"/>
                </a:solidFill>
                <a:latin typeface="Helvetica" pitchFamily="2" charset="0"/>
                <a:cs typeface="Calibri Light" panose="020F0302020204030204" pitchFamily="34" charset="0"/>
              </a:rPr>
              <a:t>otonom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untuk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mengendalikan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meningkatkan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penyelenggaraan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pendidikan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secara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berencana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berkelanjutan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. </a:t>
            </a:r>
            <a:endParaRPr lang="id-ID" sz="1650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2FEFE3E-D5F0-4814-BE9A-0036C335E1E5}"/>
              </a:ext>
            </a:extLst>
          </p:cNvPr>
          <p:cNvSpPr/>
          <p:nvPr/>
        </p:nvSpPr>
        <p:spPr>
          <a:xfrm>
            <a:off x="3458900" y="1390286"/>
            <a:ext cx="5433581" cy="1361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50"/>
              </a:spcAft>
            </a:pPr>
            <a:r>
              <a:rPr lang="id-ID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adalah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tingkat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kesesuaian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antara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penyelenggaraan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pendidikan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dengan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Standar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Pendidikan Tinggi yang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terdiri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atas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Standar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Nasional Pendidikan Tinggi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Standar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Pendidikan Tinggi yang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ditetapkan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oleh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Perguruan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Tinggi.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="" xmlns:a16="http://schemas.microsoft.com/office/drawing/2014/main" id="{70CBEDBB-03CF-1747-A086-2D8E1936CDAD}"/>
              </a:ext>
            </a:extLst>
          </p:cNvPr>
          <p:cNvSpPr/>
          <p:nvPr/>
        </p:nvSpPr>
        <p:spPr>
          <a:xfrm>
            <a:off x="528170" y="610414"/>
            <a:ext cx="4374572" cy="612934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Permenristekdikti No. 62 Tahun 2016 (Pasal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74F4F43-A9C5-8042-B49F-E70E7808C0A4}"/>
              </a:ext>
            </a:extLst>
          </p:cNvPr>
          <p:cNvSpPr txBox="1"/>
          <p:nvPr/>
        </p:nvSpPr>
        <p:spPr>
          <a:xfrm>
            <a:off x="1439899" y="3231631"/>
            <a:ext cx="201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Sistem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</a:t>
            </a:r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enjaminan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</a:t>
            </a:r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utu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Pendidikan Tinggi</a:t>
            </a:r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(SPM </a:t>
            </a:r>
            <a:r>
              <a:rPr lang="en-US" altLang="id-ID" sz="1650" b="1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Dikti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)</a:t>
            </a:r>
            <a:endParaRPr lang="id-ID" sz="165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B7DEB4-82EC-3E43-844D-7BF7CC315825}"/>
              </a:ext>
            </a:extLst>
          </p:cNvPr>
          <p:cNvSpPr txBox="1"/>
          <p:nvPr/>
        </p:nvSpPr>
        <p:spPr>
          <a:xfrm>
            <a:off x="1439899" y="4773149"/>
            <a:ext cx="1713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Sistem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</a:t>
            </a:r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enjaminan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</a:t>
            </a:r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utu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Internal (SPMI)</a:t>
            </a:r>
            <a:endParaRPr lang="id-ID" sz="165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95AD040-633D-CD41-8530-DCF2BB43E2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7" y="1879600"/>
            <a:ext cx="682313" cy="7813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0E34539-9175-4F40-B035-EC5438FAA978}"/>
              </a:ext>
            </a:extLst>
          </p:cNvPr>
          <p:cNvGrpSpPr/>
          <p:nvPr/>
        </p:nvGrpSpPr>
        <p:grpSpPr>
          <a:xfrm>
            <a:off x="528701" y="3398520"/>
            <a:ext cx="737898" cy="1077523"/>
            <a:chOff x="3863078" y="157865"/>
            <a:chExt cx="1442754" cy="1442754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64F2CB6D-EF9D-484E-9CB6-D2FECC2969D7}"/>
                </a:ext>
              </a:extLst>
            </p:cNvPr>
            <p:cNvSpPr/>
            <p:nvPr/>
          </p:nvSpPr>
          <p:spPr>
            <a:xfrm>
              <a:off x="3863078" y="157865"/>
              <a:ext cx="1442754" cy="1442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839" tIns="31919" rIns="63839" bIns="31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sz="1676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62580CF1-5183-FA45-973A-B2BEC7256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1522" y="379442"/>
              <a:ext cx="1025866" cy="95747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F501EB9-B377-4835-B1FD-2F79F2F2F432}"/>
              </a:ext>
            </a:extLst>
          </p:cNvPr>
          <p:cNvGrpSpPr/>
          <p:nvPr/>
        </p:nvGrpSpPr>
        <p:grpSpPr>
          <a:xfrm>
            <a:off x="528701" y="4899616"/>
            <a:ext cx="737898" cy="1077523"/>
            <a:chOff x="3863078" y="157865"/>
            <a:chExt cx="1442754" cy="1442754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D94F48AD-C128-4058-9147-519DCE13882A}"/>
                </a:ext>
              </a:extLst>
            </p:cNvPr>
            <p:cNvSpPr/>
            <p:nvPr/>
          </p:nvSpPr>
          <p:spPr>
            <a:xfrm>
              <a:off x="3863078" y="157865"/>
              <a:ext cx="1442754" cy="1442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839" tIns="31919" rIns="63839" bIns="31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sz="1676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2FB014E-93AE-418B-B4C8-8698AC46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1522" y="379442"/>
              <a:ext cx="1025866" cy="957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2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D1A6FE6-AE36-44AD-85AE-B773B964E4A1}"/>
              </a:ext>
            </a:extLst>
          </p:cNvPr>
          <p:cNvSpPr/>
          <p:nvPr/>
        </p:nvSpPr>
        <p:spPr>
          <a:xfrm>
            <a:off x="2855821" y="1938843"/>
            <a:ext cx="6007626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50"/>
              </a:spcAft>
            </a:pPr>
            <a:r>
              <a:rPr lang="id-ID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adalah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kegiatan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penilaian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melalui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akreditasi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untuk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menentukan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kelayakan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tingkat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pencapaian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mutu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program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studi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perguruan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.</a:t>
            </a:r>
            <a:endParaRPr lang="en-US" altLang="id-ID" sz="1650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A3CC17A-DA46-413D-82C4-7BA13C41C55A}"/>
              </a:ext>
            </a:extLst>
          </p:cNvPr>
          <p:cNvSpPr/>
          <p:nvPr/>
        </p:nvSpPr>
        <p:spPr>
          <a:xfrm>
            <a:off x="2855820" y="4177895"/>
            <a:ext cx="59189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50"/>
              </a:spcAft>
            </a:pPr>
            <a:r>
              <a:rPr lang="nn-NO" sz="165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adalah kumpulan data penyelenggaraan pendidikan tinggi seluruh perguruan tinggi yang terintegrasi secara nasional. </a:t>
            </a:r>
            <a:endParaRPr lang="en-US" altLang="id-ID" sz="1650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1277B4F-1101-CB46-8D02-0696EB07AB2D}"/>
              </a:ext>
            </a:extLst>
          </p:cNvPr>
          <p:cNvSpPr txBox="1"/>
          <p:nvPr/>
        </p:nvSpPr>
        <p:spPr>
          <a:xfrm>
            <a:off x="998635" y="1829244"/>
            <a:ext cx="1713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Sistem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</a:t>
            </a:r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enjaminan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</a:t>
            </a:r>
            <a:r>
              <a:rPr lang="id-ID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utu </a:t>
            </a:r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Eksternal (SPME)</a:t>
            </a:r>
            <a:endParaRPr lang="id-ID" sz="165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D835029-80EA-FA4E-8AD9-2C8B909058AE}"/>
              </a:ext>
            </a:extLst>
          </p:cNvPr>
          <p:cNvSpPr txBox="1"/>
          <p:nvPr/>
        </p:nvSpPr>
        <p:spPr>
          <a:xfrm>
            <a:off x="998634" y="4039395"/>
            <a:ext cx="18451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sz="1650" b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Pangkalan Data Pendidikan Tinggi (PD Dikti)</a:t>
            </a:r>
            <a:endParaRPr lang="id-ID" sz="1650" b="1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75098A2-6BFB-194E-B130-D9266236F79E}"/>
              </a:ext>
            </a:extLst>
          </p:cNvPr>
          <p:cNvGrpSpPr/>
          <p:nvPr/>
        </p:nvGrpSpPr>
        <p:grpSpPr>
          <a:xfrm>
            <a:off x="280554" y="2040272"/>
            <a:ext cx="610979" cy="908675"/>
            <a:chOff x="1482680" y="4855970"/>
            <a:chExt cx="1111786" cy="1111786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D1AE84D3-D042-9D4E-9811-59DD51E511BF}"/>
                </a:ext>
              </a:extLst>
            </p:cNvPr>
            <p:cNvSpPr/>
            <p:nvPr/>
          </p:nvSpPr>
          <p:spPr>
            <a:xfrm>
              <a:off x="1482680" y="4855970"/>
              <a:ext cx="1111786" cy="11117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839" tIns="31919" rIns="63839" bIns="31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sz="1676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9B098E4-4303-344C-A21D-3979BC423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2513" y="4976651"/>
              <a:ext cx="1012120" cy="87042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9B014F6-1113-924C-B320-4746B87A0B8C}"/>
              </a:ext>
            </a:extLst>
          </p:cNvPr>
          <p:cNvGrpSpPr/>
          <p:nvPr/>
        </p:nvGrpSpPr>
        <p:grpSpPr>
          <a:xfrm>
            <a:off x="258527" y="4130112"/>
            <a:ext cx="630870" cy="908675"/>
            <a:chOff x="3863078" y="157865"/>
            <a:chExt cx="1442754" cy="1442754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25DBFA7B-DD18-F942-B0EF-6E68B675BEB5}"/>
                </a:ext>
              </a:extLst>
            </p:cNvPr>
            <p:cNvSpPr/>
            <p:nvPr/>
          </p:nvSpPr>
          <p:spPr>
            <a:xfrm>
              <a:off x="3863078" y="157865"/>
              <a:ext cx="1442754" cy="144275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839" tIns="31919" rIns="63839" bIns="319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sz="1676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A86BE87-2346-3546-A73E-86BFB2700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1522" y="379442"/>
              <a:ext cx="1025866" cy="957475"/>
            </a:xfrm>
            <a:prstGeom prst="rect">
              <a:avLst/>
            </a:prstGeom>
          </p:spPr>
        </p:pic>
      </p:grpSp>
      <p:sp>
        <p:nvSpPr>
          <p:cNvPr id="19" name="Round Diagonal Corner Rectangle 9">
            <a:extLst>
              <a:ext uri="{FF2B5EF4-FFF2-40B4-BE49-F238E27FC236}">
                <a16:creationId xmlns="" xmlns:a16="http://schemas.microsoft.com/office/drawing/2014/main" id="{B932E33B-51DC-43C3-BCD6-D96FD6A13846}"/>
              </a:ext>
            </a:extLst>
          </p:cNvPr>
          <p:cNvSpPr/>
          <p:nvPr/>
        </p:nvSpPr>
        <p:spPr>
          <a:xfrm>
            <a:off x="528170" y="610414"/>
            <a:ext cx="4374572" cy="612934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Permenristekdikti No. 62 Tahun 2016 (Pasal 1)</a:t>
            </a:r>
          </a:p>
        </p:txBody>
      </p:sp>
    </p:spTree>
    <p:extLst>
      <p:ext uri="{BB962C8B-B14F-4D97-AF65-F5344CB8AC3E}">
        <p14:creationId xmlns:p14="http://schemas.microsoft.com/office/powerpoint/2010/main" val="27147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34808" y="5435453"/>
            <a:ext cx="481469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/>
            <a:r>
              <a:rPr lang="en-US" sz="1125" b="1" dirty="0" err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E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valuasi</a:t>
            </a:r>
            <a:r>
              <a:rPr lang="en-US" sz="1125" dirty="0">
                <a:solidFill>
                  <a:srgbClr val="000000"/>
                </a:solidFill>
                <a:latin typeface="Helvetica" pitchFamily="2" charset="0"/>
              </a:rPr>
              <a:t> Data dan 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Informasi</a:t>
            </a:r>
            <a:endParaRPr lang="en-US" sz="1125" dirty="0">
              <a:solidFill>
                <a:srgbClr val="000000"/>
              </a:solidFill>
              <a:latin typeface="Helvetica" pitchFamily="2" charset="0"/>
            </a:endParaRPr>
          </a:p>
          <a:p>
            <a:pPr marL="169069" indent="-169069"/>
            <a:r>
              <a:rPr lang="en-US" sz="1125" b="1" dirty="0" err="1">
                <a:solidFill>
                  <a:schemeClr val="accent3">
                    <a:lumMod val="75000"/>
                  </a:schemeClr>
                </a:solidFill>
                <a:latin typeface="Helvetica" pitchFamily="2" charset="0"/>
              </a:rPr>
              <a:t>P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enetapan</a:t>
            </a:r>
            <a:r>
              <a:rPr lang="en-US" sz="1125" dirty="0">
                <a:solidFill>
                  <a:srgbClr val="000000"/>
                </a:solidFill>
                <a:latin typeface="Helvetica" pitchFamily="2" charset="0"/>
              </a:rPr>
              <a:t> Status 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Akreditasi</a:t>
            </a:r>
            <a:r>
              <a:rPr lang="en-US" sz="1125" dirty="0">
                <a:solidFill>
                  <a:srgbClr val="000000"/>
                </a:solidFill>
                <a:latin typeface="Helvetica" pitchFamily="2" charset="0"/>
              </a:rPr>
              <a:t> dan 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Peringkat</a:t>
            </a:r>
            <a:r>
              <a:rPr lang="en-US" sz="1125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Terakreditasi</a:t>
            </a:r>
            <a:endParaRPr lang="en-US" sz="1125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1125" b="1" dirty="0">
                <a:solidFill>
                  <a:schemeClr val="accent4"/>
                </a:solidFill>
                <a:latin typeface="Helvetica" pitchFamily="2" charset="0"/>
              </a:rPr>
              <a:t>P</a:t>
            </a:r>
            <a:r>
              <a:rPr lang="id-ID" sz="1125" dirty="0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mantauan</a:t>
            </a:r>
            <a:r>
              <a:rPr lang="en-US" sz="1125" dirty="0">
                <a:solidFill>
                  <a:srgbClr val="000000"/>
                </a:solidFill>
                <a:latin typeface="Helvetica" pitchFamily="2" charset="0"/>
              </a:rPr>
              <a:t> dan 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Evaluasi</a:t>
            </a:r>
            <a:r>
              <a:rPr lang="en-US" sz="1125" dirty="0">
                <a:solidFill>
                  <a:srgbClr val="000000"/>
                </a:solidFill>
                <a:latin typeface="Helvetica" pitchFamily="2" charset="0"/>
              </a:rPr>
              <a:t> Status 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Akreditasi</a:t>
            </a:r>
            <a:r>
              <a:rPr lang="en-US" sz="1125" dirty="0">
                <a:solidFill>
                  <a:srgbClr val="000000"/>
                </a:solidFill>
                <a:latin typeface="Helvetica" pitchFamily="2" charset="0"/>
              </a:rPr>
              <a:t> dan 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Peringkat</a:t>
            </a:r>
            <a:r>
              <a:rPr lang="en-US" sz="1125" dirty="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en-US" sz="1125" dirty="0" err="1">
                <a:solidFill>
                  <a:srgbClr val="000000"/>
                </a:solidFill>
                <a:latin typeface="Helvetica" pitchFamily="2" charset="0"/>
              </a:rPr>
              <a:t>Terakreditasi</a:t>
            </a:r>
            <a:endParaRPr lang="id-ID" sz="1125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333" y="5440626"/>
            <a:ext cx="3332465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indent="-133350" algn="just"/>
            <a:r>
              <a:rPr lang="en-US" sz="1125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P</a:t>
            </a:r>
            <a:r>
              <a:rPr lang="id-ID" sz="1125" dirty="0">
                <a:solidFill>
                  <a:srgbClr val="000000"/>
                </a:solidFill>
                <a:latin typeface="Helvetica" pitchFamily="2" charset="0"/>
              </a:rPr>
              <a:t>enetapan Standar Dikti; </a:t>
            </a:r>
          </a:p>
          <a:p>
            <a:pPr marL="133350" indent="-133350" algn="just"/>
            <a:r>
              <a:rPr lang="en-US" sz="1125" b="1" dirty="0">
                <a:solidFill>
                  <a:schemeClr val="accent3">
                    <a:lumMod val="75000"/>
                  </a:schemeClr>
                </a:solidFill>
                <a:latin typeface="Helvetica" pitchFamily="2" charset="0"/>
              </a:rPr>
              <a:t>P</a:t>
            </a:r>
            <a:r>
              <a:rPr lang="id-ID" sz="1125" dirty="0">
                <a:solidFill>
                  <a:srgbClr val="000000"/>
                </a:solidFill>
                <a:latin typeface="Helvetica" pitchFamily="2" charset="0"/>
              </a:rPr>
              <a:t>elaksanaan Standar Dikti; </a:t>
            </a:r>
          </a:p>
          <a:p>
            <a:pPr marL="133350" indent="-133350" algn="just"/>
            <a:r>
              <a:rPr lang="en-US" sz="1125" b="1" dirty="0">
                <a:solidFill>
                  <a:schemeClr val="accent4"/>
                </a:solidFill>
                <a:latin typeface="Helvetica" pitchFamily="2" charset="0"/>
              </a:rPr>
              <a:t>E</a:t>
            </a:r>
            <a:r>
              <a:rPr lang="id-ID" sz="1125" dirty="0">
                <a:solidFill>
                  <a:srgbClr val="000000"/>
                </a:solidFill>
                <a:latin typeface="Helvetica" pitchFamily="2" charset="0"/>
              </a:rPr>
              <a:t>valuasi (pelaksanaan) Standar Dikti;  </a:t>
            </a:r>
            <a:endParaRPr lang="en-US" sz="1125" dirty="0">
              <a:solidFill>
                <a:srgbClr val="000000"/>
              </a:solidFill>
              <a:latin typeface="Helvetica" pitchFamily="2" charset="0"/>
            </a:endParaRPr>
          </a:p>
          <a:p>
            <a:pPr marL="133350" indent="-133350" algn="just"/>
            <a:r>
              <a:rPr lang="en-US" sz="1125" b="1" dirty="0">
                <a:solidFill>
                  <a:schemeClr val="accent1"/>
                </a:solidFill>
                <a:latin typeface="Helvetica" pitchFamily="2" charset="0"/>
              </a:rPr>
              <a:t>P</a:t>
            </a:r>
            <a:r>
              <a:rPr lang="id-ID" sz="1125" dirty="0">
                <a:solidFill>
                  <a:srgbClr val="000000"/>
                </a:solidFill>
                <a:latin typeface="Helvetica" pitchFamily="2" charset="0"/>
              </a:rPr>
              <a:t>engendalian (pelaksanaan) Standar Dikti; dan </a:t>
            </a:r>
            <a:endParaRPr lang="en-US" sz="1125" dirty="0">
              <a:solidFill>
                <a:srgbClr val="000000"/>
              </a:solidFill>
              <a:latin typeface="Helvetica" pitchFamily="2" charset="0"/>
            </a:endParaRPr>
          </a:p>
          <a:p>
            <a:pPr marL="133350" indent="-133350" algn="just"/>
            <a:r>
              <a:rPr lang="en-US" sz="1125" b="1" dirty="0">
                <a:solidFill>
                  <a:schemeClr val="accent6"/>
                </a:solidFill>
                <a:latin typeface="Helvetica" pitchFamily="2" charset="0"/>
              </a:rPr>
              <a:t>P</a:t>
            </a:r>
            <a:r>
              <a:rPr lang="id-ID" sz="1125" dirty="0">
                <a:solidFill>
                  <a:srgbClr val="000000"/>
                </a:solidFill>
                <a:latin typeface="Helvetica" pitchFamily="2" charset="0"/>
              </a:rPr>
              <a:t>eningkatan Standar Dikti.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1508" y="164637"/>
            <a:ext cx="5150573" cy="5270816"/>
          </a:xfrm>
          <a:prstGeom prst="roundRect">
            <a:avLst>
              <a:gd name="adj" fmla="val 6303"/>
            </a:avLst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0" name="Alternate Process 19"/>
          <p:cNvSpPr/>
          <p:nvPr/>
        </p:nvSpPr>
        <p:spPr>
          <a:xfrm>
            <a:off x="2961635" y="2035090"/>
            <a:ext cx="2115012" cy="2014297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2" name="Alternate Process 11"/>
          <p:cNvSpPr/>
          <p:nvPr/>
        </p:nvSpPr>
        <p:spPr>
          <a:xfrm>
            <a:off x="323529" y="2022300"/>
            <a:ext cx="2039477" cy="2014297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336" y="297314"/>
            <a:ext cx="43186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Helvetica" pitchFamily="2" charset="0"/>
                <a:cs typeface="Calibri"/>
              </a:rPr>
              <a:t>SPM </a:t>
            </a:r>
            <a:r>
              <a:rPr lang="en-US" b="1" dirty="0" err="1">
                <a:solidFill>
                  <a:srgbClr val="000000"/>
                </a:solidFill>
                <a:latin typeface="Helvetica" pitchFamily="2" charset="0"/>
                <a:cs typeface="Calibri"/>
              </a:rPr>
              <a:t>Dikti</a:t>
            </a:r>
            <a:endParaRPr lang="en-US" b="1" dirty="0">
              <a:solidFill>
                <a:srgbClr val="000000"/>
              </a:solidFill>
              <a:latin typeface="Helvetica" pitchFamily="2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346250938"/>
              </p:ext>
            </p:extLst>
          </p:nvPr>
        </p:nvGraphicFramePr>
        <p:xfrm>
          <a:off x="3476406" y="2530631"/>
          <a:ext cx="1016906" cy="123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2746" y="2065141"/>
            <a:ext cx="18128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SPMI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88244" y="2093838"/>
            <a:ext cx="1737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SPME/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Akreditasi</a:t>
            </a:r>
            <a:endParaRPr lang="en-US" sz="1500" b="1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0" name="Up Arrow 39"/>
          <p:cNvSpPr/>
          <p:nvPr/>
        </p:nvSpPr>
        <p:spPr>
          <a:xfrm rot="10800000">
            <a:off x="964488" y="1589169"/>
            <a:ext cx="749382" cy="399671"/>
          </a:xfrm>
          <a:prstGeom prst="upArrow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1" name="Up Arrow 40"/>
          <p:cNvSpPr/>
          <p:nvPr/>
        </p:nvSpPr>
        <p:spPr>
          <a:xfrm rot="10800000">
            <a:off x="3610168" y="1589169"/>
            <a:ext cx="749382" cy="399671"/>
          </a:xfrm>
          <a:prstGeom prst="upArrow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2" name="Up Arrow 41"/>
          <p:cNvSpPr/>
          <p:nvPr/>
        </p:nvSpPr>
        <p:spPr>
          <a:xfrm>
            <a:off x="668518" y="4131217"/>
            <a:ext cx="749382" cy="399671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3" name="Up Arrow 42"/>
          <p:cNvSpPr/>
          <p:nvPr/>
        </p:nvSpPr>
        <p:spPr>
          <a:xfrm>
            <a:off x="3263780" y="4131217"/>
            <a:ext cx="749382" cy="399671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4" name="Up Arrow 43"/>
          <p:cNvSpPr/>
          <p:nvPr/>
        </p:nvSpPr>
        <p:spPr>
          <a:xfrm rot="10800000">
            <a:off x="1342963" y="4131217"/>
            <a:ext cx="749382" cy="399671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6" name="Up Arrow 45"/>
          <p:cNvSpPr/>
          <p:nvPr/>
        </p:nvSpPr>
        <p:spPr>
          <a:xfrm rot="5400000">
            <a:off x="2162904" y="2946262"/>
            <a:ext cx="999176" cy="299753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23570" y="4595773"/>
            <a:ext cx="4776226" cy="69052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" pitchFamily="34" charset="0"/>
              </a:rPr>
              <a:t>Pangkalan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" pitchFamily="34" charset="0"/>
              </a:rPr>
              <a:t> Data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" pitchFamily="34" charset="0"/>
              </a:rPr>
              <a:t>Pendidikan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" pitchFamily="34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" pitchFamily="34" charset="0"/>
              </a:rPr>
              <a:t>Tinggi</a:t>
            </a:r>
            <a:endParaRPr lang="en-US" sz="1500" b="1" dirty="0">
              <a:solidFill>
                <a:srgbClr val="000000"/>
              </a:solidFill>
              <a:latin typeface="Helvetica" pitchFamily="2" charset="0"/>
              <a:cs typeface="Calibri" pitchFamily="34" charset="0"/>
            </a:endParaRPr>
          </a:p>
          <a:p>
            <a:pPr algn="ctr"/>
            <a:r>
              <a:rPr lang="en-US" sz="1350" b="1" dirty="0">
                <a:solidFill>
                  <a:srgbClr val="000000"/>
                </a:solidFill>
                <a:latin typeface="Helvetica" pitchFamily="2" charset="0"/>
                <a:cs typeface="Calibri" pitchFamily="34" charset="0"/>
              </a:rPr>
              <a:t>(PD </a:t>
            </a:r>
            <a:r>
              <a:rPr lang="en-US" sz="1350" b="1" dirty="0" err="1">
                <a:solidFill>
                  <a:srgbClr val="000000"/>
                </a:solidFill>
                <a:latin typeface="Helvetica" pitchFamily="2" charset="0"/>
                <a:cs typeface="Calibri" pitchFamily="34" charset="0"/>
              </a:rPr>
              <a:t>Dikti</a:t>
            </a:r>
            <a:r>
              <a:rPr lang="en-US" sz="1350" b="1" dirty="0">
                <a:solidFill>
                  <a:srgbClr val="000000"/>
                </a:solidFill>
                <a:latin typeface="Helvetica" pitchFamily="2" charset="0"/>
                <a:cs typeface="Calibri" pitchFamily="34" charset="0"/>
              </a:rPr>
              <a:t>)</a:t>
            </a:r>
            <a:endParaRPr lang="id-ID" sz="1500" b="1" dirty="0">
              <a:solidFill>
                <a:srgbClr val="000000"/>
              </a:solidFill>
              <a:latin typeface="Helvetica" pitchFamily="2" charset="0"/>
              <a:cs typeface="Calibri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00422" y="774725"/>
            <a:ext cx="4814691" cy="58739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Standar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Pendidikan Tinggi</a:t>
            </a:r>
          </a:p>
          <a:p>
            <a:pPr algn="ctr"/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Standar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Dikti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) </a:t>
            </a:r>
          </a:p>
        </p:txBody>
      </p:sp>
      <p:sp>
        <p:nvSpPr>
          <p:cNvPr id="51" name="Up Arrow 50"/>
          <p:cNvSpPr/>
          <p:nvPr/>
        </p:nvSpPr>
        <p:spPr>
          <a:xfrm rot="5400000">
            <a:off x="4815913" y="3478646"/>
            <a:ext cx="1831484" cy="568434"/>
          </a:xfrm>
          <a:prstGeom prst="upArrow">
            <a:avLst>
              <a:gd name="adj1" fmla="val 50000"/>
              <a:gd name="adj2" fmla="val 5134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graphicFrame>
        <p:nvGraphicFramePr>
          <p:cNvPr id="53" name="Diagram 52"/>
          <p:cNvGraphicFramePr/>
          <p:nvPr>
            <p:extLst>
              <p:ext uri="{D42A27DB-BD31-4B8C-83A1-F6EECF244321}">
                <p14:modId xmlns:p14="http://schemas.microsoft.com/office/powerpoint/2010/main" val="70331406"/>
              </p:ext>
            </p:extLst>
          </p:nvPr>
        </p:nvGraphicFramePr>
        <p:xfrm>
          <a:off x="738161" y="2268982"/>
          <a:ext cx="1199414" cy="1841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E3F121C-C2ED-974A-9243-4991AC955C4A}"/>
              </a:ext>
            </a:extLst>
          </p:cNvPr>
          <p:cNvGrpSpPr/>
          <p:nvPr/>
        </p:nvGrpSpPr>
        <p:grpSpPr>
          <a:xfrm>
            <a:off x="6106250" y="2181204"/>
            <a:ext cx="2369232" cy="3105091"/>
            <a:chOff x="8068342" y="1741797"/>
            <a:chExt cx="3439305" cy="3295332"/>
          </a:xfrm>
        </p:grpSpPr>
        <p:sp>
          <p:nvSpPr>
            <p:cNvPr id="37" name="Teardrop 36"/>
            <p:cNvSpPr/>
            <p:nvPr/>
          </p:nvSpPr>
          <p:spPr>
            <a:xfrm flipH="1">
              <a:off x="8068342" y="1741797"/>
              <a:ext cx="2987129" cy="2867642"/>
            </a:xfrm>
            <a:prstGeom prst="teardrop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38" name="Teardrop 37"/>
            <p:cNvSpPr/>
            <p:nvPr/>
          </p:nvSpPr>
          <p:spPr>
            <a:xfrm flipH="1">
              <a:off x="8281498" y="1931502"/>
              <a:ext cx="2987129" cy="2867642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39" name="Teardrop 38"/>
            <p:cNvSpPr/>
            <p:nvPr/>
          </p:nvSpPr>
          <p:spPr>
            <a:xfrm flipH="1">
              <a:off x="8494654" y="2144658"/>
              <a:ext cx="3012993" cy="2892471"/>
            </a:xfrm>
            <a:prstGeom prst="teardrop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flipH="1">
              <a:off x="8834573" y="2490188"/>
              <a:ext cx="2220897" cy="1567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rgbClr val="FFFF00"/>
                  </a:solidFill>
                  <a:latin typeface="Helvetica" pitchFamily="2" charset="0"/>
                </a:rPr>
                <a:t>Budaya</a:t>
              </a:r>
              <a:r>
                <a:rPr lang="en-US" sz="1500" b="1" dirty="0">
                  <a:solidFill>
                    <a:srgbClr val="FFFF00"/>
                  </a:solidFill>
                  <a:latin typeface="Helvetica" pitchFamily="2" charset="0"/>
                </a:rPr>
                <a:t> </a:t>
              </a:r>
              <a:r>
                <a:rPr lang="en-US" sz="1500" b="1" dirty="0" err="1">
                  <a:solidFill>
                    <a:srgbClr val="FFFF00"/>
                  </a:solidFill>
                  <a:latin typeface="Helvetica" pitchFamily="2" charset="0"/>
                </a:rPr>
                <a:t>Mutu</a:t>
              </a:r>
              <a:endParaRPr lang="en-US" sz="1500" b="1" dirty="0">
                <a:solidFill>
                  <a:srgbClr val="FFFF00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pikir</a:t>
              </a:r>
              <a:endParaRPr 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sikap</a:t>
              </a:r>
              <a:endParaRPr 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perilaku</a:t>
              </a:r>
            </a:p>
            <a:p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berdasarkan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</a:p>
            <a:p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Standar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Dikti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</a:p>
          </p:txBody>
        </p:sp>
      </p:grpSp>
      <p:sp>
        <p:nvSpPr>
          <p:cNvPr id="52" name="Up Arrow 51">
            <a:extLst>
              <a:ext uri="{FF2B5EF4-FFF2-40B4-BE49-F238E27FC236}">
                <a16:creationId xmlns="" xmlns:a16="http://schemas.microsoft.com/office/drawing/2014/main" id="{AD106003-53CB-AB4C-9C8C-7E9FDA165C1C}"/>
              </a:ext>
            </a:extLst>
          </p:cNvPr>
          <p:cNvSpPr/>
          <p:nvPr/>
        </p:nvSpPr>
        <p:spPr>
          <a:xfrm rot="10800000">
            <a:off x="3915883" y="4140817"/>
            <a:ext cx="749382" cy="399671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C7CB25F-1A6C-CA4D-981E-A91A7679585F}"/>
              </a:ext>
            </a:extLst>
          </p:cNvPr>
          <p:cNvGrpSpPr/>
          <p:nvPr/>
        </p:nvGrpSpPr>
        <p:grpSpPr>
          <a:xfrm>
            <a:off x="5454156" y="1195958"/>
            <a:ext cx="4592388" cy="983439"/>
            <a:chOff x="229269" y="27096"/>
            <a:chExt cx="4592388" cy="737579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9233183A-ACE3-2049-87B5-0586E8D28AC2}"/>
                </a:ext>
              </a:extLst>
            </p:cNvPr>
            <p:cNvGrpSpPr/>
            <p:nvPr/>
          </p:nvGrpSpPr>
          <p:grpSpPr>
            <a:xfrm>
              <a:off x="229269" y="27096"/>
              <a:ext cx="4592388" cy="593629"/>
              <a:chOff x="3188962" y="5140135"/>
              <a:chExt cx="14105476" cy="2058679"/>
            </a:xfrm>
          </p:grpSpPr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5D394753-CD12-1943-BE6A-CA71C88D21B6}"/>
                  </a:ext>
                </a:extLst>
              </p:cNvPr>
              <p:cNvSpPr txBox="1"/>
              <p:nvPr/>
            </p:nvSpPr>
            <p:spPr>
              <a:xfrm>
                <a:off x="3188962" y="5140135"/>
                <a:ext cx="12677770" cy="1040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Century Gothic" panose="020B0502020202020204" pitchFamily="34" charset="0"/>
                    <a:cs typeface="Century Gothic"/>
                  </a:rPr>
                  <a:t>SISTEM PENJAMINAN MUTU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0429F8E7-157C-934A-B960-59DB488F7499}"/>
                  </a:ext>
                </a:extLst>
              </p:cNvPr>
              <p:cNvSpPr txBox="1"/>
              <p:nvPr/>
            </p:nvSpPr>
            <p:spPr>
              <a:xfrm>
                <a:off x="3188965" y="6318247"/>
                <a:ext cx="14105473" cy="88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  <a:latin typeface="Helvetica" pitchFamily="2" charset="0"/>
                    <a:ea typeface="Franklin Gothic Book" charset="0"/>
                    <a:cs typeface="Franklin Gothic Book" charset="0"/>
                  </a:rPr>
                  <a:t>Pendidikan Tinggi</a:t>
                </a:r>
              </a:p>
            </p:txBody>
          </p:sp>
        </p:grp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D2EC107A-CE5C-3248-9947-47143868A6BB}"/>
                </a:ext>
              </a:extLst>
            </p:cNvPr>
            <p:cNvCxnSpPr/>
            <p:nvPr/>
          </p:nvCxnSpPr>
          <p:spPr>
            <a:xfrm>
              <a:off x="229270" y="44053"/>
              <a:ext cx="0" cy="7206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Up Arrow 50">
            <a:extLst>
              <a:ext uri="{FF2B5EF4-FFF2-40B4-BE49-F238E27FC236}">
                <a16:creationId xmlns="" xmlns:a16="http://schemas.microsoft.com/office/drawing/2014/main" id="{DD763330-5C49-43FB-92EE-D267D0BF1D7E}"/>
              </a:ext>
            </a:extLst>
          </p:cNvPr>
          <p:cNvSpPr/>
          <p:nvPr/>
        </p:nvSpPr>
        <p:spPr>
          <a:xfrm rot="5400000">
            <a:off x="4815913" y="3478647"/>
            <a:ext cx="1831484" cy="568434"/>
          </a:xfrm>
          <a:prstGeom prst="upArrow">
            <a:avLst>
              <a:gd name="adj1" fmla="val 50000"/>
              <a:gd name="adj2" fmla="val 5134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491A004-2269-4123-B36C-4D2566D764A4}"/>
              </a:ext>
            </a:extLst>
          </p:cNvPr>
          <p:cNvGrpSpPr/>
          <p:nvPr/>
        </p:nvGrpSpPr>
        <p:grpSpPr>
          <a:xfrm>
            <a:off x="6106250" y="2181205"/>
            <a:ext cx="2369232" cy="3105091"/>
            <a:chOff x="8068342" y="1741797"/>
            <a:chExt cx="3439305" cy="3295332"/>
          </a:xfrm>
        </p:grpSpPr>
        <p:sp>
          <p:nvSpPr>
            <p:cNvPr id="55" name="Teardrop 54">
              <a:extLst>
                <a:ext uri="{FF2B5EF4-FFF2-40B4-BE49-F238E27FC236}">
                  <a16:creationId xmlns="" xmlns:a16="http://schemas.microsoft.com/office/drawing/2014/main" id="{5F836416-1F77-4DC2-A1DA-D108C6155AAC}"/>
                </a:ext>
              </a:extLst>
            </p:cNvPr>
            <p:cNvSpPr/>
            <p:nvPr/>
          </p:nvSpPr>
          <p:spPr>
            <a:xfrm flipH="1">
              <a:off x="8068342" y="1741797"/>
              <a:ext cx="2987129" cy="2867642"/>
            </a:xfrm>
            <a:prstGeom prst="teardrop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6" name="Teardrop 55">
              <a:extLst>
                <a:ext uri="{FF2B5EF4-FFF2-40B4-BE49-F238E27FC236}">
                  <a16:creationId xmlns="" xmlns:a16="http://schemas.microsoft.com/office/drawing/2014/main" id="{FD6D1ED5-7EE2-47D4-8CEF-407017F4D82D}"/>
                </a:ext>
              </a:extLst>
            </p:cNvPr>
            <p:cNvSpPr/>
            <p:nvPr/>
          </p:nvSpPr>
          <p:spPr>
            <a:xfrm flipH="1">
              <a:off x="8281498" y="1931502"/>
              <a:ext cx="2987129" cy="2867642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7" name="Teardrop 56">
              <a:extLst>
                <a:ext uri="{FF2B5EF4-FFF2-40B4-BE49-F238E27FC236}">
                  <a16:creationId xmlns="" xmlns:a16="http://schemas.microsoft.com/office/drawing/2014/main" id="{335B1E48-4332-428B-9C38-9305AD498FE9}"/>
                </a:ext>
              </a:extLst>
            </p:cNvPr>
            <p:cNvSpPr/>
            <p:nvPr/>
          </p:nvSpPr>
          <p:spPr>
            <a:xfrm flipH="1">
              <a:off x="8494654" y="2144658"/>
              <a:ext cx="3012993" cy="2892471"/>
            </a:xfrm>
            <a:prstGeom prst="teardrop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BC2F4C15-AE24-491F-A3A3-BC1EE4C11A64}"/>
                </a:ext>
              </a:extLst>
            </p:cNvPr>
            <p:cNvSpPr txBox="1"/>
            <p:nvPr/>
          </p:nvSpPr>
          <p:spPr>
            <a:xfrm flipH="1">
              <a:off x="8834573" y="2490188"/>
              <a:ext cx="2220897" cy="1567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rgbClr val="FFFF00"/>
                  </a:solidFill>
                  <a:latin typeface="Helvetica" pitchFamily="2" charset="0"/>
                </a:rPr>
                <a:t>Budaya</a:t>
              </a:r>
              <a:r>
                <a:rPr lang="en-US" sz="1500" b="1" dirty="0">
                  <a:solidFill>
                    <a:srgbClr val="FFFF00"/>
                  </a:solidFill>
                  <a:latin typeface="Helvetica" pitchFamily="2" charset="0"/>
                </a:rPr>
                <a:t> </a:t>
              </a:r>
              <a:r>
                <a:rPr lang="en-US" sz="1500" b="1" dirty="0" err="1">
                  <a:solidFill>
                    <a:srgbClr val="FFFF00"/>
                  </a:solidFill>
                  <a:latin typeface="Helvetica" pitchFamily="2" charset="0"/>
                </a:rPr>
                <a:t>Mutu</a:t>
              </a:r>
              <a:endParaRPr lang="en-US" sz="1500" b="1" dirty="0">
                <a:solidFill>
                  <a:srgbClr val="FFFF00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pikir</a:t>
              </a:r>
              <a:endParaRPr 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sikap</a:t>
              </a:r>
              <a:endParaRPr 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perilaku</a:t>
              </a:r>
            </a:p>
            <a:p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berdasarkan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</a:p>
            <a:p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Standar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Dikti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</a:p>
          </p:txBody>
        </p:sp>
      </p:grpSp>
      <p:sp>
        <p:nvSpPr>
          <p:cNvPr id="59" name="Up Arrow 50">
            <a:extLst>
              <a:ext uri="{FF2B5EF4-FFF2-40B4-BE49-F238E27FC236}">
                <a16:creationId xmlns="" xmlns:a16="http://schemas.microsoft.com/office/drawing/2014/main" id="{0269902E-18F1-4335-AC34-C99D55B97646}"/>
              </a:ext>
            </a:extLst>
          </p:cNvPr>
          <p:cNvSpPr/>
          <p:nvPr/>
        </p:nvSpPr>
        <p:spPr>
          <a:xfrm rot="5400000">
            <a:off x="4815913" y="3478648"/>
            <a:ext cx="1831484" cy="568434"/>
          </a:xfrm>
          <a:prstGeom prst="upArrow">
            <a:avLst>
              <a:gd name="adj1" fmla="val 50000"/>
              <a:gd name="adj2" fmla="val 5134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  <a:latin typeface="Helvetica" pitchFamily="2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923BD061-F373-4D33-8445-113171E67F01}"/>
              </a:ext>
            </a:extLst>
          </p:cNvPr>
          <p:cNvGrpSpPr/>
          <p:nvPr/>
        </p:nvGrpSpPr>
        <p:grpSpPr>
          <a:xfrm>
            <a:off x="6106250" y="2181207"/>
            <a:ext cx="2369232" cy="3105091"/>
            <a:chOff x="8068342" y="1741797"/>
            <a:chExt cx="3439305" cy="3295332"/>
          </a:xfrm>
        </p:grpSpPr>
        <p:sp>
          <p:nvSpPr>
            <p:cNvPr id="61" name="Teardrop 60">
              <a:extLst>
                <a:ext uri="{FF2B5EF4-FFF2-40B4-BE49-F238E27FC236}">
                  <a16:creationId xmlns="" xmlns:a16="http://schemas.microsoft.com/office/drawing/2014/main" id="{CA000C67-7FBF-40C3-82D7-1063DC5A701D}"/>
                </a:ext>
              </a:extLst>
            </p:cNvPr>
            <p:cNvSpPr/>
            <p:nvPr/>
          </p:nvSpPr>
          <p:spPr>
            <a:xfrm flipH="1">
              <a:off x="8068342" y="1741797"/>
              <a:ext cx="2987129" cy="2867642"/>
            </a:xfrm>
            <a:prstGeom prst="teardrop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62" name="Teardrop 61">
              <a:extLst>
                <a:ext uri="{FF2B5EF4-FFF2-40B4-BE49-F238E27FC236}">
                  <a16:creationId xmlns="" xmlns:a16="http://schemas.microsoft.com/office/drawing/2014/main" id="{5C3377CF-D319-4D02-AE9E-20FAE069B787}"/>
                </a:ext>
              </a:extLst>
            </p:cNvPr>
            <p:cNvSpPr/>
            <p:nvPr/>
          </p:nvSpPr>
          <p:spPr>
            <a:xfrm flipH="1">
              <a:off x="8281498" y="1931502"/>
              <a:ext cx="2987129" cy="2867642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63" name="Teardrop 62">
              <a:extLst>
                <a:ext uri="{FF2B5EF4-FFF2-40B4-BE49-F238E27FC236}">
                  <a16:creationId xmlns="" xmlns:a16="http://schemas.microsoft.com/office/drawing/2014/main" id="{A50631C9-7E19-416F-ACD9-A942F556B6E0}"/>
                </a:ext>
              </a:extLst>
            </p:cNvPr>
            <p:cNvSpPr/>
            <p:nvPr/>
          </p:nvSpPr>
          <p:spPr>
            <a:xfrm flipH="1">
              <a:off x="8494654" y="2144658"/>
              <a:ext cx="3012993" cy="2892471"/>
            </a:xfrm>
            <a:prstGeom prst="teardrop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C7B2EF6A-9FF6-4EF1-A55F-5D647B5042BE}"/>
                </a:ext>
              </a:extLst>
            </p:cNvPr>
            <p:cNvSpPr txBox="1"/>
            <p:nvPr/>
          </p:nvSpPr>
          <p:spPr>
            <a:xfrm flipH="1">
              <a:off x="8834573" y="2490188"/>
              <a:ext cx="2220897" cy="1567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rgbClr val="FFFF00"/>
                  </a:solidFill>
                  <a:latin typeface="Helvetica" pitchFamily="2" charset="0"/>
                </a:rPr>
                <a:t>Budaya</a:t>
              </a:r>
              <a:r>
                <a:rPr lang="en-US" sz="1500" b="1" dirty="0">
                  <a:solidFill>
                    <a:srgbClr val="FFFF00"/>
                  </a:solidFill>
                  <a:latin typeface="Helvetica" pitchFamily="2" charset="0"/>
                </a:rPr>
                <a:t> </a:t>
              </a:r>
              <a:r>
                <a:rPr lang="en-US" sz="1500" b="1" dirty="0" err="1">
                  <a:solidFill>
                    <a:srgbClr val="FFFF00"/>
                  </a:solidFill>
                  <a:latin typeface="Helvetica" pitchFamily="2" charset="0"/>
                </a:rPr>
                <a:t>Mutu</a:t>
              </a:r>
              <a:endParaRPr lang="en-US" sz="1500" b="1" dirty="0">
                <a:solidFill>
                  <a:srgbClr val="FFFF00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pikir</a:t>
              </a:r>
              <a:endParaRPr 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sikap</a:t>
              </a:r>
              <a:endParaRPr 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136922" indent="-136922">
                <a:buFont typeface="Wingdings" charset="2"/>
                <a:buChar char="§"/>
              </a:pP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Pola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perilaku</a:t>
              </a:r>
            </a:p>
            <a:p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berdasarkan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</a:p>
            <a:p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Standar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Helvetica" pitchFamily="2" charset="0"/>
                </a:rPr>
                <a:t>Dikti</a:t>
              </a:r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39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2035" y="1511757"/>
            <a:ext cx="5912903" cy="357545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"/>
              </a:rPr>
              <a:t>Tujuan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"/>
              </a:rPr>
              <a:t>Pengembangan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"/>
              </a:rPr>
              <a:t> SPMI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034" y="1983685"/>
            <a:ext cx="57769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Menciptakan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sistem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pengendalian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penyelenggaraan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pendidikan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oleh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perguruan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secara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mandiri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karena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perguruan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memiliki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otonomi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dalam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penyelenggaraan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pendidikan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tinggi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.</a:t>
            </a:r>
            <a:endParaRPr lang="id-ID" sz="1500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609" y="3855196"/>
            <a:ext cx="5776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454" indent="-196454">
              <a:buFont typeface="Wingdings" charset="2"/>
              <a:buChar char="§"/>
            </a:pPr>
            <a:r>
              <a:rPr lang="en-US" sz="1500" i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Internally driven</a:t>
            </a:r>
            <a:r>
              <a:rPr lang="en-US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;</a:t>
            </a:r>
            <a:endParaRPr lang="id-ID" sz="1500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</a:endParaRPr>
          </a:p>
          <a:p>
            <a:pPr marL="196454" indent="-196454">
              <a:buFont typeface="Wingdings" charset="2"/>
              <a:buChar char="§"/>
            </a:pPr>
            <a:r>
              <a:rPr lang="id-ID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Pemerintah (dhi. Ditjen Belmawa, Direktorat Penjamu) memberikan inspirasi (</a:t>
            </a:r>
            <a:r>
              <a:rPr lang="id-ID" sz="1500" i="1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inspiring</a:t>
            </a:r>
            <a:r>
              <a:rPr lang="id-ID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) tentang:</a:t>
            </a:r>
          </a:p>
          <a:p>
            <a:pPr marL="453628" lvl="1" indent="-257175" algn="just">
              <a:buFont typeface="Courier New"/>
              <a:buChar char="o"/>
            </a:pPr>
            <a:r>
              <a:rPr lang="id-ID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Tujuan SPMI;</a:t>
            </a:r>
          </a:p>
          <a:p>
            <a:pPr marL="453628" lvl="1" indent="-257175" algn="just">
              <a:buFont typeface="Courier New"/>
              <a:buChar char="o"/>
            </a:pPr>
            <a:r>
              <a:rPr lang="id-ID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Prinsip SPMI;</a:t>
            </a:r>
          </a:p>
          <a:p>
            <a:pPr marL="453628" lvl="1" indent="-257175" algn="just">
              <a:buFont typeface="Courier New"/>
              <a:buChar char="o"/>
            </a:pPr>
            <a:r>
              <a:rPr lang="id-ID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Manajemen SPMI (PPEPP);</a:t>
            </a:r>
          </a:p>
          <a:p>
            <a:pPr marL="453628" lvl="1" indent="-257175" algn="just">
              <a:buFont typeface="Courier New"/>
              <a:buChar char="o"/>
            </a:pPr>
            <a:r>
              <a:rPr lang="id-ID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Dokumen SPMI;</a:t>
            </a:r>
          </a:p>
          <a:p>
            <a:pPr marL="453628" lvl="1" indent="-257175" algn="just">
              <a:buFont typeface="Courier New"/>
              <a:buChar char="o"/>
            </a:pPr>
            <a:r>
              <a:rPr lang="id-ID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Prakt</a:t>
            </a:r>
            <a:r>
              <a:rPr lang="en-US" sz="1500" dirty="0" err="1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i</a:t>
            </a:r>
            <a:r>
              <a:rPr lang="id-ID" sz="150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</a:rPr>
              <a:t>k baik SPMI.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="" xmlns:a16="http://schemas.microsoft.com/office/drawing/2014/main" id="{85A02798-C88B-4930-86B5-7953AA332B54}"/>
              </a:ext>
            </a:extLst>
          </p:cNvPr>
          <p:cNvSpPr/>
          <p:nvPr/>
        </p:nvSpPr>
        <p:spPr>
          <a:xfrm>
            <a:off x="6493670" y="1886833"/>
            <a:ext cx="2328212" cy="327791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Pasal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5 Ayat (6)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</a:rPr>
              <a:t>Permenristekdikti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No. 62/2016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↓</a:t>
            </a:r>
          </a:p>
          <a:p>
            <a:pPr algn="ctr"/>
            <a:r>
              <a:rPr lang="en-US" sz="1350" b="1" dirty="0">
                <a:solidFill>
                  <a:srgbClr val="000000"/>
                </a:solidFill>
                <a:latin typeface="Helvetica" pitchFamily="2" charset="0"/>
              </a:rPr>
              <a:t>SPMI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ditetapkan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dalam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peraturan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pemimpin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perguruan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tinggi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bagi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PTN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atau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peraturan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badan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hukum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penyelenggara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bagi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PTS,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setelah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disetujui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senat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atau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senat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akademik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perguruan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tinggi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5358AE-0747-D34F-88CD-A8573BD0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155" y="906011"/>
            <a:ext cx="809625" cy="1079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4DDA89C-ACBE-3940-9665-EB4ED8F75267}"/>
              </a:ext>
            </a:extLst>
          </p:cNvPr>
          <p:cNvSpPr txBox="1"/>
          <p:nvPr/>
        </p:nvSpPr>
        <p:spPr>
          <a:xfrm>
            <a:off x="332035" y="3362666"/>
            <a:ext cx="5912903" cy="357545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"/>
              </a:rPr>
              <a:t>Sifat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Helvetica" pitchFamily="2" charset="0"/>
                <a:cs typeface="Calibri"/>
              </a:rPr>
              <a:t>Pengembangan</a:t>
            </a:r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"/>
              </a:rPr>
              <a:t> SPMI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DF7306B-F280-7949-9385-F4116A0B0961}"/>
              </a:ext>
            </a:extLst>
          </p:cNvPr>
          <p:cNvGrpSpPr/>
          <p:nvPr/>
        </p:nvGrpSpPr>
        <p:grpSpPr>
          <a:xfrm>
            <a:off x="311097" y="285899"/>
            <a:ext cx="5680179" cy="837716"/>
            <a:chOff x="3371953" y="5140135"/>
            <a:chExt cx="17446616" cy="2178871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9DBFBBBA-6551-B245-B4CA-A737E39BA2C9}"/>
                </a:ext>
              </a:extLst>
            </p:cNvPr>
            <p:cNvSpPr txBox="1"/>
            <p:nvPr/>
          </p:nvSpPr>
          <p:spPr>
            <a:xfrm>
              <a:off x="3407502" y="5140135"/>
              <a:ext cx="17411067" cy="1200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Century Gothic"/>
                </a:rPr>
                <a:t>SISTEM PENJAMINAN MUTU INTERNAL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B9F3E50A-7C70-A543-996F-2E53246EF4DD}"/>
                </a:ext>
              </a:extLst>
            </p:cNvPr>
            <p:cNvSpPr txBox="1"/>
            <p:nvPr/>
          </p:nvSpPr>
          <p:spPr>
            <a:xfrm>
              <a:off x="3371953" y="6358386"/>
              <a:ext cx="14105473" cy="960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Helvetica" pitchFamily="2" charset="0"/>
                  <a:ea typeface="Franklin Gothic Book" charset="0"/>
                  <a:cs typeface="Franklin Gothic Book" charset="0"/>
                </a:rPr>
                <a:t>(SPMI)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5C042532-E263-7944-A165-1EF8F73669B7}"/>
              </a:ext>
            </a:extLst>
          </p:cNvPr>
          <p:cNvCxnSpPr/>
          <p:nvPr/>
        </p:nvCxnSpPr>
        <p:spPr>
          <a:xfrm>
            <a:off x="251520" y="308508"/>
            <a:ext cx="0" cy="9608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15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481" y="4158615"/>
            <a:ext cx="5936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541" indent="-134541">
              <a:buFont typeface="Arial" panose="020B0604020202020204" pitchFamily="34" charset="0"/>
              <a:buChar char="•"/>
            </a:pPr>
            <a:r>
              <a:rPr lang="fi-FI" sz="140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Pasal</a:t>
            </a:r>
            <a:r>
              <a:rPr lang="fi-FI" sz="140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1 </a:t>
            </a:r>
            <a:r>
              <a:rPr lang="fi-FI" sz="140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angka</a:t>
            </a:r>
            <a:r>
              <a:rPr lang="fi-FI" sz="140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17 UU </a:t>
            </a:r>
            <a:r>
              <a:rPr lang="fi-FI" sz="140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Dikti</a:t>
            </a:r>
            <a:endParaRPr lang="fi-FI" sz="1400" b="1" dirty="0">
              <a:solidFill>
                <a:srgbClr val="000000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134541" indent="1191"/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Program Studi adalah kesatuan kegiatan pendidikan dan pembelajaran yang memiliki kurikulum dan metode pembelajaran tertentu dalam satu jenis pendidikan akademik, pendidikan profesi, dan/atau pendidikan vokasi. </a:t>
            </a:r>
          </a:p>
          <a:p>
            <a:pPr marL="134541" indent="-134541">
              <a:buFont typeface="Arial" panose="020B0604020202020204" pitchFamily="34" charset="0"/>
              <a:buChar char="•"/>
            </a:pPr>
            <a:r>
              <a:rPr lang="fi-FI" sz="140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Pasal</a:t>
            </a:r>
            <a:r>
              <a:rPr lang="fi-FI" sz="140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33 </a:t>
            </a:r>
            <a:r>
              <a:rPr lang="fi-FI" sz="140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ayat</a:t>
            </a:r>
            <a:r>
              <a:rPr lang="fi-FI" sz="140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(4) UU </a:t>
            </a:r>
            <a:r>
              <a:rPr lang="fi-FI" sz="140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Dikti</a:t>
            </a:r>
            <a:r>
              <a:rPr lang="fi-FI" sz="140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</a:p>
          <a:p>
            <a:pPr marL="134541" indent="1191"/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Program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Studi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dikelola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oleh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suatu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satuan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unit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pengelola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yang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ditetapkan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oleh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Perguruan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Tinggi.</a:t>
            </a:r>
            <a:r>
              <a:rPr lang="fi-FI" sz="140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="" xmlns:a16="http://schemas.microsoft.com/office/drawing/2014/main" id="{E2FEAF3C-388C-604D-881E-5066974BE3A7}"/>
              </a:ext>
            </a:extLst>
          </p:cNvPr>
          <p:cNvSpPr/>
          <p:nvPr/>
        </p:nvSpPr>
        <p:spPr>
          <a:xfrm>
            <a:off x="6156176" y="1302999"/>
            <a:ext cx="2684703" cy="5198343"/>
          </a:xfrm>
          <a:prstGeom prst="round2DiagRect">
            <a:avLst/>
          </a:prstGeom>
          <a:solidFill>
            <a:srgbClr val="C8E3F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E8BE39D-6055-49F7-9960-0BBE7745583A}"/>
              </a:ext>
            </a:extLst>
          </p:cNvPr>
          <p:cNvSpPr txBox="1"/>
          <p:nvPr/>
        </p:nvSpPr>
        <p:spPr>
          <a:xfrm>
            <a:off x="6300193" y="2420918"/>
            <a:ext cx="2436074" cy="3231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MODEL ORGANISASI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56176" y="1630762"/>
            <a:ext cx="2684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Permenristekdikti</a:t>
            </a:r>
            <a:r>
              <a:rPr lang="en-US" sz="135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sz="135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No.</a:t>
            </a:r>
            <a:r>
              <a:rPr lang="en-US" sz="135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62 </a:t>
            </a:r>
            <a:r>
              <a:rPr lang="en-US" sz="135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Tahun</a:t>
            </a:r>
            <a:r>
              <a:rPr lang="en-US" sz="135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2016 </a:t>
            </a:r>
            <a:r>
              <a:rPr lang="en-US" sz="135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Pasal</a:t>
            </a:r>
            <a:r>
              <a:rPr lang="en-US" sz="135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8 </a:t>
            </a:r>
            <a:r>
              <a:rPr lang="en-US" sz="1350" b="1" dirty="0" err="1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ayat</a:t>
            </a:r>
            <a:r>
              <a:rPr lang="en-US" sz="1350" b="1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rPr>
              <a:t> 4 (c)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C4390D-08E8-7142-9A28-6E18E9C259B3}"/>
              </a:ext>
            </a:extLst>
          </p:cNvPr>
          <p:cNvSpPr txBox="1"/>
          <p:nvPr/>
        </p:nvSpPr>
        <p:spPr>
          <a:xfrm>
            <a:off x="6906313" y="3008837"/>
            <a:ext cx="15159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Membentuk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unit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khusus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SPMI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27953E2-5D97-6743-A4F0-DAD5DF085707}"/>
              </a:ext>
            </a:extLst>
          </p:cNvPr>
          <p:cNvSpPr txBox="1"/>
          <p:nvPr/>
        </p:nvSpPr>
        <p:spPr>
          <a:xfrm>
            <a:off x="6906313" y="3872228"/>
            <a:ext cx="170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Mengintegrasikan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implementasi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SPMI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ke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dalam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manajemen</a:t>
            </a:r>
            <a:r>
              <a:rPr lang="en-US" sz="1350" dirty="0">
                <a:solidFill>
                  <a:srgbClr val="000000"/>
                </a:solidFill>
                <a:latin typeface="Helvetica" pitchFamily="2" charset="0"/>
              </a:rPr>
              <a:t> PT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6917DDD-B2C4-4C4B-AC9F-D04B74F3D2CE}"/>
              </a:ext>
            </a:extLst>
          </p:cNvPr>
          <p:cNvSpPr txBox="1"/>
          <p:nvPr/>
        </p:nvSpPr>
        <p:spPr>
          <a:xfrm>
            <a:off x="6906313" y="5214230"/>
            <a:ext cx="166303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dirty="0" err="1">
                <a:solidFill>
                  <a:srgbClr val="000000"/>
                </a:solidFill>
                <a:latin typeface="Helvetica" pitchFamily="2" charset="0"/>
              </a:rPr>
              <a:t>Mengombinasikan kedua model di atas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1BAD53F4-23EC-7D4B-86E2-C155B47BF75C}"/>
              </a:ext>
            </a:extLst>
          </p:cNvPr>
          <p:cNvGrpSpPr/>
          <p:nvPr/>
        </p:nvGrpSpPr>
        <p:grpSpPr>
          <a:xfrm>
            <a:off x="6401541" y="5214230"/>
            <a:ext cx="455846" cy="606221"/>
            <a:chOff x="7644430" y="3691775"/>
            <a:chExt cx="901768" cy="901768"/>
          </a:xfrm>
        </p:grpSpPr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904D286D-D0E8-5946-AF4B-E8B2AF66B113}"/>
                </a:ext>
              </a:extLst>
            </p:cNvPr>
            <p:cNvSpPr/>
            <p:nvPr/>
          </p:nvSpPr>
          <p:spPr>
            <a:xfrm>
              <a:off x="7644430" y="3691775"/>
              <a:ext cx="901768" cy="90176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EB393F78-6394-3B44-84EC-787CF7955AF9}"/>
                </a:ext>
              </a:extLst>
            </p:cNvPr>
            <p:cNvGrpSpPr/>
            <p:nvPr/>
          </p:nvGrpSpPr>
          <p:grpSpPr>
            <a:xfrm>
              <a:off x="7877672" y="3862060"/>
              <a:ext cx="502926" cy="502726"/>
              <a:chOff x="-322450" y="-1123157"/>
              <a:chExt cx="5385628" cy="5383493"/>
            </a:xfrm>
            <a:solidFill>
              <a:schemeClr val="bg1"/>
            </a:solidFill>
          </p:grpSpPr>
          <p:sp>
            <p:nvSpPr>
              <p:cNvPr id="47" name="Freeform 48">
                <a:extLst>
                  <a:ext uri="{FF2B5EF4-FFF2-40B4-BE49-F238E27FC236}">
                    <a16:creationId xmlns="" xmlns:a16="http://schemas.microsoft.com/office/drawing/2014/main" id="{D99D4506-C335-6645-B794-D8350A0C11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22450" y="-1123157"/>
                <a:ext cx="5385628" cy="5383493"/>
              </a:xfrm>
              <a:custGeom>
                <a:avLst/>
                <a:gdLst>
                  <a:gd name="T0" fmla="*/ 690 w 1068"/>
                  <a:gd name="T1" fmla="*/ 335 h 1068"/>
                  <a:gd name="T2" fmla="*/ 534 w 1068"/>
                  <a:gd name="T3" fmla="*/ 0 h 1068"/>
                  <a:gd name="T4" fmla="*/ 301 w 1068"/>
                  <a:gd name="T5" fmla="*/ 342 h 1068"/>
                  <a:gd name="T6" fmla="*/ 267 w 1068"/>
                  <a:gd name="T7" fmla="*/ 360 h 1068"/>
                  <a:gd name="T8" fmla="*/ 100 w 1068"/>
                  <a:gd name="T9" fmla="*/ 334 h 1068"/>
                  <a:gd name="T10" fmla="*/ 0 w 1068"/>
                  <a:gd name="T11" fmla="*/ 968 h 1068"/>
                  <a:gd name="T12" fmla="*/ 201 w 1068"/>
                  <a:gd name="T13" fmla="*/ 1068 h 1068"/>
                  <a:gd name="T14" fmla="*/ 291 w 1068"/>
                  <a:gd name="T15" fmla="*/ 1011 h 1068"/>
                  <a:gd name="T16" fmla="*/ 301 w 1068"/>
                  <a:gd name="T17" fmla="*/ 1013 h 1068"/>
                  <a:gd name="T18" fmla="*/ 635 w 1068"/>
                  <a:gd name="T19" fmla="*/ 1068 h 1068"/>
                  <a:gd name="T20" fmla="*/ 937 w 1068"/>
                  <a:gd name="T21" fmla="*/ 1004 h 1068"/>
                  <a:gd name="T22" fmla="*/ 952 w 1068"/>
                  <a:gd name="T23" fmla="*/ 909 h 1068"/>
                  <a:gd name="T24" fmla="*/ 1007 w 1068"/>
                  <a:gd name="T25" fmla="*/ 732 h 1068"/>
                  <a:gd name="T26" fmla="*/ 1039 w 1068"/>
                  <a:gd name="T27" fmla="*/ 560 h 1068"/>
                  <a:gd name="T28" fmla="*/ 1068 w 1068"/>
                  <a:gd name="T29" fmla="*/ 481 h 1068"/>
                  <a:gd name="T30" fmla="*/ 974 w 1068"/>
                  <a:gd name="T31" fmla="*/ 349 h 1068"/>
                  <a:gd name="T32" fmla="*/ 201 w 1068"/>
                  <a:gd name="T33" fmla="*/ 1001 h 1068"/>
                  <a:gd name="T34" fmla="*/ 67 w 1068"/>
                  <a:gd name="T35" fmla="*/ 968 h 1068"/>
                  <a:gd name="T36" fmla="*/ 100 w 1068"/>
                  <a:gd name="T37" fmla="*/ 401 h 1068"/>
                  <a:gd name="T38" fmla="*/ 234 w 1068"/>
                  <a:gd name="T39" fmla="*/ 434 h 1068"/>
                  <a:gd name="T40" fmla="*/ 1001 w 1068"/>
                  <a:gd name="T41" fmla="*/ 485 h 1068"/>
                  <a:gd name="T42" fmla="*/ 868 w 1068"/>
                  <a:gd name="T43" fmla="*/ 534 h 1068"/>
                  <a:gd name="T44" fmla="*/ 868 w 1068"/>
                  <a:gd name="T45" fmla="*/ 567 h 1068"/>
                  <a:gd name="T46" fmla="*/ 986 w 1068"/>
                  <a:gd name="T47" fmla="*/ 629 h 1068"/>
                  <a:gd name="T48" fmla="*/ 835 w 1068"/>
                  <a:gd name="T49" fmla="*/ 701 h 1068"/>
                  <a:gd name="T50" fmla="*/ 835 w 1068"/>
                  <a:gd name="T51" fmla="*/ 734 h 1068"/>
                  <a:gd name="T52" fmla="*/ 944 w 1068"/>
                  <a:gd name="T53" fmla="*/ 803 h 1068"/>
                  <a:gd name="T54" fmla="*/ 801 w 1068"/>
                  <a:gd name="T55" fmla="*/ 868 h 1068"/>
                  <a:gd name="T56" fmla="*/ 801 w 1068"/>
                  <a:gd name="T57" fmla="*/ 901 h 1068"/>
                  <a:gd name="T58" fmla="*/ 888 w 1068"/>
                  <a:gd name="T59" fmla="*/ 948 h 1068"/>
                  <a:gd name="T60" fmla="*/ 818 w 1068"/>
                  <a:gd name="T61" fmla="*/ 1001 h 1068"/>
                  <a:gd name="T62" fmla="*/ 450 w 1068"/>
                  <a:gd name="T63" fmla="*/ 980 h 1068"/>
                  <a:gd name="T64" fmla="*/ 268 w 1068"/>
                  <a:gd name="T65" fmla="*/ 914 h 1068"/>
                  <a:gd name="T66" fmla="*/ 294 w 1068"/>
                  <a:gd name="T67" fmla="*/ 418 h 1068"/>
                  <a:gd name="T68" fmla="*/ 501 w 1068"/>
                  <a:gd name="T69" fmla="*/ 100 h 1068"/>
                  <a:gd name="T70" fmla="*/ 632 w 1068"/>
                  <a:gd name="T71" fmla="*/ 225 h 1068"/>
                  <a:gd name="T72" fmla="*/ 962 w 1068"/>
                  <a:gd name="T73" fmla="*/ 413 h 1068"/>
                  <a:gd name="T74" fmla="*/ 1001 w 1068"/>
                  <a:gd name="T75" fmla="*/ 485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68" h="1068">
                    <a:moveTo>
                      <a:pt x="974" y="349"/>
                    </a:moveTo>
                    <a:cubicBezTo>
                      <a:pt x="932" y="339"/>
                      <a:pt x="834" y="339"/>
                      <a:pt x="690" y="335"/>
                    </a:cubicBezTo>
                    <a:cubicBezTo>
                      <a:pt x="697" y="304"/>
                      <a:pt x="699" y="275"/>
                      <a:pt x="699" y="225"/>
                    </a:cubicBezTo>
                    <a:cubicBezTo>
                      <a:pt x="699" y="105"/>
                      <a:pt x="611" y="0"/>
                      <a:pt x="534" y="0"/>
                    </a:cubicBezTo>
                    <a:cubicBezTo>
                      <a:pt x="480" y="0"/>
                      <a:pt x="435" y="45"/>
                      <a:pt x="434" y="99"/>
                    </a:cubicBezTo>
                    <a:cubicBezTo>
                      <a:pt x="433" y="167"/>
                      <a:pt x="413" y="283"/>
                      <a:pt x="301" y="342"/>
                    </a:cubicBezTo>
                    <a:cubicBezTo>
                      <a:pt x="292" y="346"/>
                      <a:pt x="269" y="357"/>
                      <a:pt x="265" y="359"/>
                    </a:cubicBezTo>
                    <a:cubicBezTo>
                      <a:pt x="267" y="360"/>
                      <a:pt x="267" y="360"/>
                      <a:pt x="267" y="360"/>
                    </a:cubicBezTo>
                    <a:cubicBezTo>
                      <a:pt x="250" y="345"/>
                      <a:pt x="225" y="334"/>
                      <a:pt x="201" y="334"/>
                    </a:cubicBezTo>
                    <a:cubicBezTo>
                      <a:pt x="100" y="334"/>
                      <a:pt x="100" y="334"/>
                      <a:pt x="100" y="334"/>
                    </a:cubicBezTo>
                    <a:cubicBezTo>
                      <a:pt x="45" y="334"/>
                      <a:pt x="0" y="379"/>
                      <a:pt x="0" y="434"/>
                    </a:cubicBezTo>
                    <a:cubicBezTo>
                      <a:pt x="0" y="968"/>
                      <a:pt x="0" y="968"/>
                      <a:pt x="0" y="968"/>
                    </a:cubicBezTo>
                    <a:cubicBezTo>
                      <a:pt x="0" y="1023"/>
                      <a:pt x="45" y="1068"/>
                      <a:pt x="100" y="1068"/>
                    </a:cubicBezTo>
                    <a:cubicBezTo>
                      <a:pt x="201" y="1068"/>
                      <a:pt x="201" y="1068"/>
                      <a:pt x="201" y="1068"/>
                    </a:cubicBezTo>
                    <a:cubicBezTo>
                      <a:pt x="240" y="1068"/>
                      <a:pt x="273" y="1044"/>
                      <a:pt x="290" y="1010"/>
                    </a:cubicBezTo>
                    <a:cubicBezTo>
                      <a:pt x="290" y="1011"/>
                      <a:pt x="291" y="1011"/>
                      <a:pt x="291" y="1011"/>
                    </a:cubicBezTo>
                    <a:cubicBezTo>
                      <a:pt x="293" y="1011"/>
                      <a:pt x="296" y="1012"/>
                      <a:pt x="299" y="1013"/>
                    </a:cubicBezTo>
                    <a:cubicBezTo>
                      <a:pt x="300" y="1013"/>
                      <a:pt x="300" y="1013"/>
                      <a:pt x="301" y="1013"/>
                    </a:cubicBezTo>
                    <a:cubicBezTo>
                      <a:pt x="320" y="1018"/>
                      <a:pt x="357" y="1027"/>
                      <a:pt x="436" y="1045"/>
                    </a:cubicBezTo>
                    <a:cubicBezTo>
                      <a:pt x="453" y="1049"/>
                      <a:pt x="542" y="1068"/>
                      <a:pt x="635" y="1068"/>
                    </a:cubicBezTo>
                    <a:cubicBezTo>
                      <a:pt x="818" y="1068"/>
                      <a:pt x="818" y="1068"/>
                      <a:pt x="818" y="1068"/>
                    </a:cubicBezTo>
                    <a:cubicBezTo>
                      <a:pt x="873" y="1068"/>
                      <a:pt x="913" y="1047"/>
                      <a:pt x="937" y="1004"/>
                    </a:cubicBezTo>
                    <a:cubicBezTo>
                      <a:pt x="938" y="1003"/>
                      <a:pt x="945" y="988"/>
                      <a:pt x="952" y="968"/>
                    </a:cubicBezTo>
                    <a:cubicBezTo>
                      <a:pt x="956" y="952"/>
                      <a:pt x="958" y="931"/>
                      <a:pt x="952" y="909"/>
                    </a:cubicBezTo>
                    <a:cubicBezTo>
                      <a:pt x="988" y="884"/>
                      <a:pt x="1000" y="847"/>
                      <a:pt x="1007" y="823"/>
                    </a:cubicBezTo>
                    <a:cubicBezTo>
                      <a:pt x="1020" y="783"/>
                      <a:pt x="1016" y="753"/>
                      <a:pt x="1007" y="732"/>
                    </a:cubicBezTo>
                    <a:cubicBezTo>
                      <a:pt x="1027" y="713"/>
                      <a:pt x="1045" y="684"/>
                      <a:pt x="1052" y="640"/>
                    </a:cubicBezTo>
                    <a:cubicBezTo>
                      <a:pt x="1056" y="612"/>
                      <a:pt x="1052" y="584"/>
                      <a:pt x="1039" y="560"/>
                    </a:cubicBezTo>
                    <a:cubicBezTo>
                      <a:pt x="1058" y="539"/>
                      <a:pt x="1066" y="513"/>
                      <a:pt x="1067" y="488"/>
                    </a:cubicBezTo>
                    <a:cubicBezTo>
                      <a:pt x="1068" y="481"/>
                      <a:pt x="1068" y="481"/>
                      <a:pt x="1068" y="481"/>
                    </a:cubicBezTo>
                    <a:cubicBezTo>
                      <a:pt x="1068" y="476"/>
                      <a:pt x="1068" y="474"/>
                      <a:pt x="1068" y="464"/>
                    </a:cubicBezTo>
                    <a:cubicBezTo>
                      <a:pt x="1068" y="422"/>
                      <a:pt x="1039" y="368"/>
                      <a:pt x="974" y="349"/>
                    </a:cubicBezTo>
                    <a:close/>
                    <a:moveTo>
                      <a:pt x="234" y="968"/>
                    </a:moveTo>
                    <a:cubicBezTo>
                      <a:pt x="234" y="986"/>
                      <a:pt x="219" y="1001"/>
                      <a:pt x="201" y="1001"/>
                    </a:cubicBezTo>
                    <a:cubicBezTo>
                      <a:pt x="100" y="1001"/>
                      <a:pt x="100" y="1001"/>
                      <a:pt x="100" y="1001"/>
                    </a:cubicBezTo>
                    <a:cubicBezTo>
                      <a:pt x="82" y="1001"/>
                      <a:pt x="67" y="986"/>
                      <a:pt x="67" y="968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67" y="415"/>
                      <a:pt x="82" y="401"/>
                      <a:pt x="100" y="401"/>
                    </a:cubicBezTo>
                    <a:cubicBezTo>
                      <a:pt x="201" y="401"/>
                      <a:pt x="201" y="401"/>
                      <a:pt x="201" y="401"/>
                    </a:cubicBezTo>
                    <a:cubicBezTo>
                      <a:pt x="219" y="401"/>
                      <a:pt x="234" y="415"/>
                      <a:pt x="234" y="434"/>
                    </a:cubicBezTo>
                    <a:lnTo>
                      <a:pt x="234" y="968"/>
                    </a:lnTo>
                    <a:close/>
                    <a:moveTo>
                      <a:pt x="1001" y="485"/>
                    </a:moveTo>
                    <a:cubicBezTo>
                      <a:pt x="1000" y="502"/>
                      <a:pt x="993" y="534"/>
                      <a:pt x="935" y="534"/>
                    </a:cubicBezTo>
                    <a:cubicBezTo>
                      <a:pt x="885" y="534"/>
                      <a:pt x="868" y="534"/>
                      <a:pt x="868" y="534"/>
                    </a:cubicBezTo>
                    <a:cubicBezTo>
                      <a:pt x="859" y="534"/>
                      <a:pt x="851" y="541"/>
                      <a:pt x="851" y="551"/>
                    </a:cubicBezTo>
                    <a:cubicBezTo>
                      <a:pt x="851" y="560"/>
                      <a:pt x="859" y="567"/>
                      <a:pt x="868" y="567"/>
                    </a:cubicBezTo>
                    <a:cubicBezTo>
                      <a:pt x="868" y="567"/>
                      <a:pt x="883" y="567"/>
                      <a:pt x="933" y="567"/>
                    </a:cubicBezTo>
                    <a:cubicBezTo>
                      <a:pt x="983" y="567"/>
                      <a:pt x="989" y="609"/>
                      <a:pt x="986" y="629"/>
                    </a:cubicBezTo>
                    <a:cubicBezTo>
                      <a:pt x="982" y="654"/>
                      <a:pt x="970" y="701"/>
                      <a:pt x="914" y="701"/>
                    </a:cubicBezTo>
                    <a:cubicBezTo>
                      <a:pt x="858" y="701"/>
                      <a:pt x="835" y="701"/>
                      <a:pt x="835" y="701"/>
                    </a:cubicBezTo>
                    <a:cubicBezTo>
                      <a:pt x="825" y="701"/>
                      <a:pt x="818" y="708"/>
                      <a:pt x="818" y="718"/>
                    </a:cubicBezTo>
                    <a:cubicBezTo>
                      <a:pt x="818" y="727"/>
                      <a:pt x="825" y="734"/>
                      <a:pt x="835" y="734"/>
                    </a:cubicBezTo>
                    <a:cubicBezTo>
                      <a:pt x="835" y="734"/>
                      <a:pt x="874" y="734"/>
                      <a:pt x="900" y="734"/>
                    </a:cubicBezTo>
                    <a:cubicBezTo>
                      <a:pt x="957" y="734"/>
                      <a:pt x="952" y="777"/>
                      <a:pt x="944" y="803"/>
                    </a:cubicBezTo>
                    <a:cubicBezTo>
                      <a:pt x="933" y="837"/>
                      <a:pt x="926" y="868"/>
                      <a:pt x="856" y="868"/>
                    </a:cubicBezTo>
                    <a:cubicBezTo>
                      <a:pt x="831" y="868"/>
                      <a:pt x="801" y="868"/>
                      <a:pt x="801" y="868"/>
                    </a:cubicBezTo>
                    <a:cubicBezTo>
                      <a:pt x="792" y="868"/>
                      <a:pt x="784" y="875"/>
                      <a:pt x="784" y="884"/>
                    </a:cubicBezTo>
                    <a:cubicBezTo>
                      <a:pt x="784" y="894"/>
                      <a:pt x="792" y="901"/>
                      <a:pt x="801" y="901"/>
                    </a:cubicBezTo>
                    <a:cubicBezTo>
                      <a:pt x="801" y="901"/>
                      <a:pt x="824" y="901"/>
                      <a:pt x="853" y="901"/>
                    </a:cubicBezTo>
                    <a:cubicBezTo>
                      <a:pt x="890" y="901"/>
                      <a:pt x="892" y="936"/>
                      <a:pt x="888" y="948"/>
                    </a:cubicBezTo>
                    <a:cubicBezTo>
                      <a:pt x="884" y="962"/>
                      <a:pt x="879" y="972"/>
                      <a:pt x="878" y="972"/>
                    </a:cubicBezTo>
                    <a:cubicBezTo>
                      <a:pt x="868" y="990"/>
                      <a:pt x="852" y="1001"/>
                      <a:pt x="818" y="1001"/>
                    </a:cubicBezTo>
                    <a:cubicBezTo>
                      <a:pt x="635" y="1001"/>
                      <a:pt x="635" y="1001"/>
                      <a:pt x="635" y="1001"/>
                    </a:cubicBezTo>
                    <a:cubicBezTo>
                      <a:pt x="544" y="1001"/>
                      <a:pt x="453" y="980"/>
                      <a:pt x="450" y="980"/>
                    </a:cubicBezTo>
                    <a:cubicBezTo>
                      <a:pt x="312" y="948"/>
                      <a:pt x="304" y="946"/>
                      <a:pt x="296" y="943"/>
                    </a:cubicBezTo>
                    <a:cubicBezTo>
                      <a:pt x="296" y="943"/>
                      <a:pt x="268" y="938"/>
                      <a:pt x="268" y="914"/>
                    </a:cubicBezTo>
                    <a:cubicBezTo>
                      <a:pt x="267" y="453"/>
                      <a:pt x="267" y="453"/>
                      <a:pt x="267" y="453"/>
                    </a:cubicBezTo>
                    <a:cubicBezTo>
                      <a:pt x="267" y="437"/>
                      <a:pt x="277" y="423"/>
                      <a:pt x="294" y="418"/>
                    </a:cubicBezTo>
                    <a:cubicBezTo>
                      <a:pt x="296" y="417"/>
                      <a:pt x="299" y="416"/>
                      <a:pt x="301" y="415"/>
                    </a:cubicBezTo>
                    <a:cubicBezTo>
                      <a:pt x="453" y="352"/>
                      <a:pt x="500" y="214"/>
                      <a:pt x="501" y="100"/>
                    </a:cubicBezTo>
                    <a:cubicBezTo>
                      <a:pt x="501" y="84"/>
                      <a:pt x="513" y="67"/>
                      <a:pt x="534" y="67"/>
                    </a:cubicBezTo>
                    <a:cubicBezTo>
                      <a:pt x="570" y="67"/>
                      <a:pt x="632" y="138"/>
                      <a:pt x="632" y="225"/>
                    </a:cubicBezTo>
                    <a:cubicBezTo>
                      <a:pt x="632" y="304"/>
                      <a:pt x="629" y="318"/>
                      <a:pt x="601" y="401"/>
                    </a:cubicBezTo>
                    <a:cubicBezTo>
                      <a:pt x="935" y="401"/>
                      <a:pt x="932" y="405"/>
                      <a:pt x="962" y="413"/>
                    </a:cubicBezTo>
                    <a:cubicBezTo>
                      <a:pt x="998" y="423"/>
                      <a:pt x="1002" y="454"/>
                      <a:pt x="1002" y="464"/>
                    </a:cubicBezTo>
                    <a:cubicBezTo>
                      <a:pt x="1002" y="476"/>
                      <a:pt x="1001" y="474"/>
                      <a:pt x="1001" y="4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" pitchFamily="2" charset="0"/>
                </a:endParaRPr>
              </a:p>
            </p:txBody>
          </p:sp>
          <p:sp>
            <p:nvSpPr>
              <p:cNvPr id="48" name="Freeform 49">
                <a:extLst>
                  <a:ext uri="{FF2B5EF4-FFF2-40B4-BE49-F238E27FC236}">
                    <a16:creationId xmlns="" xmlns:a16="http://schemas.microsoft.com/office/drawing/2014/main" id="{BE72C9A6-AE0F-4D46-8707-3087623EE1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238" y="3263900"/>
                <a:ext cx="379413" cy="376237"/>
              </a:xfrm>
              <a:custGeom>
                <a:avLst/>
                <a:gdLst>
                  <a:gd name="T0" fmla="*/ 50 w 101"/>
                  <a:gd name="T1" fmla="*/ 0 h 100"/>
                  <a:gd name="T2" fmla="*/ 0 w 101"/>
                  <a:gd name="T3" fmla="*/ 50 h 100"/>
                  <a:gd name="T4" fmla="*/ 50 w 101"/>
                  <a:gd name="T5" fmla="*/ 100 h 100"/>
                  <a:gd name="T6" fmla="*/ 101 w 101"/>
                  <a:gd name="T7" fmla="*/ 50 h 100"/>
                  <a:gd name="T8" fmla="*/ 50 w 101"/>
                  <a:gd name="T9" fmla="*/ 0 h 100"/>
                  <a:gd name="T10" fmla="*/ 50 w 101"/>
                  <a:gd name="T11" fmla="*/ 67 h 100"/>
                  <a:gd name="T12" fmla="*/ 34 w 101"/>
                  <a:gd name="T13" fmla="*/ 50 h 100"/>
                  <a:gd name="T14" fmla="*/ 50 w 101"/>
                  <a:gd name="T15" fmla="*/ 33 h 100"/>
                  <a:gd name="T16" fmla="*/ 67 w 101"/>
                  <a:gd name="T17" fmla="*/ 50 h 100"/>
                  <a:gd name="T18" fmla="*/ 50 w 101"/>
                  <a:gd name="T19" fmla="*/ 6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7"/>
                      <a:pt x="23" y="100"/>
                      <a:pt x="50" y="100"/>
                    </a:cubicBezTo>
                    <a:cubicBezTo>
                      <a:pt x="78" y="100"/>
                      <a:pt x="101" y="77"/>
                      <a:pt x="101" y="50"/>
                    </a:cubicBezTo>
                    <a:cubicBezTo>
                      <a:pt x="101" y="22"/>
                      <a:pt x="78" y="0"/>
                      <a:pt x="50" y="0"/>
                    </a:cubicBezTo>
                    <a:close/>
                    <a:moveTo>
                      <a:pt x="50" y="67"/>
                    </a:moveTo>
                    <a:cubicBezTo>
                      <a:pt x="41" y="67"/>
                      <a:pt x="34" y="59"/>
                      <a:pt x="34" y="50"/>
                    </a:cubicBezTo>
                    <a:cubicBezTo>
                      <a:pt x="34" y="41"/>
                      <a:pt x="41" y="33"/>
                      <a:pt x="50" y="33"/>
                    </a:cubicBezTo>
                    <a:cubicBezTo>
                      <a:pt x="60" y="33"/>
                      <a:pt x="67" y="41"/>
                      <a:pt x="67" y="50"/>
                    </a:cubicBezTo>
                    <a:cubicBezTo>
                      <a:pt x="67" y="59"/>
                      <a:pt x="60" y="67"/>
                      <a:pt x="50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" pitchFamily="2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7A15096-24C6-CA49-9F51-3F972F426AE6}"/>
              </a:ext>
            </a:extLst>
          </p:cNvPr>
          <p:cNvGrpSpPr/>
          <p:nvPr/>
        </p:nvGrpSpPr>
        <p:grpSpPr>
          <a:xfrm>
            <a:off x="251521" y="267725"/>
            <a:ext cx="5739755" cy="615553"/>
            <a:chOff x="251520" y="200793"/>
            <a:chExt cx="5739755" cy="461665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5C005E5F-BAA9-DF40-A604-ABBA09DB07A4}"/>
                </a:ext>
              </a:extLst>
            </p:cNvPr>
            <p:cNvSpPr txBox="1"/>
            <p:nvPr/>
          </p:nvSpPr>
          <p:spPr>
            <a:xfrm>
              <a:off x="322670" y="200793"/>
              <a:ext cx="566860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Century Gothic"/>
                </a:rPr>
                <a:t>ARAS</a:t>
              </a:r>
              <a:r>
                <a:rPr lang="en-US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Century Gothic"/>
                </a:rPr>
                <a:t> IMPLEMENTASI SPMI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564411C3-5D33-B44D-84C7-A10A49D09171}"/>
                </a:ext>
              </a:extLst>
            </p:cNvPr>
            <p:cNvCxnSpPr>
              <a:cxnSpLocks/>
            </p:cNvCxnSpPr>
            <p:nvPr/>
          </p:nvCxnSpPr>
          <p:spPr>
            <a:xfrm>
              <a:off x="251520" y="217750"/>
              <a:ext cx="0" cy="4447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58A9066-7B0B-1449-BEB1-8E5886B005E4}"/>
              </a:ext>
            </a:extLst>
          </p:cNvPr>
          <p:cNvGrpSpPr/>
          <p:nvPr/>
        </p:nvGrpSpPr>
        <p:grpSpPr>
          <a:xfrm>
            <a:off x="747044" y="1874753"/>
            <a:ext cx="4407742" cy="1134084"/>
            <a:chOff x="715090" y="1414362"/>
            <a:chExt cx="4407742" cy="850563"/>
          </a:xfrm>
        </p:grpSpPr>
        <p:sp>
          <p:nvSpPr>
            <p:cNvPr id="43" name="Down Arrow 42"/>
            <p:cNvSpPr/>
            <p:nvPr/>
          </p:nvSpPr>
          <p:spPr>
            <a:xfrm>
              <a:off x="723622" y="1431727"/>
              <a:ext cx="651030" cy="227826"/>
            </a:xfrm>
            <a:prstGeom prst="downArrow">
              <a:avLst/>
            </a:prstGeom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5" name="Down Arrow 24">
              <a:extLst>
                <a:ext uri="{FF2B5EF4-FFF2-40B4-BE49-F238E27FC236}">
                  <a16:creationId xmlns="" xmlns:a16="http://schemas.microsoft.com/office/drawing/2014/main" id="{EDCF59CF-7752-D847-97EE-9DF8F7BA1C1D}"/>
                </a:ext>
              </a:extLst>
            </p:cNvPr>
            <p:cNvSpPr/>
            <p:nvPr/>
          </p:nvSpPr>
          <p:spPr>
            <a:xfrm>
              <a:off x="715090" y="2037099"/>
              <a:ext cx="651030" cy="227826"/>
            </a:xfrm>
            <a:prstGeom prst="downArrow">
              <a:avLst/>
            </a:prstGeom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2" name="Down Arrow 31">
              <a:extLst>
                <a:ext uri="{FF2B5EF4-FFF2-40B4-BE49-F238E27FC236}">
                  <a16:creationId xmlns="" xmlns:a16="http://schemas.microsoft.com/office/drawing/2014/main" id="{572F42AC-A8A5-754D-B917-75936219CAF9}"/>
                </a:ext>
              </a:extLst>
            </p:cNvPr>
            <p:cNvSpPr/>
            <p:nvPr/>
          </p:nvSpPr>
          <p:spPr>
            <a:xfrm>
              <a:off x="2517193" y="1414362"/>
              <a:ext cx="651030" cy="82475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4" name="Down Arrow 33">
              <a:extLst>
                <a:ext uri="{FF2B5EF4-FFF2-40B4-BE49-F238E27FC236}">
                  <a16:creationId xmlns="" xmlns:a16="http://schemas.microsoft.com/office/drawing/2014/main" id="{23EA220E-8835-C14C-88FA-44606FEADD1D}"/>
                </a:ext>
              </a:extLst>
            </p:cNvPr>
            <p:cNvSpPr/>
            <p:nvPr/>
          </p:nvSpPr>
          <p:spPr>
            <a:xfrm>
              <a:off x="4471802" y="1425577"/>
              <a:ext cx="651030" cy="824752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B56508DE-E7CA-47EF-BB4E-ACDD093F1BB7}"/>
              </a:ext>
            </a:extLst>
          </p:cNvPr>
          <p:cNvGrpSpPr/>
          <p:nvPr/>
        </p:nvGrpSpPr>
        <p:grpSpPr>
          <a:xfrm>
            <a:off x="6372200" y="4145908"/>
            <a:ext cx="455846" cy="606221"/>
            <a:chOff x="7644430" y="3691775"/>
            <a:chExt cx="901768" cy="901768"/>
          </a:xfrm>
        </p:grpSpPr>
        <p:sp>
          <p:nvSpPr>
            <p:cNvPr id="87" name="Oval 86">
              <a:extLst>
                <a:ext uri="{FF2B5EF4-FFF2-40B4-BE49-F238E27FC236}">
                  <a16:creationId xmlns="" xmlns:a16="http://schemas.microsoft.com/office/drawing/2014/main" id="{4F83A478-B044-4C2A-B2C1-2E1EEBFEDF5E}"/>
                </a:ext>
              </a:extLst>
            </p:cNvPr>
            <p:cNvSpPr/>
            <p:nvPr/>
          </p:nvSpPr>
          <p:spPr>
            <a:xfrm>
              <a:off x="7644430" y="3691775"/>
              <a:ext cx="901768" cy="90176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="" xmlns:a16="http://schemas.microsoft.com/office/drawing/2014/main" id="{C47C97DB-C031-49BA-AA42-5B0541EE614D}"/>
                </a:ext>
              </a:extLst>
            </p:cNvPr>
            <p:cNvGrpSpPr/>
            <p:nvPr/>
          </p:nvGrpSpPr>
          <p:grpSpPr>
            <a:xfrm>
              <a:off x="7877672" y="3862060"/>
              <a:ext cx="502926" cy="502726"/>
              <a:chOff x="-322450" y="-1123157"/>
              <a:chExt cx="5385628" cy="5383493"/>
            </a:xfrm>
            <a:solidFill>
              <a:schemeClr val="bg1"/>
            </a:solidFill>
          </p:grpSpPr>
          <p:sp>
            <p:nvSpPr>
              <p:cNvPr id="89" name="Freeform 48">
                <a:extLst>
                  <a:ext uri="{FF2B5EF4-FFF2-40B4-BE49-F238E27FC236}">
                    <a16:creationId xmlns="" xmlns:a16="http://schemas.microsoft.com/office/drawing/2014/main" id="{75A8DA62-E9AC-4C4E-AD94-48D35D11B7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22450" y="-1123157"/>
                <a:ext cx="5385628" cy="5383493"/>
              </a:xfrm>
              <a:custGeom>
                <a:avLst/>
                <a:gdLst>
                  <a:gd name="T0" fmla="*/ 690 w 1068"/>
                  <a:gd name="T1" fmla="*/ 335 h 1068"/>
                  <a:gd name="T2" fmla="*/ 534 w 1068"/>
                  <a:gd name="T3" fmla="*/ 0 h 1068"/>
                  <a:gd name="T4" fmla="*/ 301 w 1068"/>
                  <a:gd name="T5" fmla="*/ 342 h 1068"/>
                  <a:gd name="T6" fmla="*/ 267 w 1068"/>
                  <a:gd name="T7" fmla="*/ 360 h 1068"/>
                  <a:gd name="T8" fmla="*/ 100 w 1068"/>
                  <a:gd name="T9" fmla="*/ 334 h 1068"/>
                  <a:gd name="T10" fmla="*/ 0 w 1068"/>
                  <a:gd name="T11" fmla="*/ 968 h 1068"/>
                  <a:gd name="T12" fmla="*/ 201 w 1068"/>
                  <a:gd name="T13" fmla="*/ 1068 h 1068"/>
                  <a:gd name="T14" fmla="*/ 291 w 1068"/>
                  <a:gd name="T15" fmla="*/ 1011 h 1068"/>
                  <a:gd name="T16" fmla="*/ 301 w 1068"/>
                  <a:gd name="T17" fmla="*/ 1013 h 1068"/>
                  <a:gd name="T18" fmla="*/ 635 w 1068"/>
                  <a:gd name="T19" fmla="*/ 1068 h 1068"/>
                  <a:gd name="T20" fmla="*/ 937 w 1068"/>
                  <a:gd name="T21" fmla="*/ 1004 h 1068"/>
                  <a:gd name="T22" fmla="*/ 952 w 1068"/>
                  <a:gd name="T23" fmla="*/ 909 h 1068"/>
                  <a:gd name="T24" fmla="*/ 1007 w 1068"/>
                  <a:gd name="T25" fmla="*/ 732 h 1068"/>
                  <a:gd name="T26" fmla="*/ 1039 w 1068"/>
                  <a:gd name="T27" fmla="*/ 560 h 1068"/>
                  <a:gd name="T28" fmla="*/ 1068 w 1068"/>
                  <a:gd name="T29" fmla="*/ 481 h 1068"/>
                  <a:gd name="T30" fmla="*/ 974 w 1068"/>
                  <a:gd name="T31" fmla="*/ 349 h 1068"/>
                  <a:gd name="T32" fmla="*/ 201 w 1068"/>
                  <a:gd name="T33" fmla="*/ 1001 h 1068"/>
                  <a:gd name="T34" fmla="*/ 67 w 1068"/>
                  <a:gd name="T35" fmla="*/ 968 h 1068"/>
                  <a:gd name="T36" fmla="*/ 100 w 1068"/>
                  <a:gd name="T37" fmla="*/ 401 h 1068"/>
                  <a:gd name="T38" fmla="*/ 234 w 1068"/>
                  <a:gd name="T39" fmla="*/ 434 h 1068"/>
                  <a:gd name="T40" fmla="*/ 1001 w 1068"/>
                  <a:gd name="T41" fmla="*/ 485 h 1068"/>
                  <a:gd name="T42" fmla="*/ 868 w 1068"/>
                  <a:gd name="T43" fmla="*/ 534 h 1068"/>
                  <a:gd name="T44" fmla="*/ 868 w 1068"/>
                  <a:gd name="T45" fmla="*/ 567 h 1068"/>
                  <a:gd name="T46" fmla="*/ 986 w 1068"/>
                  <a:gd name="T47" fmla="*/ 629 h 1068"/>
                  <a:gd name="T48" fmla="*/ 835 w 1068"/>
                  <a:gd name="T49" fmla="*/ 701 h 1068"/>
                  <a:gd name="T50" fmla="*/ 835 w 1068"/>
                  <a:gd name="T51" fmla="*/ 734 h 1068"/>
                  <a:gd name="T52" fmla="*/ 944 w 1068"/>
                  <a:gd name="T53" fmla="*/ 803 h 1068"/>
                  <a:gd name="T54" fmla="*/ 801 w 1068"/>
                  <a:gd name="T55" fmla="*/ 868 h 1068"/>
                  <a:gd name="T56" fmla="*/ 801 w 1068"/>
                  <a:gd name="T57" fmla="*/ 901 h 1068"/>
                  <a:gd name="T58" fmla="*/ 888 w 1068"/>
                  <a:gd name="T59" fmla="*/ 948 h 1068"/>
                  <a:gd name="T60" fmla="*/ 818 w 1068"/>
                  <a:gd name="T61" fmla="*/ 1001 h 1068"/>
                  <a:gd name="T62" fmla="*/ 450 w 1068"/>
                  <a:gd name="T63" fmla="*/ 980 h 1068"/>
                  <a:gd name="T64" fmla="*/ 268 w 1068"/>
                  <a:gd name="T65" fmla="*/ 914 h 1068"/>
                  <a:gd name="T66" fmla="*/ 294 w 1068"/>
                  <a:gd name="T67" fmla="*/ 418 h 1068"/>
                  <a:gd name="T68" fmla="*/ 501 w 1068"/>
                  <a:gd name="T69" fmla="*/ 100 h 1068"/>
                  <a:gd name="T70" fmla="*/ 632 w 1068"/>
                  <a:gd name="T71" fmla="*/ 225 h 1068"/>
                  <a:gd name="T72" fmla="*/ 962 w 1068"/>
                  <a:gd name="T73" fmla="*/ 413 h 1068"/>
                  <a:gd name="T74" fmla="*/ 1001 w 1068"/>
                  <a:gd name="T75" fmla="*/ 485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68" h="1068">
                    <a:moveTo>
                      <a:pt x="974" y="349"/>
                    </a:moveTo>
                    <a:cubicBezTo>
                      <a:pt x="932" y="339"/>
                      <a:pt x="834" y="339"/>
                      <a:pt x="690" y="335"/>
                    </a:cubicBezTo>
                    <a:cubicBezTo>
                      <a:pt x="697" y="304"/>
                      <a:pt x="699" y="275"/>
                      <a:pt x="699" y="225"/>
                    </a:cubicBezTo>
                    <a:cubicBezTo>
                      <a:pt x="699" y="105"/>
                      <a:pt x="611" y="0"/>
                      <a:pt x="534" y="0"/>
                    </a:cubicBezTo>
                    <a:cubicBezTo>
                      <a:pt x="480" y="0"/>
                      <a:pt x="435" y="45"/>
                      <a:pt x="434" y="99"/>
                    </a:cubicBezTo>
                    <a:cubicBezTo>
                      <a:pt x="433" y="167"/>
                      <a:pt x="413" y="283"/>
                      <a:pt x="301" y="342"/>
                    </a:cubicBezTo>
                    <a:cubicBezTo>
                      <a:pt x="292" y="346"/>
                      <a:pt x="269" y="357"/>
                      <a:pt x="265" y="359"/>
                    </a:cubicBezTo>
                    <a:cubicBezTo>
                      <a:pt x="267" y="360"/>
                      <a:pt x="267" y="360"/>
                      <a:pt x="267" y="360"/>
                    </a:cubicBezTo>
                    <a:cubicBezTo>
                      <a:pt x="250" y="345"/>
                      <a:pt x="225" y="334"/>
                      <a:pt x="201" y="334"/>
                    </a:cubicBezTo>
                    <a:cubicBezTo>
                      <a:pt x="100" y="334"/>
                      <a:pt x="100" y="334"/>
                      <a:pt x="100" y="334"/>
                    </a:cubicBezTo>
                    <a:cubicBezTo>
                      <a:pt x="45" y="334"/>
                      <a:pt x="0" y="379"/>
                      <a:pt x="0" y="434"/>
                    </a:cubicBezTo>
                    <a:cubicBezTo>
                      <a:pt x="0" y="968"/>
                      <a:pt x="0" y="968"/>
                      <a:pt x="0" y="968"/>
                    </a:cubicBezTo>
                    <a:cubicBezTo>
                      <a:pt x="0" y="1023"/>
                      <a:pt x="45" y="1068"/>
                      <a:pt x="100" y="1068"/>
                    </a:cubicBezTo>
                    <a:cubicBezTo>
                      <a:pt x="201" y="1068"/>
                      <a:pt x="201" y="1068"/>
                      <a:pt x="201" y="1068"/>
                    </a:cubicBezTo>
                    <a:cubicBezTo>
                      <a:pt x="240" y="1068"/>
                      <a:pt x="273" y="1044"/>
                      <a:pt x="290" y="1010"/>
                    </a:cubicBezTo>
                    <a:cubicBezTo>
                      <a:pt x="290" y="1011"/>
                      <a:pt x="291" y="1011"/>
                      <a:pt x="291" y="1011"/>
                    </a:cubicBezTo>
                    <a:cubicBezTo>
                      <a:pt x="293" y="1011"/>
                      <a:pt x="296" y="1012"/>
                      <a:pt x="299" y="1013"/>
                    </a:cubicBezTo>
                    <a:cubicBezTo>
                      <a:pt x="300" y="1013"/>
                      <a:pt x="300" y="1013"/>
                      <a:pt x="301" y="1013"/>
                    </a:cubicBezTo>
                    <a:cubicBezTo>
                      <a:pt x="320" y="1018"/>
                      <a:pt x="357" y="1027"/>
                      <a:pt x="436" y="1045"/>
                    </a:cubicBezTo>
                    <a:cubicBezTo>
                      <a:pt x="453" y="1049"/>
                      <a:pt x="542" y="1068"/>
                      <a:pt x="635" y="1068"/>
                    </a:cubicBezTo>
                    <a:cubicBezTo>
                      <a:pt x="818" y="1068"/>
                      <a:pt x="818" y="1068"/>
                      <a:pt x="818" y="1068"/>
                    </a:cubicBezTo>
                    <a:cubicBezTo>
                      <a:pt x="873" y="1068"/>
                      <a:pt x="913" y="1047"/>
                      <a:pt x="937" y="1004"/>
                    </a:cubicBezTo>
                    <a:cubicBezTo>
                      <a:pt x="938" y="1003"/>
                      <a:pt x="945" y="988"/>
                      <a:pt x="952" y="968"/>
                    </a:cubicBezTo>
                    <a:cubicBezTo>
                      <a:pt x="956" y="952"/>
                      <a:pt x="958" y="931"/>
                      <a:pt x="952" y="909"/>
                    </a:cubicBezTo>
                    <a:cubicBezTo>
                      <a:pt x="988" y="884"/>
                      <a:pt x="1000" y="847"/>
                      <a:pt x="1007" y="823"/>
                    </a:cubicBezTo>
                    <a:cubicBezTo>
                      <a:pt x="1020" y="783"/>
                      <a:pt x="1016" y="753"/>
                      <a:pt x="1007" y="732"/>
                    </a:cubicBezTo>
                    <a:cubicBezTo>
                      <a:pt x="1027" y="713"/>
                      <a:pt x="1045" y="684"/>
                      <a:pt x="1052" y="640"/>
                    </a:cubicBezTo>
                    <a:cubicBezTo>
                      <a:pt x="1056" y="612"/>
                      <a:pt x="1052" y="584"/>
                      <a:pt x="1039" y="560"/>
                    </a:cubicBezTo>
                    <a:cubicBezTo>
                      <a:pt x="1058" y="539"/>
                      <a:pt x="1066" y="513"/>
                      <a:pt x="1067" y="488"/>
                    </a:cubicBezTo>
                    <a:cubicBezTo>
                      <a:pt x="1068" y="481"/>
                      <a:pt x="1068" y="481"/>
                      <a:pt x="1068" y="481"/>
                    </a:cubicBezTo>
                    <a:cubicBezTo>
                      <a:pt x="1068" y="476"/>
                      <a:pt x="1068" y="474"/>
                      <a:pt x="1068" y="464"/>
                    </a:cubicBezTo>
                    <a:cubicBezTo>
                      <a:pt x="1068" y="422"/>
                      <a:pt x="1039" y="368"/>
                      <a:pt x="974" y="349"/>
                    </a:cubicBezTo>
                    <a:close/>
                    <a:moveTo>
                      <a:pt x="234" y="968"/>
                    </a:moveTo>
                    <a:cubicBezTo>
                      <a:pt x="234" y="986"/>
                      <a:pt x="219" y="1001"/>
                      <a:pt x="201" y="1001"/>
                    </a:cubicBezTo>
                    <a:cubicBezTo>
                      <a:pt x="100" y="1001"/>
                      <a:pt x="100" y="1001"/>
                      <a:pt x="100" y="1001"/>
                    </a:cubicBezTo>
                    <a:cubicBezTo>
                      <a:pt x="82" y="1001"/>
                      <a:pt x="67" y="986"/>
                      <a:pt x="67" y="968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67" y="415"/>
                      <a:pt x="82" y="401"/>
                      <a:pt x="100" y="401"/>
                    </a:cubicBezTo>
                    <a:cubicBezTo>
                      <a:pt x="201" y="401"/>
                      <a:pt x="201" y="401"/>
                      <a:pt x="201" y="401"/>
                    </a:cubicBezTo>
                    <a:cubicBezTo>
                      <a:pt x="219" y="401"/>
                      <a:pt x="234" y="415"/>
                      <a:pt x="234" y="434"/>
                    </a:cubicBezTo>
                    <a:lnTo>
                      <a:pt x="234" y="968"/>
                    </a:lnTo>
                    <a:close/>
                    <a:moveTo>
                      <a:pt x="1001" y="485"/>
                    </a:moveTo>
                    <a:cubicBezTo>
                      <a:pt x="1000" y="502"/>
                      <a:pt x="993" y="534"/>
                      <a:pt x="935" y="534"/>
                    </a:cubicBezTo>
                    <a:cubicBezTo>
                      <a:pt x="885" y="534"/>
                      <a:pt x="868" y="534"/>
                      <a:pt x="868" y="534"/>
                    </a:cubicBezTo>
                    <a:cubicBezTo>
                      <a:pt x="859" y="534"/>
                      <a:pt x="851" y="541"/>
                      <a:pt x="851" y="551"/>
                    </a:cubicBezTo>
                    <a:cubicBezTo>
                      <a:pt x="851" y="560"/>
                      <a:pt x="859" y="567"/>
                      <a:pt x="868" y="567"/>
                    </a:cubicBezTo>
                    <a:cubicBezTo>
                      <a:pt x="868" y="567"/>
                      <a:pt x="883" y="567"/>
                      <a:pt x="933" y="567"/>
                    </a:cubicBezTo>
                    <a:cubicBezTo>
                      <a:pt x="983" y="567"/>
                      <a:pt x="989" y="609"/>
                      <a:pt x="986" y="629"/>
                    </a:cubicBezTo>
                    <a:cubicBezTo>
                      <a:pt x="982" y="654"/>
                      <a:pt x="970" y="701"/>
                      <a:pt x="914" y="701"/>
                    </a:cubicBezTo>
                    <a:cubicBezTo>
                      <a:pt x="858" y="701"/>
                      <a:pt x="835" y="701"/>
                      <a:pt x="835" y="701"/>
                    </a:cubicBezTo>
                    <a:cubicBezTo>
                      <a:pt x="825" y="701"/>
                      <a:pt x="818" y="708"/>
                      <a:pt x="818" y="718"/>
                    </a:cubicBezTo>
                    <a:cubicBezTo>
                      <a:pt x="818" y="727"/>
                      <a:pt x="825" y="734"/>
                      <a:pt x="835" y="734"/>
                    </a:cubicBezTo>
                    <a:cubicBezTo>
                      <a:pt x="835" y="734"/>
                      <a:pt x="874" y="734"/>
                      <a:pt x="900" y="734"/>
                    </a:cubicBezTo>
                    <a:cubicBezTo>
                      <a:pt x="957" y="734"/>
                      <a:pt x="952" y="777"/>
                      <a:pt x="944" y="803"/>
                    </a:cubicBezTo>
                    <a:cubicBezTo>
                      <a:pt x="933" y="837"/>
                      <a:pt x="926" y="868"/>
                      <a:pt x="856" y="868"/>
                    </a:cubicBezTo>
                    <a:cubicBezTo>
                      <a:pt x="831" y="868"/>
                      <a:pt x="801" y="868"/>
                      <a:pt x="801" y="868"/>
                    </a:cubicBezTo>
                    <a:cubicBezTo>
                      <a:pt x="792" y="868"/>
                      <a:pt x="784" y="875"/>
                      <a:pt x="784" y="884"/>
                    </a:cubicBezTo>
                    <a:cubicBezTo>
                      <a:pt x="784" y="894"/>
                      <a:pt x="792" y="901"/>
                      <a:pt x="801" y="901"/>
                    </a:cubicBezTo>
                    <a:cubicBezTo>
                      <a:pt x="801" y="901"/>
                      <a:pt x="824" y="901"/>
                      <a:pt x="853" y="901"/>
                    </a:cubicBezTo>
                    <a:cubicBezTo>
                      <a:pt x="890" y="901"/>
                      <a:pt x="892" y="936"/>
                      <a:pt x="888" y="948"/>
                    </a:cubicBezTo>
                    <a:cubicBezTo>
                      <a:pt x="884" y="962"/>
                      <a:pt x="879" y="972"/>
                      <a:pt x="878" y="972"/>
                    </a:cubicBezTo>
                    <a:cubicBezTo>
                      <a:pt x="868" y="990"/>
                      <a:pt x="852" y="1001"/>
                      <a:pt x="818" y="1001"/>
                    </a:cubicBezTo>
                    <a:cubicBezTo>
                      <a:pt x="635" y="1001"/>
                      <a:pt x="635" y="1001"/>
                      <a:pt x="635" y="1001"/>
                    </a:cubicBezTo>
                    <a:cubicBezTo>
                      <a:pt x="544" y="1001"/>
                      <a:pt x="453" y="980"/>
                      <a:pt x="450" y="980"/>
                    </a:cubicBezTo>
                    <a:cubicBezTo>
                      <a:pt x="312" y="948"/>
                      <a:pt x="304" y="946"/>
                      <a:pt x="296" y="943"/>
                    </a:cubicBezTo>
                    <a:cubicBezTo>
                      <a:pt x="296" y="943"/>
                      <a:pt x="268" y="938"/>
                      <a:pt x="268" y="914"/>
                    </a:cubicBezTo>
                    <a:cubicBezTo>
                      <a:pt x="267" y="453"/>
                      <a:pt x="267" y="453"/>
                      <a:pt x="267" y="453"/>
                    </a:cubicBezTo>
                    <a:cubicBezTo>
                      <a:pt x="267" y="437"/>
                      <a:pt x="277" y="423"/>
                      <a:pt x="294" y="418"/>
                    </a:cubicBezTo>
                    <a:cubicBezTo>
                      <a:pt x="296" y="417"/>
                      <a:pt x="299" y="416"/>
                      <a:pt x="301" y="415"/>
                    </a:cubicBezTo>
                    <a:cubicBezTo>
                      <a:pt x="453" y="352"/>
                      <a:pt x="500" y="214"/>
                      <a:pt x="501" y="100"/>
                    </a:cubicBezTo>
                    <a:cubicBezTo>
                      <a:pt x="501" y="84"/>
                      <a:pt x="513" y="67"/>
                      <a:pt x="534" y="67"/>
                    </a:cubicBezTo>
                    <a:cubicBezTo>
                      <a:pt x="570" y="67"/>
                      <a:pt x="632" y="138"/>
                      <a:pt x="632" y="225"/>
                    </a:cubicBezTo>
                    <a:cubicBezTo>
                      <a:pt x="632" y="304"/>
                      <a:pt x="629" y="318"/>
                      <a:pt x="601" y="401"/>
                    </a:cubicBezTo>
                    <a:cubicBezTo>
                      <a:pt x="935" y="401"/>
                      <a:pt x="932" y="405"/>
                      <a:pt x="962" y="413"/>
                    </a:cubicBezTo>
                    <a:cubicBezTo>
                      <a:pt x="998" y="423"/>
                      <a:pt x="1002" y="454"/>
                      <a:pt x="1002" y="464"/>
                    </a:cubicBezTo>
                    <a:cubicBezTo>
                      <a:pt x="1002" y="476"/>
                      <a:pt x="1001" y="474"/>
                      <a:pt x="1001" y="4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" pitchFamily="2" charset="0"/>
                </a:endParaRPr>
              </a:p>
            </p:txBody>
          </p:sp>
          <p:sp>
            <p:nvSpPr>
              <p:cNvPr id="90" name="Freeform 49">
                <a:extLst>
                  <a:ext uri="{FF2B5EF4-FFF2-40B4-BE49-F238E27FC236}">
                    <a16:creationId xmlns="" xmlns:a16="http://schemas.microsoft.com/office/drawing/2014/main" id="{E5FCA95C-6566-4DFD-931A-9F3746C96D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238" y="3263900"/>
                <a:ext cx="379413" cy="376237"/>
              </a:xfrm>
              <a:custGeom>
                <a:avLst/>
                <a:gdLst>
                  <a:gd name="T0" fmla="*/ 50 w 101"/>
                  <a:gd name="T1" fmla="*/ 0 h 100"/>
                  <a:gd name="T2" fmla="*/ 0 w 101"/>
                  <a:gd name="T3" fmla="*/ 50 h 100"/>
                  <a:gd name="T4" fmla="*/ 50 w 101"/>
                  <a:gd name="T5" fmla="*/ 100 h 100"/>
                  <a:gd name="T6" fmla="*/ 101 w 101"/>
                  <a:gd name="T7" fmla="*/ 50 h 100"/>
                  <a:gd name="T8" fmla="*/ 50 w 101"/>
                  <a:gd name="T9" fmla="*/ 0 h 100"/>
                  <a:gd name="T10" fmla="*/ 50 w 101"/>
                  <a:gd name="T11" fmla="*/ 67 h 100"/>
                  <a:gd name="T12" fmla="*/ 34 w 101"/>
                  <a:gd name="T13" fmla="*/ 50 h 100"/>
                  <a:gd name="T14" fmla="*/ 50 w 101"/>
                  <a:gd name="T15" fmla="*/ 33 h 100"/>
                  <a:gd name="T16" fmla="*/ 67 w 101"/>
                  <a:gd name="T17" fmla="*/ 50 h 100"/>
                  <a:gd name="T18" fmla="*/ 50 w 101"/>
                  <a:gd name="T19" fmla="*/ 6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7"/>
                      <a:pt x="23" y="100"/>
                      <a:pt x="50" y="100"/>
                    </a:cubicBezTo>
                    <a:cubicBezTo>
                      <a:pt x="78" y="100"/>
                      <a:pt x="101" y="77"/>
                      <a:pt x="101" y="50"/>
                    </a:cubicBezTo>
                    <a:cubicBezTo>
                      <a:pt x="101" y="22"/>
                      <a:pt x="78" y="0"/>
                      <a:pt x="50" y="0"/>
                    </a:cubicBezTo>
                    <a:close/>
                    <a:moveTo>
                      <a:pt x="50" y="67"/>
                    </a:moveTo>
                    <a:cubicBezTo>
                      <a:pt x="41" y="67"/>
                      <a:pt x="34" y="59"/>
                      <a:pt x="34" y="50"/>
                    </a:cubicBezTo>
                    <a:cubicBezTo>
                      <a:pt x="34" y="41"/>
                      <a:pt x="41" y="33"/>
                      <a:pt x="50" y="33"/>
                    </a:cubicBezTo>
                    <a:cubicBezTo>
                      <a:pt x="60" y="33"/>
                      <a:pt x="67" y="41"/>
                      <a:pt x="67" y="50"/>
                    </a:cubicBezTo>
                    <a:cubicBezTo>
                      <a:pt x="67" y="59"/>
                      <a:pt x="60" y="67"/>
                      <a:pt x="50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" pitchFamily="2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784576CC-5FD7-4EB1-B0CD-199DE065C4FA}"/>
              </a:ext>
            </a:extLst>
          </p:cNvPr>
          <p:cNvGrpSpPr/>
          <p:nvPr/>
        </p:nvGrpSpPr>
        <p:grpSpPr>
          <a:xfrm>
            <a:off x="6388134" y="3110811"/>
            <a:ext cx="455846" cy="606221"/>
            <a:chOff x="7644430" y="3691775"/>
            <a:chExt cx="901768" cy="901768"/>
          </a:xfrm>
        </p:grpSpPr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C50D10FD-AA8A-4A7A-88E2-A2F043492E2D}"/>
                </a:ext>
              </a:extLst>
            </p:cNvPr>
            <p:cNvSpPr/>
            <p:nvPr/>
          </p:nvSpPr>
          <p:spPr>
            <a:xfrm>
              <a:off x="7644430" y="3691775"/>
              <a:ext cx="901768" cy="90176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="" xmlns:a16="http://schemas.microsoft.com/office/drawing/2014/main" id="{7666C7C5-B385-499F-9FA0-552DFBD057AC}"/>
                </a:ext>
              </a:extLst>
            </p:cNvPr>
            <p:cNvGrpSpPr/>
            <p:nvPr/>
          </p:nvGrpSpPr>
          <p:grpSpPr>
            <a:xfrm>
              <a:off x="7877672" y="3862060"/>
              <a:ext cx="502926" cy="502726"/>
              <a:chOff x="-322450" y="-1123157"/>
              <a:chExt cx="5385628" cy="5383493"/>
            </a:xfrm>
            <a:solidFill>
              <a:schemeClr val="bg1"/>
            </a:solidFill>
          </p:grpSpPr>
          <p:sp>
            <p:nvSpPr>
              <p:cNvPr id="94" name="Freeform 48">
                <a:extLst>
                  <a:ext uri="{FF2B5EF4-FFF2-40B4-BE49-F238E27FC236}">
                    <a16:creationId xmlns="" xmlns:a16="http://schemas.microsoft.com/office/drawing/2014/main" id="{CBBD96EF-42D8-4362-AE72-3A83BDABA1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22450" y="-1123157"/>
                <a:ext cx="5385628" cy="5383493"/>
              </a:xfrm>
              <a:custGeom>
                <a:avLst/>
                <a:gdLst>
                  <a:gd name="T0" fmla="*/ 690 w 1068"/>
                  <a:gd name="T1" fmla="*/ 335 h 1068"/>
                  <a:gd name="T2" fmla="*/ 534 w 1068"/>
                  <a:gd name="T3" fmla="*/ 0 h 1068"/>
                  <a:gd name="T4" fmla="*/ 301 w 1068"/>
                  <a:gd name="T5" fmla="*/ 342 h 1068"/>
                  <a:gd name="T6" fmla="*/ 267 w 1068"/>
                  <a:gd name="T7" fmla="*/ 360 h 1068"/>
                  <a:gd name="T8" fmla="*/ 100 w 1068"/>
                  <a:gd name="T9" fmla="*/ 334 h 1068"/>
                  <a:gd name="T10" fmla="*/ 0 w 1068"/>
                  <a:gd name="T11" fmla="*/ 968 h 1068"/>
                  <a:gd name="T12" fmla="*/ 201 w 1068"/>
                  <a:gd name="T13" fmla="*/ 1068 h 1068"/>
                  <a:gd name="T14" fmla="*/ 291 w 1068"/>
                  <a:gd name="T15" fmla="*/ 1011 h 1068"/>
                  <a:gd name="T16" fmla="*/ 301 w 1068"/>
                  <a:gd name="T17" fmla="*/ 1013 h 1068"/>
                  <a:gd name="T18" fmla="*/ 635 w 1068"/>
                  <a:gd name="T19" fmla="*/ 1068 h 1068"/>
                  <a:gd name="T20" fmla="*/ 937 w 1068"/>
                  <a:gd name="T21" fmla="*/ 1004 h 1068"/>
                  <a:gd name="T22" fmla="*/ 952 w 1068"/>
                  <a:gd name="T23" fmla="*/ 909 h 1068"/>
                  <a:gd name="T24" fmla="*/ 1007 w 1068"/>
                  <a:gd name="T25" fmla="*/ 732 h 1068"/>
                  <a:gd name="T26" fmla="*/ 1039 w 1068"/>
                  <a:gd name="T27" fmla="*/ 560 h 1068"/>
                  <a:gd name="T28" fmla="*/ 1068 w 1068"/>
                  <a:gd name="T29" fmla="*/ 481 h 1068"/>
                  <a:gd name="T30" fmla="*/ 974 w 1068"/>
                  <a:gd name="T31" fmla="*/ 349 h 1068"/>
                  <a:gd name="T32" fmla="*/ 201 w 1068"/>
                  <a:gd name="T33" fmla="*/ 1001 h 1068"/>
                  <a:gd name="T34" fmla="*/ 67 w 1068"/>
                  <a:gd name="T35" fmla="*/ 968 h 1068"/>
                  <a:gd name="T36" fmla="*/ 100 w 1068"/>
                  <a:gd name="T37" fmla="*/ 401 h 1068"/>
                  <a:gd name="T38" fmla="*/ 234 w 1068"/>
                  <a:gd name="T39" fmla="*/ 434 h 1068"/>
                  <a:gd name="T40" fmla="*/ 1001 w 1068"/>
                  <a:gd name="T41" fmla="*/ 485 h 1068"/>
                  <a:gd name="T42" fmla="*/ 868 w 1068"/>
                  <a:gd name="T43" fmla="*/ 534 h 1068"/>
                  <a:gd name="T44" fmla="*/ 868 w 1068"/>
                  <a:gd name="T45" fmla="*/ 567 h 1068"/>
                  <a:gd name="T46" fmla="*/ 986 w 1068"/>
                  <a:gd name="T47" fmla="*/ 629 h 1068"/>
                  <a:gd name="T48" fmla="*/ 835 w 1068"/>
                  <a:gd name="T49" fmla="*/ 701 h 1068"/>
                  <a:gd name="T50" fmla="*/ 835 w 1068"/>
                  <a:gd name="T51" fmla="*/ 734 h 1068"/>
                  <a:gd name="T52" fmla="*/ 944 w 1068"/>
                  <a:gd name="T53" fmla="*/ 803 h 1068"/>
                  <a:gd name="T54" fmla="*/ 801 w 1068"/>
                  <a:gd name="T55" fmla="*/ 868 h 1068"/>
                  <a:gd name="T56" fmla="*/ 801 w 1068"/>
                  <a:gd name="T57" fmla="*/ 901 h 1068"/>
                  <a:gd name="T58" fmla="*/ 888 w 1068"/>
                  <a:gd name="T59" fmla="*/ 948 h 1068"/>
                  <a:gd name="T60" fmla="*/ 818 w 1068"/>
                  <a:gd name="T61" fmla="*/ 1001 h 1068"/>
                  <a:gd name="T62" fmla="*/ 450 w 1068"/>
                  <a:gd name="T63" fmla="*/ 980 h 1068"/>
                  <a:gd name="T64" fmla="*/ 268 w 1068"/>
                  <a:gd name="T65" fmla="*/ 914 h 1068"/>
                  <a:gd name="T66" fmla="*/ 294 w 1068"/>
                  <a:gd name="T67" fmla="*/ 418 h 1068"/>
                  <a:gd name="T68" fmla="*/ 501 w 1068"/>
                  <a:gd name="T69" fmla="*/ 100 h 1068"/>
                  <a:gd name="T70" fmla="*/ 632 w 1068"/>
                  <a:gd name="T71" fmla="*/ 225 h 1068"/>
                  <a:gd name="T72" fmla="*/ 962 w 1068"/>
                  <a:gd name="T73" fmla="*/ 413 h 1068"/>
                  <a:gd name="T74" fmla="*/ 1001 w 1068"/>
                  <a:gd name="T75" fmla="*/ 485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68" h="1068">
                    <a:moveTo>
                      <a:pt x="974" y="349"/>
                    </a:moveTo>
                    <a:cubicBezTo>
                      <a:pt x="932" y="339"/>
                      <a:pt x="834" y="339"/>
                      <a:pt x="690" y="335"/>
                    </a:cubicBezTo>
                    <a:cubicBezTo>
                      <a:pt x="697" y="304"/>
                      <a:pt x="699" y="275"/>
                      <a:pt x="699" y="225"/>
                    </a:cubicBezTo>
                    <a:cubicBezTo>
                      <a:pt x="699" y="105"/>
                      <a:pt x="611" y="0"/>
                      <a:pt x="534" y="0"/>
                    </a:cubicBezTo>
                    <a:cubicBezTo>
                      <a:pt x="480" y="0"/>
                      <a:pt x="435" y="45"/>
                      <a:pt x="434" y="99"/>
                    </a:cubicBezTo>
                    <a:cubicBezTo>
                      <a:pt x="433" y="167"/>
                      <a:pt x="413" y="283"/>
                      <a:pt x="301" y="342"/>
                    </a:cubicBezTo>
                    <a:cubicBezTo>
                      <a:pt x="292" y="346"/>
                      <a:pt x="269" y="357"/>
                      <a:pt x="265" y="359"/>
                    </a:cubicBezTo>
                    <a:cubicBezTo>
                      <a:pt x="267" y="360"/>
                      <a:pt x="267" y="360"/>
                      <a:pt x="267" y="360"/>
                    </a:cubicBezTo>
                    <a:cubicBezTo>
                      <a:pt x="250" y="345"/>
                      <a:pt x="225" y="334"/>
                      <a:pt x="201" y="334"/>
                    </a:cubicBezTo>
                    <a:cubicBezTo>
                      <a:pt x="100" y="334"/>
                      <a:pt x="100" y="334"/>
                      <a:pt x="100" y="334"/>
                    </a:cubicBezTo>
                    <a:cubicBezTo>
                      <a:pt x="45" y="334"/>
                      <a:pt x="0" y="379"/>
                      <a:pt x="0" y="434"/>
                    </a:cubicBezTo>
                    <a:cubicBezTo>
                      <a:pt x="0" y="968"/>
                      <a:pt x="0" y="968"/>
                      <a:pt x="0" y="968"/>
                    </a:cubicBezTo>
                    <a:cubicBezTo>
                      <a:pt x="0" y="1023"/>
                      <a:pt x="45" y="1068"/>
                      <a:pt x="100" y="1068"/>
                    </a:cubicBezTo>
                    <a:cubicBezTo>
                      <a:pt x="201" y="1068"/>
                      <a:pt x="201" y="1068"/>
                      <a:pt x="201" y="1068"/>
                    </a:cubicBezTo>
                    <a:cubicBezTo>
                      <a:pt x="240" y="1068"/>
                      <a:pt x="273" y="1044"/>
                      <a:pt x="290" y="1010"/>
                    </a:cubicBezTo>
                    <a:cubicBezTo>
                      <a:pt x="290" y="1011"/>
                      <a:pt x="291" y="1011"/>
                      <a:pt x="291" y="1011"/>
                    </a:cubicBezTo>
                    <a:cubicBezTo>
                      <a:pt x="293" y="1011"/>
                      <a:pt x="296" y="1012"/>
                      <a:pt x="299" y="1013"/>
                    </a:cubicBezTo>
                    <a:cubicBezTo>
                      <a:pt x="300" y="1013"/>
                      <a:pt x="300" y="1013"/>
                      <a:pt x="301" y="1013"/>
                    </a:cubicBezTo>
                    <a:cubicBezTo>
                      <a:pt x="320" y="1018"/>
                      <a:pt x="357" y="1027"/>
                      <a:pt x="436" y="1045"/>
                    </a:cubicBezTo>
                    <a:cubicBezTo>
                      <a:pt x="453" y="1049"/>
                      <a:pt x="542" y="1068"/>
                      <a:pt x="635" y="1068"/>
                    </a:cubicBezTo>
                    <a:cubicBezTo>
                      <a:pt x="818" y="1068"/>
                      <a:pt x="818" y="1068"/>
                      <a:pt x="818" y="1068"/>
                    </a:cubicBezTo>
                    <a:cubicBezTo>
                      <a:pt x="873" y="1068"/>
                      <a:pt x="913" y="1047"/>
                      <a:pt x="937" y="1004"/>
                    </a:cubicBezTo>
                    <a:cubicBezTo>
                      <a:pt x="938" y="1003"/>
                      <a:pt x="945" y="988"/>
                      <a:pt x="952" y="968"/>
                    </a:cubicBezTo>
                    <a:cubicBezTo>
                      <a:pt x="956" y="952"/>
                      <a:pt x="958" y="931"/>
                      <a:pt x="952" y="909"/>
                    </a:cubicBezTo>
                    <a:cubicBezTo>
                      <a:pt x="988" y="884"/>
                      <a:pt x="1000" y="847"/>
                      <a:pt x="1007" y="823"/>
                    </a:cubicBezTo>
                    <a:cubicBezTo>
                      <a:pt x="1020" y="783"/>
                      <a:pt x="1016" y="753"/>
                      <a:pt x="1007" y="732"/>
                    </a:cubicBezTo>
                    <a:cubicBezTo>
                      <a:pt x="1027" y="713"/>
                      <a:pt x="1045" y="684"/>
                      <a:pt x="1052" y="640"/>
                    </a:cubicBezTo>
                    <a:cubicBezTo>
                      <a:pt x="1056" y="612"/>
                      <a:pt x="1052" y="584"/>
                      <a:pt x="1039" y="560"/>
                    </a:cubicBezTo>
                    <a:cubicBezTo>
                      <a:pt x="1058" y="539"/>
                      <a:pt x="1066" y="513"/>
                      <a:pt x="1067" y="488"/>
                    </a:cubicBezTo>
                    <a:cubicBezTo>
                      <a:pt x="1068" y="481"/>
                      <a:pt x="1068" y="481"/>
                      <a:pt x="1068" y="481"/>
                    </a:cubicBezTo>
                    <a:cubicBezTo>
                      <a:pt x="1068" y="476"/>
                      <a:pt x="1068" y="474"/>
                      <a:pt x="1068" y="464"/>
                    </a:cubicBezTo>
                    <a:cubicBezTo>
                      <a:pt x="1068" y="422"/>
                      <a:pt x="1039" y="368"/>
                      <a:pt x="974" y="349"/>
                    </a:cubicBezTo>
                    <a:close/>
                    <a:moveTo>
                      <a:pt x="234" y="968"/>
                    </a:moveTo>
                    <a:cubicBezTo>
                      <a:pt x="234" y="986"/>
                      <a:pt x="219" y="1001"/>
                      <a:pt x="201" y="1001"/>
                    </a:cubicBezTo>
                    <a:cubicBezTo>
                      <a:pt x="100" y="1001"/>
                      <a:pt x="100" y="1001"/>
                      <a:pt x="100" y="1001"/>
                    </a:cubicBezTo>
                    <a:cubicBezTo>
                      <a:pt x="82" y="1001"/>
                      <a:pt x="67" y="986"/>
                      <a:pt x="67" y="968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67" y="415"/>
                      <a:pt x="82" y="401"/>
                      <a:pt x="100" y="401"/>
                    </a:cubicBezTo>
                    <a:cubicBezTo>
                      <a:pt x="201" y="401"/>
                      <a:pt x="201" y="401"/>
                      <a:pt x="201" y="401"/>
                    </a:cubicBezTo>
                    <a:cubicBezTo>
                      <a:pt x="219" y="401"/>
                      <a:pt x="234" y="415"/>
                      <a:pt x="234" y="434"/>
                    </a:cubicBezTo>
                    <a:lnTo>
                      <a:pt x="234" y="968"/>
                    </a:lnTo>
                    <a:close/>
                    <a:moveTo>
                      <a:pt x="1001" y="485"/>
                    </a:moveTo>
                    <a:cubicBezTo>
                      <a:pt x="1000" y="502"/>
                      <a:pt x="993" y="534"/>
                      <a:pt x="935" y="534"/>
                    </a:cubicBezTo>
                    <a:cubicBezTo>
                      <a:pt x="885" y="534"/>
                      <a:pt x="868" y="534"/>
                      <a:pt x="868" y="534"/>
                    </a:cubicBezTo>
                    <a:cubicBezTo>
                      <a:pt x="859" y="534"/>
                      <a:pt x="851" y="541"/>
                      <a:pt x="851" y="551"/>
                    </a:cubicBezTo>
                    <a:cubicBezTo>
                      <a:pt x="851" y="560"/>
                      <a:pt x="859" y="567"/>
                      <a:pt x="868" y="567"/>
                    </a:cubicBezTo>
                    <a:cubicBezTo>
                      <a:pt x="868" y="567"/>
                      <a:pt x="883" y="567"/>
                      <a:pt x="933" y="567"/>
                    </a:cubicBezTo>
                    <a:cubicBezTo>
                      <a:pt x="983" y="567"/>
                      <a:pt x="989" y="609"/>
                      <a:pt x="986" y="629"/>
                    </a:cubicBezTo>
                    <a:cubicBezTo>
                      <a:pt x="982" y="654"/>
                      <a:pt x="970" y="701"/>
                      <a:pt x="914" y="701"/>
                    </a:cubicBezTo>
                    <a:cubicBezTo>
                      <a:pt x="858" y="701"/>
                      <a:pt x="835" y="701"/>
                      <a:pt x="835" y="701"/>
                    </a:cubicBezTo>
                    <a:cubicBezTo>
                      <a:pt x="825" y="701"/>
                      <a:pt x="818" y="708"/>
                      <a:pt x="818" y="718"/>
                    </a:cubicBezTo>
                    <a:cubicBezTo>
                      <a:pt x="818" y="727"/>
                      <a:pt x="825" y="734"/>
                      <a:pt x="835" y="734"/>
                    </a:cubicBezTo>
                    <a:cubicBezTo>
                      <a:pt x="835" y="734"/>
                      <a:pt x="874" y="734"/>
                      <a:pt x="900" y="734"/>
                    </a:cubicBezTo>
                    <a:cubicBezTo>
                      <a:pt x="957" y="734"/>
                      <a:pt x="952" y="777"/>
                      <a:pt x="944" y="803"/>
                    </a:cubicBezTo>
                    <a:cubicBezTo>
                      <a:pt x="933" y="837"/>
                      <a:pt x="926" y="868"/>
                      <a:pt x="856" y="868"/>
                    </a:cubicBezTo>
                    <a:cubicBezTo>
                      <a:pt x="831" y="868"/>
                      <a:pt x="801" y="868"/>
                      <a:pt x="801" y="868"/>
                    </a:cubicBezTo>
                    <a:cubicBezTo>
                      <a:pt x="792" y="868"/>
                      <a:pt x="784" y="875"/>
                      <a:pt x="784" y="884"/>
                    </a:cubicBezTo>
                    <a:cubicBezTo>
                      <a:pt x="784" y="894"/>
                      <a:pt x="792" y="901"/>
                      <a:pt x="801" y="901"/>
                    </a:cubicBezTo>
                    <a:cubicBezTo>
                      <a:pt x="801" y="901"/>
                      <a:pt x="824" y="901"/>
                      <a:pt x="853" y="901"/>
                    </a:cubicBezTo>
                    <a:cubicBezTo>
                      <a:pt x="890" y="901"/>
                      <a:pt x="892" y="936"/>
                      <a:pt x="888" y="948"/>
                    </a:cubicBezTo>
                    <a:cubicBezTo>
                      <a:pt x="884" y="962"/>
                      <a:pt x="879" y="972"/>
                      <a:pt x="878" y="972"/>
                    </a:cubicBezTo>
                    <a:cubicBezTo>
                      <a:pt x="868" y="990"/>
                      <a:pt x="852" y="1001"/>
                      <a:pt x="818" y="1001"/>
                    </a:cubicBezTo>
                    <a:cubicBezTo>
                      <a:pt x="635" y="1001"/>
                      <a:pt x="635" y="1001"/>
                      <a:pt x="635" y="1001"/>
                    </a:cubicBezTo>
                    <a:cubicBezTo>
                      <a:pt x="544" y="1001"/>
                      <a:pt x="453" y="980"/>
                      <a:pt x="450" y="980"/>
                    </a:cubicBezTo>
                    <a:cubicBezTo>
                      <a:pt x="312" y="948"/>
                      <a:pt x="304" y="946"/>
                      <a:pt x="296" y="943"/>
                    </a:cubicBezTo>
                    <a:cubicBezTo>
                      <a:pt x="296" y="943"/>
                      <a:pt x="268" y="938"/>
                      <a:pt x="268" y="914"/>
                    </a:cubicBezTo>
                    <a:cubicBezTo>
                      <a:pt x="267" y="453"/>
                      <a:pt x="267" y="453"/>
                      <a:pt x="267" y="453"/>
                    </a:cubicBezTo>
                    <a:cubicBezTo>
                      <a:pt x="267" y="437"/>
                      <a:pt x="277" y="423"/>
                      <a:pt x="294" y="418"/>
                    </a:cubicBezTo>
                    <a:cubicBezTo>
                      <a:pt x="296" y="417"/>
                      <a:pt x="299" y="416"/>
                      <a:pt x="301" y="415"/>
                    </a:cubicBezTo>
                    <a:cubicBezTo>
                      <a:pt x="453" y="352"/>
                      <a:pt x="500" y="214"/>
                      <a:pt x="501" y="100"/>
                    </a:cubicBezTo>
                    <a:cubicBezTo>
                      <a:pt x="501" y="84"/>
                      <a:pt x="513" y="67"/>
                      <a:pt x="534" y="67"/>
                    </a:cubicBezTo>
                    <a:cubicBezTo>
                      <a:pt x="570" y="67"/>
                      <a:pt x="632" y="138"/>
                      <a:pt x="632" y="225"/>
                    </a:cubicBezTo>
                    <a:cubicBezTo>
                      <a:pt x="632" y="304"/>
                      <a:pt x="629" y="318"/>
                      <a:pt x="601" y="401"/>
                    </a:cubicBezTo>
                    <a:cubicBezTo>
                      <a:pt x="935" y="401"/>
                      <a:pt x="932" y="405"/>
                      <a:pt x="962" y="413"/>
                    </a:cubicBezTo>
                    <a:cubicBezTo>
                      <a:pt x="998" y="423"/>
                      <a:pt x="1002" y="454"/>
                      <a:pt x="1002" y="464"/>
                    </a:cubicBezTo>
                    <a:cubicBezTo>
                      <a:pt x="1002" y="476"/>
                      <a:pt x="1001" y="474"/>
                      <a:pt x="1001" y="4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" pitchFamily="2" charset="0"/>
                </a:endParaRPr>
              </a:p>
            </p:txBody>
          </p:sp>
          <p:sp>
            <p:nvSpPr>
              <p:cNvPr id="95" name="Freeform 49">
                <a:extLst>
                  <a:ext uri="{FF2B5EF4-FFF2-40B4-BE49-F238E27FC236}">
                    <a16:creationId xmlns="" xmlns:a16="http://schemas.microsoft.com/office/drawing/2014/main" id="{E991211D-7AF0-4DE2-8C2E-6A441B07BC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238" y="3263900"/>
                <a:ext cx="379413" cy="376237"/>
              </a:xfrm>
              <a:custGeom>
                <a:avLst/>
                <a:gdLst>
                  <a:gd name="T0" fmla="*/ 50 w 101"/>
                  <a:gd name="T1" fmla="*/ 0 h 100"/>
                  <a:gd name="T2" fmla="*/ 0 w 101"/>
                  <a:gd name="T3" fmla="*/ 50 h 100"/>
                  <a:gd name="T4" fmla="*/ 50 w 101"/>
                  <a:gd name="T5" fmla="*/ 100 h 100"/>
                  <a:gd name="T6" fmla="*/ 101 w 101"/>
                  <a:gd name="T7" fmla="*/ 50 h 100"/>
                  <a:gd name="T8" fmla="*/ 50 w 101"/>
                  <a:gd name="T9" fmla="*/ 0 h 100"/>
                  <a:gd name="T10" fmla="*/ 50 w 101"/>
                  <a:gd name="T11" fmla="*/ 67 h 100"/>
                  <a:gd name="T12" fmla="*/ 34 w 101"/>
                  <a:gd name="T13" fmla="*/ 50 h 100"/>
                  <a:gd name="T14" fmla="*/ 50 w 101"/>
                  <a:gd name="T15" fmla="*/ 33 h 100"/>
                  <a:gd name="T16" fmla="*/ 67 w 101"/>
                  <a:gd name="T17" fmla="*/ 50 h 100"/>
                  <a:gd name="T18" fmla="*/ 50 w 101"/>
                  <a:gd name="T19" fmla="*/ 6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7"/>
                      <a:pt x="23" y="100"/>
                      <a:pt x="50" y="100"/>
                    </a:cubicBezTo>
                    <a:cubicBezTo>
                      <a:pt x="78" y="100"/>
                      <a:pt x="101" y="77"/>
                      <a:pt x="101" y="50"/>
                    </a:cubicBezTo>
                    <a:cubicBezTo>
                      <a:pt x="101" y="22"/>
                      <a:pt x="78" y="0"/>
                      <a:pt x="50" y="0"/>
                    </a:cubicBezTo>
                    <a:close/>
                    <a:moveTo>
                      <a:pt x="50" y="67"/>
                    </a:moveTo>
                    <a:cubicBezTo>
                      <a:pt x="41" y="67"/>
                      <a:pt x="34" y="59"/>
                      <a:pt x="34" y="50"/>
                    </a:cubicBezTo>
                    <a:cubicBezTo>
                      <a:pt x="34" y="41"/>
                      <a:pt x="41" y="33"/>
                      <a:pt x="50" y="33"/>
                    </a:cubicBezTo>
                    <a:cubicBezTo>
                      <a:pt x="60" y="33"/>
                      <a:pt x="67" y="41"/>
                      <a:pt x="67" y="50"/>
                    </a:cubicBezTo>
                    <a:cubicBezTo>
                      <a:pt x="67" y="59"/>
                      <a:pt x="60" y="67"/>
                      <a:pt x="50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>
                  <a:latin typeface="Helvetica" pitchFamily="2" charset="0"/>
                </a:endParaRPr>
              </a:p>
            </p:txBody>
          </p:sp>
        </p:grpSp>
      </p:grp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7545B56-D14A-46C0-B9EC-6C827BEC8623}"/>
              </a:ext>
            </a:extLst>
          </p:cNvPr>
          <p:cNvSpPr/>
          <p:nvPr/>
        </p:nvSpPr>
        <p:spPr>
          <a:xfrm>
            <a:off x="311565" y="1052267"/>
            <a:ext cx="1585034" cy="72013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/>
              <a:t>Universitas</a:t>
            </a:r>
            <a:r>
              <a:rPr lang="en-US" sz="1400" b="1" dirty="0"/>
              <a:t>/</a:t>
            </a:r>
          </a:p>
          <a:p>
            <a:pPr algn="ctr"/>
            <a:r>
              <a:rPr lang="en-US" sz="1400" b="1" dirty="0" err="1"/>
              <a:t>Institut</a:t>
            </a:r>
            <a:endParaRPr lang="en-US" sz="1400" b="1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23D4B9A2-937C-4C8E-B80F-32224F50047F}"/>
              </a:ext>
            </a:extLst>
          </p:cNvPr>
          <p:cNvSpPr/>
          <p:nvPr/>
        </p:nvSpPr>
        <p:spPr>
          <a:xfrm>
            <a:off x="2099768" y="1033841"/>
            <a:ext cx="1585034" cy="72013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/>
              <a:t>Sekolah</a:t>
            </a:r>
            <a:r>
              <a:rPr lang="en-US" sz="1400" b="1" dirty="0"/>
              <a:t> Tinggi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4C7AAC55-5BBB-4F24-8EEB-DF21FFAA11F4}"/>
              </a:ext>
            </a:extLst>
          </p:cNvPr>
          <p:cNvSpPr/>
          <p:nvPr/>
        </p:nvSpPr>
        <p:spPr>
          <a:xfrm>
            <a:off x="3877588" y="1045492"/>
            <a:ext cx="1846540" cy="72013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/>
              <a:t>Politeknik</a:t>
            </a:r>
            <a:r>
              <a:rPr lang="en-US" sz="1400" b="1" dirty="0"/>
              <a:t>/</a:t>
            </a:r>
            <a:r>
              <a:rPr lang="en-US" sz="1400" b="1" dirty="0" err="1"/>
              <a:t>Akademi</a:t>
            </a:r>
            <a:r>
              <a:rPr lang="en-US" sz="1400" b="1" dirty="0"/>
              <a:t>/</a:t>
            </a:r>
            <a:r>
              <a:rPr lang="en-US" sz="1400" b="1" dirty="0" err="1"/>
              <a:t>Akademi</a:t>
            </a:r>
            <a:r>
              <a:rPr lang="en-US" sz="1400" b="1" dirty="0"/>
              <a:t> </a:t>
            </a:r>
            <a:r>
              <a:rPr lang="en-US" sz="1400" b="1" dirty="0" err="1"/>
              <a:t>Komunitas</a:t>
            </a:r>
            <a:endParaRPr lang="en-US" sz="1400" b="1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E60F3459-F7C0-4E62-B944-F7724137A65E}"/>
              </a:ext>
            </a:extLst>
          </p:cNvPr>
          <p:cNvSpPr/>
          <p:nvPr/>
        </p:nvSpPr>
        <p:spPr>
          <a:xfrm>
            <a:off x="311565" y="2240136"/>
            <a:ext cx="1585034" cy="43251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/>
              <a:t>Fakultas</a:t>
            </a:r>
            <a:endParaRPr lang="en-US" sz="1400" b="1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CCBDD945-6CC2-46FA-AC1D-5B775D14A535}"/>
              </a:ext>
            </a:extLst>
          </p:cNvPr>
          <p:cNvSpPr/>
          <p:nvPr/>
        </p:nvSpPr>
        <p:spPr>
          <a:xfrm>
            <a:off x="311565" y="3041256"/>
            <a:ext cx="1585034" cy="76776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Unit </a:t>
            </a:r>
            <a:r>
              <a:rPr lang="en-US" sz="1400" b="1" dirty="0" err="1"/>
              <a:t>Pengelola</a:t>
            </a:r>
            <a:r>
              <a:rPr lang="en-US" sz="1400" b="1" dirty="0"/>
              <a:t> Program </a:t>
            </a:r>
            <a:r>
              <a:rPr lang="en-US" sz="1400" b="1" dirty="0" err="1"/>
              <a:t>Studi</a:t>
            </a:r>
            <a:endParaRPr lang="en-US" sz="1400" b="1" dirty="0"/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C574D6FC-E67A-492A-A624-F9F43E285BA4}"/>
              </a:ext>
            </a:extLst>
          </p:cNvPr>
          <p:cNvSpPr/>
          <p:nvPr/>
        </p:nvSpPr>
        <p:spPr>
          <a:xfrm>
            <a:off x="2091530" y="3041256"/>
            <a:ext cx="1585034" cy="76776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Unit </a:t>
            </a:r>
            <a:r>
              <a:rPr lang="en-US" sz="1400" b="1" dirty="0" err="1"/>
              <a:t>Pengelola</a:t>
            </a:r>
            <a:r>
              <a:rPr lang="en-US" sz="1400" b="1" dirty="0"/>
              <a:t> Program </a:t>
            </a:r>
            <a:r>
              <a:rPr lang="en-US" sz="1400" b="1" dirty="0" err="1"/>
              <a:t>Studi</a:t>
            </a:r>
            <a:endParaRPr lang="en-US" sz="1400" b="1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6B0DF76A-78D0-4DF0-A15D-DAAD9E513702}"/>
              </a:ext>
            </a:extLst>
          </p:cNvPr>
          <p:cNvSpPr/>
          <p:nvPr/>
        </p:nvSpPr>
        <p:spPr>
          <a:xfrm>
            <a:off x="3908523" y="3030037"/>
            <a:ext cx="1815605" cy="76776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Unit </a:t>
            </a:r>
            <a:r>
              <a:rPr lang="en-US" sz="1400" b="1" dirty="0" err="1"/>
              <a:t>Pengelola</a:t>
            </a:r>
            <a:r>
              <a:rPr lang="en-US" sz="1400" b="1" dirty="0"/>
              <a:t> Program </a:t>
            </a:r>
            <a:r>
              <a:rPr lang="en-US" sz="1400" b="1" dirty="0" err="1"/>
              <a:t>Studi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883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1106</Words>
  <Application>Microsoft Office PowerPoint</Application>
  <PresentationFormat>On-screen Show (4:3)</PresentationFormat>
  <Paragraphs>218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DISKUSI  SISTEM PENJAMINAN MUTU INTERNAL</vt:lpstr>
      <vt:lpstr>KEBIJAKAN NASIONAL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PERMASALAHAN SPMI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DISKUSI  SISTEM PENJAMINAN MUTU INTERNAL</dc:title>
  <dc:creator>Windows User</dc:creator>
  <cp:lastModifiedBy>Windows User</cp:lastModifiedBy>
  <cp:revision>6</cp:revision>
  <dcterms:created xsi:type="dcterms:W3CDTF">2019-08-19T11:34:20Z</dcterms:created>
  <dcterms:modified xsi:type="dcterms:W3CDTF">2019-08-20T00:54:36Z</dcterms:modified>
</cp:coreProperties>
</file>