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619" r:id="rId2"/>
    <p:sldId id="678" r:id="rId3"/>
    <p:sldId id="706" r:id="rId4"/>
    <p:sldId id="782" r:id="rId5"/>
    <p:sldId id="680" r:id="rId6"/>
    <p:sldId id="780" r:id="rId7"/>
    <p:sldId id="679" r:id="rId8"/>
    <p:sldId id="681" r:id="rId9"/>
    <p:sldId id="705" r:id="rId10"/>
    <p:sldId id="707" r:id="rId11"/>
    <p:sldId id="774" r:id="rId12"/>
    <p:sldId id="755" r:id="rId13"/>
    <p:sldId id="734" r:id="rId14"/>
    <p:sldId id="733" r:id="rId15"/>
    <p:sldId id="708" r:id="rId16"/>
    <p:sldId id="758" r:id="rId17"/>
    <p:sldId id="713" r:id="rId18"/>
    <p:sldId id="712" r:id="rId19"/>
    <p:sldId id="753" r:id="rId20"/>
    <p:sldId id="770" r:id="rId21"/>
    <p:sldId id="710" r:id="rId22"/>
    <p:sldId id="762" r:id="rId23"/>
    <p:sldId id="775" r:id="rId24"/>
    <p:sldId id="763" r:id="rId25"/>
    <p:sldId id="719" r:id="rId26"/>
    <p:sldId id="773" r:id="rId27"/>
    <p:sldId id="777" r:id="rId28"/>
    <p:sldId id="778" r:id="rId29"/>
    <p:sldId id="779" r:id="rId30"/>
    <p:sldId id="781" r:id="rId31"/>
    <p:sldId id="771" r:id="rId32"/>
    <p:sldId id="772" r:id="rId33"/>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00"/>
    <a:srgbClr val="CCFF9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954" autoAdjust="0"/>
  </p:normalViewPr>
  <p:slideViewPr>
    <p:cSldViewPr>
      <p:cViewPr varScale="1">
        <p:scale>
          <a:sx n="114" d="100"/>
          <a:sy n="114" d="100"/>
        </p:scale>
        <p:origin x="474" y="144"/>
      </p:cViewPr>
      <p:guideLst>
        <p:guide orient="horz" pos="2160"/>
        <p:guide pos="3840"/>
      </p:guideLst>
    </p:cSldViewPr>
  </p:slideViewPr>
  <p:notesTextViewPr>
    <p:cViewPr>
      <p:scale>
        <a:sx n="1" d="1"/>
        <a:sy n="1" d="1"/>
      </p:scale>
      <p:origin x="0" y="0"/>
    </p:cViewPr>
  </p:notesTextViewPr>
  <p:sorterViewPr>
    <p:cViewPr>
      <p:scale>
        <a:sx n="155" d="100"/>
        <a:sy n="155" d="100"/>
      </p:scale>
      <p:origin x="0" y="131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1C3BF-1431-4117-BFCB-7177B1FBB8A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id-ID"/>
        </a:p>
      </dgm:t>
    </dgm:pt>
    <dgm:pt modelId="{D449110B-7A26-455F-BD07-26ACA8640CBA}">
      <dgm:prSet/>
      <dgm:spPr/>
      <dgm:t>
        <a:bodyPr/>
        <a:lstStyle/>
        <a:p>
          <a:pPr rtl="0"/>
          <a:r>
            <a:rPr lang="id-ID" b="1"/>
            <a:t>Quality Enhancement</a:t>
          </a:r>
          <a:endParaRPr lang="id-ID"/>
        </a:p>
      </dgm:t>
    </dgm:pt>
    <dgm:pt modelId="{BBE6178C-5302-4B93-AAD6-2C776429C9E3}" type="parTrans" cxnId="{A30BA29E-E6C0-49C0-A37D-22C1CA0CA908}">
      <dgm:prSet/>
      <dgm:spPr/>
      <dgm:t>
        <a:bodyPr/>
        <a:lstStyle/>
        <a:p>
          <a:endParaRPr lang="id-ID"/>
        </a:p>
      </dgm:t>
    </dgm:pt>
    <dgm:pt modelId="{F79D9909-F225-417A-AA88-526DADF38C70}" type="sibTrans" cxnId="{A30BA29E-E6C0-49C0-A37D-22C1CA0CA908}">
      <dgm:prSet/>
      <dgm:spPr/>
      <dgm:t>
        <a:bodyPr/>
        <a:lstStyle/>
        <a:p>
          <a:endParaRPr lang="id-ID"/>
        </a:p>
      </dgm:t>
    </dgm:pt>
    <dgm:pt modelId="{D47D58EB-85C6-4B21-83A4-BF9449EC19F8}">
      <dgm:prSet/>
      <dgm:spPr/>
      <dgm:t>
        <a:bodyPr/>
        <a:lstStyle/>
        <a:p>
          <a:pPr rtl="0"/>
          <a:r>
            <a:rPr lang="id-ID" b="1"/>
            <a:t>ABET:</a:t>
          </a:r>
          <a:endParaRPr lang="id-ID"/>
        </a:p>
      </dgm:t>
    </dgm:pt>
    <dgm:pt modelId="{76BA2900-5587-4048-B34C-BA3A585CDE43}" type="parTrans" cxnId="{74C0CB59-B72C-4766-A3B9-50016E282D28}">
      <dgm:prSet/>
      <dgm:spPr/>
      <dgm:t>
        <a:bodyPr/>
        <a:lstStyle/>
        <a:p>
          <a:endParaRPr lang="id-ID"/>
        </a:p>
      </dgm:t>
    </dgm:pt>
    <dgm:pt modelId="{AD2DC093-3282-42BC-99D5-3E0925E79AA9}" type="sibTrans" cxnId="{74C0CB59-B72C-4766-A3B9-50016E282D28}">
      <dgm:prSet/>
      <dgm:spPr/>
      <dgm:t>
        <a:bodyPr/>
        <a:lstStyle/>
        <a:p>
          <a:endParaRPr lang="id-ID"/>
        </a:p>
      </dgm:t>
    </dgm:pt>
    <dgm:pt modelId="{5CEEDB0A-79BA-401D-AF8B-8E5E1FDAEB52}">
      <dgm:prSet/>
      <dgm:spPr/>
      <dgm:t>
        <a:bodyPr/>
        <a:lstStyle/>
        <a:p>
          <a:pPr rtl="0"/>
          <a:r>
            <a:rPr lang="id-ID"/>
            <a:t>Kriteria 4: Continuous Improvement </a:t>
          </a:r>
        </a:p>
      </dgm:t>
    </dgm:pt>
    <dgm:pt modelId="{4E738886-DD96-4DE8-80D7-1D58EA72F5D3}" type="parTrans" cxnId="{D9A6DA03-0016-48E9-B9DE-FE4EC2431DAA}">
      <dgm:prSet/>
      <dgm:spPr/>
      <dgm:t>
        <a:bodyPr/>
        <a:lstStyle/>
        <a:p>
          <a:endParaRPr lang="id-ID"/>
        </a:p>
      </dgm:t>
    </dgm:pt>
    <dgm:pt modelId="{40E9F58E-21A7-4E09-8B94-B05D6E3D294F}" type="sibTrans" cxnId="{D9A6DA03-0016-48E9-B9DE-FE4EC2431DAA}">
      <dgm:prSet/>
      <dgm:spPr/>
      <dgm:t>
        <a:bodyPr/>
        <a:lstStyle/>
        <a:p>
          <a:endParaRPr lang="id-ID"/>
        </a:p>
      </dgm:t>
    </dgm:pt>
    <dgm:pt modelId="{FE43C8A3-48F9-45CF-976C-45D7184C57B0}">
      <dgm:prSet/>
      <dgm:spPr/>
      <dgm:t>
        <a:bodyPr/>
        <a:lstStyle/>
        <a:p>
          <a:pPr rtl="0"/>
          <a:r>
            <a:rPr lang="en-US" i="1"/>
            <a:t>The program must regularly use appropriate, documented processes for assessing and evaluating the extent to which the student outcomes are being attained. The results of these evaluations must be systematically utilized as input for the continuous improvement of the program. Other available information may also be used to assist in the continuous improvement of the program.</a:t>
          </a:r>
          <a:endParaRPr lang="id-ID"/>
        </a:p>
      </dgm:t>
    </dgm:pt>
    <dgm:pt modelId="{284411F6-88C6-4E2A-A767-2051C8BDDBE7}" type="parTrans" cxnId="{DE8CCF84-59A9-4B31-AEB5-713C4E632727}">
      <dgm:prSet/>
      <dgm:spPr/>
      <dgm:t>
        <a:bodyPr/>
        <a:lstStyle/>
        <a:p>
          <a:endParaRPr lang="id-ID"/>
        </a:p>
      </dgm:t>
    </dgm:pt>
    <dgm:pt modelId="{BBB38A78-32A7-41AC-86F8-8EAAE2A59925}" type="sibTrans" cxnId="{DE8CCF84-59A9-4B31-AEB5-713C4E632727}">
      <dgm:prSet/>
      <dgm:spPr/>
      <dgm:t>
        <a:bodyPr/>
        <a:lstStyle/>
        <a:p>
          <a:endParaRPr lang="id-ID"/>
        </a:p>
      </dgm:t>
    </dgm:pt>
    <dgm:pt modelId="{758CB986-00FF-4E57-A180-8E34A8CDCE72}">
      <dgm:prSet/>
      <dgm:spPr/>
      <dgm:t>
        <a:bodyPr/>
        <a:lstStyle/>
        <a:p>
          <a:pPr rtl="0"/>
          <a:r>
            <a:rPr lang="id-ID" b="1" dirty="0"/>
            <a:t>ASIIN</a:t>
          </a:r>
          <a:endParaRPr lang="id-ID" dirty="0"/>
        </a:p>
      </dgm:t>
    </dgm:pt>
    <dgm:pt modelId="{D5FDAD36-8B4B-450C-B1CD-56A0434AD110}" type="parTrans" cxnId="{29FFF17D-1834-405F-B915-F0A4D06A5127}">
      <dgm:prSet/>
      <dgm:spPr/>
      <dgm:t>
        <a:bodyPr/>
        <a:lstStyle/>
        <a:p>
          <a:endParaRPr lang="id-ID"/>
        </a:p>
      </dgm:t>
    </dgm:pt>
    <dgm:pt modelId="{7C2A339E-B3D3-440E-9940-44B45BC52E24}" type="sibTrans" cxnId="{29FFF17D-1834-405F-B915-F0A4D06A5127}">
      <dgm:prSet/>
      <dgm:spPr/>
      <dgm:t>
        <a:bodyPr/>
        <a:lstStyle/>
        <a:p>
          <a:endParaRPr lang="id-ID"/>
        </a:p>
      </dgm:t>
    </dgm:pt>
    <dgm:pt modelId="{D0F1A409-0E6C-4C88-AD83-E98BE881A518}">
      <dgm:prSet/>
      <dgm:spPr/>
      <dgm:t>
        <a:bodyPr/>
        <a:lstStyle/>
        <a:p>
          <a:pPr rtl="0"/>
          <a:r>
            <a:rPr lang="en-US" i="1" dirty="0"/>
            <a:t>The </a:t>
          </a:r>
          <a:r>
            <a:rPr lang="en-US" i="1" dirty="0" err="1"/>
            <a:t>programme</a:t>
          </a:r>
          <a:r>
            <a:rPr lang="en-US" i="1" dirty="0"/>
            <a:t> is subject to regular internal quality assessment procedures </a:t>
          </a:r>
          <a:r>
            <a:rPr lang="en-US" b="1" i="1" dirty="0"/>
            <a:t>aiming at continuous improvement.</a:t>
          </a:r>
          <a:r>
            <a:rPr lang="en-US" i="1" dirty="0"/>
            <a:t> All responsibilities and mechanisms defined for the purposes of continued development are binding.</a:t>
          </a:r>
          <a:endParaRPr lang="id-ID" dirty="0"/>
        </a:p>
      </dgm:t>
    </dgm:pt>
    <dgm:pt modelId="{B58EFEEE-902E-42A8-9F70-C64D18CD6843}" type="parTrans" cxnId="{2049ACC3-15CE-483D-A141-F3FE7394CCD2}">
      <dgm:prSet/>
      <dgm:spPr/>
      <dgm:t>
        <a:bodyPr/>
        <a:lstStyle/>
        <a:p>
          <a:endParaRPr lang="id-ID"/>
        </a:p>
      </dgm:t>
    </dgm:pt>
    <dgm:pt modelId="{2CFDD666-0C3B-40D5-890D-AE8F38776D9E}" type="sibTrans" cxnId="{2049ACC3-15CE-483D-A141-F3FE7394CCD2}">
      <dgm:prSet/>
      <dgm:spPr/>
      <dgm:t>
        <a:bodyPr/>
        <a:lstStyle/>
        <a:p>
          <a:endParaRPr lang="id-ID"/>
        </a:p>
      </dgm:t>
    </dgm:pt>
    <dgm:pt modelId="{A3963DCB-78AE-45B5-9E90-661552E4EB5E}">
      <dgm:prSet/>
      <dgm:spPr/>
      <dgm:t>
        <a:bodyPr/>
        <a:lstStyle/>
        <a:p>
          <a:pPr rtl="0"/>
          <a:r>
            <a:rPr lang="id-ID" dirty="0"/>
            <a:t>Requirement 6; </a:t>
          </a:r>
          <a:r>
            <a:rPr lang="en-US" dirty="0"/>
            <a:t>QUALITY MANAGEMENT: QUALITY ASSESSMENT AND DEVELOPMENT </a:t>
          </a:r>
          <a:endParaRPr lang="id-ID" dirty="0"/>
        </a:p>
      </dgm:t>
    </dgm:pt>
    <dgm:pt modelId="{C155CF0A-E53A-4E19-8310-6C2EF69331D2}" type="parTrans" cxnId="{257BA4C9-A4A6-4556-AC27-34CEDE4BA595}">
      <dgm:prSet/>
      <dgm:spPr/>
      <dgm:t>
        <a:bodyPr/>
        <a:lstStyle/>
        <a:p>
          <a:endParaRPr lang="id-ID"/>
        </a:p>
      </dgm:t>
    </dgm:pt>
    <dgm:pt modelId="{235AF773-1565-45BC-8D16-C6B6AFED6976}" type="sibTrans" cxnId="{257BA4C9-A4A6-4556-AC27-34CEDE4BA595}">
      <dgm:prSet/>
      <dgm:spPr/>
      <dgm:t>
        <a:bodyPr/>
        <a:lstStyle/>
        <a:p>
          <a:endParaRPr lang="id-ID"/>
        </a:p>
      </dgm:t>
    </dgm:pt>
    <dgm:pt modelId="{D7DBB558-EA41-4763-A270-5BA4E7DA02BF}" type="pres">
      <dgm:prSet presAssocID="{3111C3BF-1431-4117-BFCB-7177B1FBB8A3}" presName="Name0" presStyleCnt="0">
        <dgm:presLayoutVars>
          <dgm:dir/>
          <dgm:animLvl val="lvl"/>
          <dgm:resizeHandles val="exact"/>
        </dgm:presLayoutVars>
      </dgm:prSet>
      <dgm:spPr/>
    </dgm:pt>
    <dgm:pt modelId="{D777BD66-DF10-43EF-98BE-72423246377B}" type="pres">
      <dgm:prSet presAssocID="{D449110B-7A26-455F-BD07-26ACA8640CBA}" presName="linNode" presStyleCnt="0"/>
      <dgm:spPr/>
    </dgm:pt>
    <dgm:pt modelId="{76F002E1-233E-4BF9-920A-E89BEF19ACCB}" type="pres">
      <dgm:prSet presAssocID="{D449110B-7A26-455F-BD07-26ACA8640CBA}" presName="parentText" presStyleLbl="node1" presStyleIdx="0" presStyleCnt="1">
        <dgm:presLayoutVars>
          <dgm:chMax val="1"/>
          <dgm:bulletEnabled val="1"/>
        </dgm:presLayoutVars>
      </dgm:prSet>
      <dgm:spPr/>
    </dgm:pt>
    <dgm:pt modelId="{A1C625E2-31FB-4ED6-84BB-6ADB65D8DACB}" type="pres">
      <dgm:prSet presAssocID="{D449110B-7A26-455F-BD07-26ACA8640CBA}" presName="descendantText" presStyleLbl="alignAccFollowNode1" presStyleIdx="0" presStyleCnt="1">
        <dgm:presLayoutVars>
          <dgm:bulletEnabled val="1"/>
        </dgm:presLayoutVars>
      </dgm:prSet>
      <dgm:spPr/>
    </dgm:pt>
  </dgm:ptLst>
  <dgm:cxnLst>
    <dgm:cxn modelId="{D9A6DA03-0016-48E9-B9DE-FE4EC2431DAA}" srcId="{D47D58EB-85C6-4B21-83A4-BF9449EC19F8}" destId="{5CEEDB0A-79BA-401D-AF8B-8E5E1FDAEB52}" srcOrd="0" destOrd="0" parTransId="{4E738886-DD96-4DE8-80D7-1D58EA72F5D3}" sibTransId="{40E9F58E-21A7-4E09-8B94-B05D6E3D294F}"/>
    <dgm:cxn modelId="{A8537443-CE00-4C20-B5A3-05B6FDE2BDB3}" type="presOf" srcId="{758CB986-00FF-4E57-A180-8E34A8CDCE72}" destId="{A1C625E2-31FB-4ED6-84BB-6ADB65D8DACB}" srcOrd="0" destOrd="3" presId="urn:microsoft.com/office/officeart/2005/8/layout/vList5"/>
    <dgm:cxn modelId="{D6C05250-4930-4A8C-B68F-4AA6ED2A4310}" type="presOf" srcId="{D449110B-7A26-455F-BD07-26ACA8640CBA}" destId="{76F002E1-233E-4BF9-920A-E89BEF19ACCB}" srcOrd="0" destOrd="0" presId="urn:microsoft.com/office/officeart/2005/8/layout/vList5"/>
    <dgm:cxn modelId="{74C0CB59-B72C-4766-A3B9-50016E282D28}" srcId="{D449110B-7A26-455F-BD07-26ACA8640CBA}" destId="{D47D58EB-85C6-4B21-83A4-BF9449EC19F8}" srcOrd="0" destOrd="0" parTransId="{76BA2900-5587-4048-B34C-BA3A585CDE43}" sibTransId="{AD2DC093-3282-42BC-99D5-3E0925E79AA9}"/>
    <dgm:cxn modelId="{29FFF17D-1834-405F-B915-F0A4D06A5127}" srcId="{D449110B-7A26-455F-BD07-26ACA8640CBA}" destId="{758CB986-00FF-4E57-A180-8E34A8CDCE72}" srcOrd="1" destOrd="0" parTransId="{D5FDAD36-8B4B-450C-B1CD-56A0434AD110}" sibTransId="{7C2A339E-B3D3-440E-9940-44B45BC52E24}"/>
    <dgm:cxn modelId="{DE8CCF84-59A9-4B31-AEB5-713C4E632727}" srcId="{5CEEDB0A-79BA-401D-AF8B-8E5E1FDAEB52}" destId="{FE43C8A3-48F9-45CF-976C-45D7184C57B0}" srcOrd="0" destOrd="0" parTransId="{284411F6-88C6-4E2A-A767-2051C8BDDBE7}" sibTransId="{BBB38A78-32A7-41AC-86F8-8EAAE2A59925}"/>
    <dgm:cxn modelId="{A30BA29E-E6C0-49C0-A37D-22C1CA0CA908}" srcId="{3111C3BF-1431-4117-BFCB-7177B1FBB8A3}" destId="{D449110B-7A26-455F-BD07-26ACA8640CBA}" srcOrd="0" destOrd="0" parTransId="{BBE6178C-5302-4B93-AAD6-2C776429C9E3}" sibTransId="{F79D9909-F225-417A-AA88-526DADF38C70}"/>
    <dgm:cxn modelId="{D2AA83A9-FF74-4866-88C9-CC023A6CA1EF}" type="presOf" srcId="{D47D58EB-85C6-4B21-83A4-BF9449EC19F8}" destId="{A1C625E2-31FB-4ED6-84BB-6ADB65D8DACB}" srcOrd="0" destOrd="0" presId="urn:microsoft.com/office/officeart/2005/8/layout/vList5"/>
    <dgm:cxn modelId="{5B0D35B3-CE58-41AA-9A1E-1551E3ABF85C}" type="presOf" srcId="{FE43C8A3-48F9-45CF-976C-45D7184C57B0}" destId="{A1C625E2-31FB-4ED6-84BB-6ADB65D8DACB}" srcOrd="0" destOrd="2" presId="urn:microsoft.com/office/officeart/2005/8/layout/vList5"/>
    <dgm:cxn modelId="{6B4CC4B3-E311-4419-8D3C-BA6BE5A0E400}" type="presOf" srcId="{D0F1A409-0E6C-4C88-AD83-E98BE881A518}" destId="{A1C625E2-31FB-4ED6-84BB-6ADB65D8DACB}" srcOrd="0" destOrd="5" presId="urn:microsoft.com/office/officeart/2005/8/layout/vList5"/>
    <dgm:cxn modelId="{C79F87C1-9557-40B8-8208-F2C6CCD94DF3}" type="presOf" srcId="{3111C3BF-1431-4117-BFCB-7177B1FBB8A3}" destId="{D7DBB558-EA41-4763-A270-5BA4E7DA02BF}" srcOrd="0" destOrd="0" presId="urn:microsoft.com/office/officeart/2005/8/layout/vList5"/>
    <dgm:cxn modelId="{2049ACC3-15CE-483D-A141-F3FE7394CCD2}" srcId="{758CB986-00FF-4E57-A180-8E34A8CDCE72}" destId="{D0F1A409-0E6C-4C88-AD83-E98BE881A518}" srcOrd="1" destOrd="0" parTransId="{B58EFEEE-902E-42A8-9F70-C64D18CD6843}" sibTransId="{2CFDD666-0C3B-40D5-890D-AE8F38776D9E}"/>
    <dgm:cxn modelId="{257BA4C9-A4A6-4556-AC27-34CEDE4BA595}" srcId="{758CB986-00FF-4E57-A180-8E34A8CDCE72}" destId="{A3963DCB-78AE-45B5-9E90-661552E4EB5E}" srcOrd="0" destOrd="0" parTransId="{C155CF0A-E53A-4E19-8310-6C2EF69331D2}" sibTransId="{235AF773-1565-45BC-8D16-C6B6AFED6976}"/>
    <dgm:cxn modelId="{B6F2E8CC-F6AC-4CE3-B23A-63028707038F}" type="presOf" srcId="{5CEEDB0A-79BA-401D-AF8B-8E5E1FDAEB52}" destId="{A1C625E2-31FB-4ED6-84BB-6ADB65D8DACB}" srcOrd="0" destOrd="1" presId="urn:microsoft.com/office/officeart/2005/8/layout/vList5"/>
    <dgm:cxn modelId="{A85F33F6-6563-494F-A123-D9D491BD29C3}" type="presOf" srcId="{A3963DCB-78AE-45B5-9E90-661552E4EB5E}" destId="{A1C625E2-31FB-4ED6-84BB-6ADB65D8DACB}" srcOrd="0" destOrd="4" presId="urn:microsoft.com/office/officeart/2005/8/layout/vList5"/>
    <dgm:cxn modelId="{6A2D8468-497E-4B4D-8CAA-6F7C652941B1}" type="presParOf" srcId="{D7DBB558-EA41-4763-A270-5BA4E7DA02BF}" destId="{D777BD66-DF10-43EF-98BE-72423246377B}" srcOrd="0" destOrd="0" presId="urn:microsoft.com/office/officeart/2005/8/layout/vList5"/>
    <dgm:cxn modelId="{D87DCA0E-34CE-4F8F-A199-5CC030442220}" type="presParOf" srcId="{D777BD66-DF10-43EF-98BE-72423246377B}" destId="{76F002E1-233E-4BF9-920A-E89BEF19ACCB}" srcOrd="0" destOrd="0" presId="urn:microsoft.com/office/officeart/2005/8/layout/vList5"/>
    <dgm:cxn modelId="{B27BC181-08A8-467B-B8D4-04AB321E6AD5}" type="presParOf" srcId="{D777BD66-DF10-43EF-98BE-72423246377B}" destId="{A1C625E2-31FB-4ED6-84BB-6ADB65D8DAC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12F245-5E2B-47C4-A5D9-54CC50D2B380}" type="doc">
      <dgm:prSet loTypeId="urn:microsoft.com/office/officeart/2005/8/layout/pyramid2" loCatId="pyramid" qsTypeId="urn:microsoft.com/office/officeart/2005/8/quickstyle/3d4" qsCatId="3D" csTypeId="urn:microsoft.com/office/officeart/2005/8/colors/accent1_2" csCatId="accent1"/>
      <dgm:spPr/>
      <dgm:t>
        <a:bodyPr/>
        <a:lstStyle/>
        <a:p>
          <a:endParaRPr lang="id-ID"/>
        </a:p>
      </dgm:t>
    </dgm:pt>
    <dgm:pt modelId="{59831C0C-C82E-4073-88A9-873BB2F13D53}">
      <dgm:prSet/>
      <dgm:spPr/>
      <dgm:t>
        <a:bodyPr/>
        <a:lstStyle/>
        <a:p>
          <a:pPr rtl="0"/>
          <a:r>
            <a:rPr lang="id-ID" b="1"/>
            <a:t>Outcome Based Education and Accreditation</a:t>
          </a:r>
          <a:endParaRPr lang="id-ID"/>
        </a:p>
      </dgm:t>
    </dgm:pt>
    <dgm:pt modelId="{DC33F6DC-AE2F-4E92-BCF9-61657BF36FD4}" type="parTrans" cxnId="{14E3525E-C097-425D-9A07-EF70FA37E64B}">
      <dgm:prSet/>
      <dgm:spPr/>
      <dgm:t>
        <a:bodyPr/>
        <a:lstStyle/>
        <a:p>
          <a:endParaRPr lang="id-ID"/>
        </a:p>
      </dgm:t>
    </dgm:pt>
    <dgm:pt modelId="{795B2ECF-559A-47D8-9A92-610CE235CE16}" type="sibTrans" cxnId="{14E3525E-C097-425D-9A07-EF70FA37E64B}">
      <dgm:prSet/>
      <dgm:spPr/>
      <dgm:t>
        <a:bodyPr/>
        <a:lstStyle/>
        <a:p>
          <a:endParaRPr lang="id-ID"/>
        </a:p>
      </dgm:t>
    </dgm:pt>
    <dgm:pt modelId="{A64BEBD5-62D8-4D05-9B69-63CA34C95D4F}">
      <dgm:prSet/>
      <dgm:spPr/>
      <dgm:t>
        <a:bodyPr/>
        <a:lstStyle/>
        <a:p>
          <a:pPr rtl="0"/>
          <a:r>
            <a:rPr lang="id-ID" b="1"/>
            <a:t>Quality Enhancement</a:t>
          </a:r>
          <a:endParaRPr lang="id-ID"/>
        </a:p>
      </dgm:t>
    </dgm:pt>
    <dgm:pt modelId="{B2FE4689-6753-4D15-B9B7-F8CE257E0B9E}" type="parTrans" cxnId="{F436A1E6-18B0-404C-9314-F6EE26350901}">
      <dgm:prSet/>
      <dgm:spPr/>
      <dgm:t>
        <a:bodyPr/>
        <a:lstStyle/>
        <a:p>
          <a:endParaRPr lang="id-ID"/>
        </a:p>
      </dgm:t>
    </dgm:pt>
    <dgm:pt modelId="{3027787A-B901-415D-AA69-DFAC999751F6}" type="sibTrans" cxnId="{F436A1E6-18B0-404C-9314-F6EE26350901}">
      <dgm:prSet/>
      <dgm:spPr/>
      <dgm:t>
        <a:bodyPr/>
        <a:lstStyle/>
        <a:p>
          <a:endParaRPr lang="id-ID"/>
        </a:p>
      </dgm:t>
    </dgm:pt>
    <dgm:pt modelId="{5F6B186B-2643-4202-B24E-C01CD21A0002}">
      <dgm:prSet/>
      <dgm:spPr/>
      <dgm:t>
        <a:bodyPr/>
        <a:lstStyle/>
        <a:p>
          <a:pPr rtl="0"/>
          <a:r>
            <a:rPr lang="id-ID" b="1"/>
            <a:t>Penilaian atas (integrasi dengan) IQA</a:t>
          </a:r>
          <a:endParaRPr lang="id-ID"/>
        </a:p>
      </dgm:t>
    </dgm:pt>
    <dgm:pt modelId="{715C2884-5ADE-4CC0-AE24-30E15A377151}" type="parTrans" cxnId="{B7C9B363-8BC0-47B2-BE1D-44CD730D2471}">
      <dgm:prSet/>
      <dgm:spPr/>
      <dgm:t>
        <a:bodyPr/>
        <a:lstStyle/>
        <a:p>
          <a:endParaRPr lang="id-ID"/>
        </a:p>
      </dgm:t>
    </dgm:pt>
    <dgm:pt modelId="{8A7B8755-768F-4299-AE0F-3D0ECAD68408}" type="sibTrans" cxnId="{B7C9B363-8BC0-47B2-BE1D-44CD730D2471}">
      <dgm:prSet/>
      <dgm:spPr/>
      <dgm:t>
        <a:bodyPr/>
        <a:lstStyle/>
        <a:p>
          <a:endParaRPr lang="id-ID"/>
        </a:p>
      </dgm:t>
    </dgm:pt>
    <dgm:pt modelId="{8B7686CA-DC45-4BA4-9C30-433B0EFECF67}">
      <dgm:prSet/>
      <dgm:spPr/>
      <dgm:t>
        <a:bodyPr/>
        <a:lstStyle/>
        <a:p>
          <a:pPr rtl="0"/>
          <a:r>
            <a:rPr lang="id-ID" b="1"/>
            <a:t>Pelibatan mahasiswa dalam assessmen</a:t>
          </a:r>
          <a:endParaRPr lang="id-ID"/>
        </a:p>
      </dgm:t>
    </dgm:pt>
    <dgm:pt modelId="{E2D1EA2B-3DC7-47CF-A337-DB365A592AAD}" type="parTrans" cxnId="{6F909D86-EBB5-4363-BCF3-CA01C6D82925}">
      <dgm:prSet/>
      <dgm:spPr/>
      <dgm:t>
        <a:bodyPr/>
        <a:lstStyle/>
        <a:p>
          <a:endParaRPr lang="id-ID"/>
        </a:p>
      </dgm:t>
    </dgm:pt>
    <dgm:pt modelId="{893471B9-56FF-440B-ACC7-3320F55D57A0}" type="sibTrans" cxnId="{6F909D86-EBB5-4363-BCF3-CA01C6D82925}">
      <dgm:prSet/>
      <dgm:spPr/>
      <dgm:t>
        <a:bodyPr/>
        <a:lstStyle/>
        <a:p>
          <a:endParaRPr lang="id-ID"/>
        </a:p>
      </dgm:t>
    </dgm:pt>
    <dgm:pt modelId="{3858DA02-90FB-4FB0-A1DA-66E975EF0092}" type="pres">
      <dgm:prSet presAssocID="{D912F245-5E2B-47C4-A5D9-54CC50D2B380}" presName="compositeShape" presStyleCnt="0">
        <dgm:presLayoutVars>
          <dgm:dir/>
          <dgm:resizeHandles/>
        </dgm:presLayoutVars>
      </dgm:prSet>
      <dgm:spPr/>
    </dgm:pt>
    <dgm:pt modelId="{D3A58FD1-5A22-4904-9229-D4EF86B02448}" type="pres">
      <dgm:prSet presAssocID="{D912F245-5E2B-47C4-A5D9-54CC50D2B380}" presName="pyramid" presStyleLbl="node1" presStyleIdx="0" presStyleCnt="1"/>
      <dgm:spPr/>
    </dgm:pt>
    <dgm:pt modelId="{286B2528-8474-4324-9CED-D13DDCBC19F7}" type="pres">
      <dgm:prSet presAssocID="{D912F245-5E2B-47C4-A5D9-54CC50D2B380}" presName="theList" presStyleCnt="0"/>
      <dgm:spPr/>
    </dgm:pt>
    <dgm:pt modelId="{97310AB3-2631-40E3-A038-F57A9491B687}" type="pres">
      <dgm:prSet presAssocID="{59831C0C-C82E-4073-88A9-873BB2F13D53}" presName="aNode" presStyleLbl="fgAcc1" presStyleIdx="0" presStyleCnt="4">
        <dgm:presLayoutVars>
          <dgm:bulletEnabled val="1"/>
        </dgm:presLayoutVars>
      </dgm:prSet>
      <dgm:spPr/>
    </dgm:pt>
    <dgm:pt modelId="{5C1B01E7-74FA-474F-A247-F8D7B1FF1A71}" type="pres">
      <dgm:prSet presAssocID="{59831C0C-C82E-4073-88A9-873BB2F13D53}" presName="aSpace" presStyleCnt="0"/>
      <dgm:spPr/>
    </dgm:pt>
    <dgm:pt modelId="{2A9688CB-8913-4C6C-968C-28686E794CAE}" type="pres">
      <dgm:prSet presAssocID="{A64BEBD5-62D8-4D05-9B69-63CA34C95D4F}" presName="aNode" presStyleLbl="fgAcc1" presStyleIdx="1" presStyleCnt="4">
        <dgm:presLayoutVars>
          <dgm:bulletEnabled val="1"/>
        </dgm:presLayoutVars>
      </dgm:prSet>
      <dgm:spPr/>
    </dgm:pt>
    <dgm:pt modelId="{6D6AE374-E290-4A18-BFF8-851EA4F68E43}" type="pres">
      <dgm:prSet presAssocID="{A64BEBD5-62D8-4D05-9B69-63CA34C95D4F}" presName="aSpace" presStyleCnt="0"/>
      <dgm:spPr/>
    </dgm:pt>
    <dgm:pt modelId="{FA7E9E58-88D4-45D2-97CC-D971443CD472}" type="pres">
      <dgm:prSet presAssocID="{5F6B186B-2643-4202-B24E-C01CD21A0002}" presName="aNode" presStyleLbl="fgAcc1" presStyleIdx="2" presStyleCnt="4">
        <dgm:presLayoutVars>
          <dgm:bulletEnabled val="1"/>
        </dgm:presLayoutVars>
      </dgm:prSet>
      <dgm:spPr/>
    </dgm:pt>
    <dgm:pt modelId="{0E7310DF-B020-4310-BBE9-5E63459EA3EA}" type="pres">
      <dgm:prSet presAssocID="{5F6B186B-2643-4202-B24E-C01CD21A0002}" presName="aSpace" presStyleCnt="0"/>
      <dgm:spPr/>
    </dgm:pt>
    <dgm:pt modelId="{B13DB310-29D1-43A7-9B76-2E27342C569D}" type="pres">
      <dgm:prSet presAssocID="{8B7686CA-DC45-4BA4-9C30-433B0EFECF67}" presName="aNode" presStyleLbl="fgAcc1" presStyleIdx="3" presStyleCnt="4">
        <dgm:presLayoutVars>
          <dgm:bulletEnabled val="1"/>
        </dgm:presLayoutVars>
      </dgm:prSet>
      <dgm:spPr/>
    </dgm:pt>
    <dgm:pt modelId="{BC15CA2A-71C0-42FD-88C7-038A922FA799}" type="pres">
      <dgm:prSet presAssocID="{8B7686CA-DC45-4BA4-9C30-433B0EFECF67}" presName="aSpace" presStyleCnt="0"/>
      <dgm:spPr/>
    </dgm:pt>
  </dgm:ptLst>
  <dgm:cxnLst>
    <dgm:cxn modelId="{17C21F02-50C4-42E4-B2EF-BEC365A72097}" type="presOf" srcId="{D912F245-5E2B-47C4-A5D9-54CC50D2B380}" destId="{3858DA02-90FB-4FB0-A1DA-66E975EF0092}" srcOrd="0" destOrd="0" presId="urn:microsoft.com/office/officeart/2005/8/layout/pyramid2"/>
    <dgm:cxn modelId="{83996916-DE48-4B95-B2B7-9939039DBE29}" type="presOf" srcId="{A64BEBD5-62D8-4D05-9B69-63CA34C95D4F}" destId="{2A9688CB-8913-4C6C-968C-28686E794CAE}" srcOrd="0" destOrd="0" presId="urn:microsoft.com/office/officeart/2005/8/layout/pyramid2"/>
    <dgm:cxn modelId="{14E3525E-C097-425D-9A07-EF70FA37E64B}" srcId="{D912F245-5E2B-47C4-A5D9-54CC50D2B380}" destId="{59831C0C-C82E-4073-88A9-873BB2F13D53}" srcOrd="0" destOrd="0" parTransId="{DC33F6DC-AE2F-4E92-BCF9-61657BF36FD4}" sibTransId="{795B2ECF-559A-47D8-9A92-610CE235CE16}"/>
    <dgm:cxn modelId="{B7C9B363-8BC0-47B2-BE1D-44CD730D2471}" srcId="{D912F245-5E2B-47C4-A5D9-54CC50D2B380}" destId="{5F6B186B-2643-4202-B24E-C01CD21A0002}" srcOrd="2" destOrd="0" parTransId="{715C2884-5ADE-4CC0-AE24-30E15A377151}" sibTransId="{8A7B8755-768F-4299-AE0F-3D0ECAD68408}"/>
    <dgm:cxn modelId="{E3412C7C-EC82-4788-A497-D8AEEC996C7E}" type="presOf" srcId="{8B7686CA-DC45-4BA4-9C30-433B0EFECF67}" destId="{B13DB310-29D1-43A7-9B76-2E27342C569D}" srcOrd="0" destOrd="0" presId="urn:microsoft.com/office/officeart/2005/8/layout/pyramid2"/>
    <dgm:cxn modelId="{6F909D86-EBB5-4363-BCF3-CA01C6D82925}" srcId="{D912F245-5E2B-47C4-A5D9-54CC50D2B380}" destId="{8B7686CA-DC45-4BA4-9C30-433B0EFECF67}" srcOrd="3" destOrd="0" parTransId="{E2D1EA2B-3DC7-47CF-A337-DB365A592AAD}" sibTransId="{893471B9-56FF-440B-ACC7-3320F55D57A0}"/>
    <dgm:cxn modelId="{05EED087-D30D-401C-ADA7-68D1B7272AE8}" type="presOf" srcId="{59831C0C-C82E-4073-88A9-873BB2F13D53}" destId="{97310AB3-2631-40E3-A038-F57A9491B687}" srcOrd="0" destOrd="0" presId="urn:microsoft.com/office/officeart/2005/8/layout/pyramid2"/>
    <dgm:cxn modelId="{05E36FBB-3465-4F3D-8EE6-15875A7BB29B}" type="presOf" srcId="{5F6B186B-2643-4202-B24E-C01CD21A0002}" destId="{FA7E9E58-88D4-45D2-97CC-D971443CD472}" srcOrd="0" destOrd="0" presId="urn:microsoft.com/office/officeart/2005/8/layout/pyramid2"/>
    <dgm:cxn modelId="{F436A1E6-18B0-404C-9314-F6EE26350901}" srcId="{D912F245-5E2B-47C4-A5D9-54CC50D2B380}" destId="{A64BEBD5-62D8-4D05-9B69-63CA34C95D4F}" srcOrd="1" destOrd="0" parTransId="{B2FE4689-6753-4D15-B9B7-F8CE257E0B9E}" sibTransId="{3027787A-B901-415D-AA69-DFAC999751F6}"/>
    <dgm:cxn modelId="{180E8C24-38CA-4185-B53E-00FF78EA4B30}" type="presParOf" srcId="{3858DA02-90FB-4FB0-A1DA-66E975EF0092}" destId="{D3A58FD1-5A22-4904-9229-D4EF86B02448}" srcOrd="0" destOrd="0" presId="urn:microsoft.com/office/officeart/2005/8/layout/pyramid2"/>
    <dgm:cxn modelId="{CD524C1C-B6AD-4FF0-BBDB-89436A2B609C}" type="presParOf" srcId="{3858DA02-90FB-4FB0-A1DA-66E975EF0092}" destId="{286B2528-8474-4324-9CED-D13DDCBC19F7}" srcOrd="1" destOrd="0" presId="urn:microsoft.com/office/officeart/2005/8/layout/pyramid2"/>
    <dgm:cxn modelId="{9988EA0C-C815-416F-B991-67DEDD0F8AC8}" type="presParOf" srcId="{286B2528-8474-4324-9CED-D13DDCBC19F7}" destId="{97310AB3-2631-40E3-A038-F57A9491B687}" srcOrd="0" destOrd="0" presId="urn:microsoft.com/office/officeart/2005/8/layout/pyramid2"/>
    <dgm:cxn modelId="{E9857348-4E94-48D6-9CFD-274998B777F7}" type="presParOf" srcId="{286B2528-8474-4324-9CED-D13DDCBC19F7}" destId="{5C1B01E7-74FA-474F-A247-F8D7B1FF1A71}" srcOrd="1" destOrd="0" presId="urn:microsoft.com/office/officeart/2005/8/layout/pyramid2"/>
    <dgm:cxn modelId="{00F5481E-388A-4E11-A3CF-10733DC1CFC8}" type="presParOf" srcId="{286B2528-8474-4324-9CED-D13DDCBC19F7}" destId="{2A9688CB-8913-4C6C-968C-28686E794CAE}" srcOrd="2" destOrd="0" presId="urn:microsoft.com/office/officeart/2005/8/layout/pyramid2"/>
    <dgm:cxn modelId="{9D114AFC-230D-4D47-9402-018D373D1994}" type="presParOf" srcId="{286B2528-8474-4324-9CED-D13DDCBC19F7}" destId="{6D6AE374-E290-4A18-BFF8-851EA4F68E43}" srcOrd="3" destOrd="0" presId="urn:microsoft.com/office/officeart/2005/8/layout/pyramid2"/>
    <dgm:cxn modelId="{D7AA6E70-873F-4542-9232-5398A863759B}" type="presParOf" srcId="{286B2528-8474-4324-9CED-D13DDCBC19F7}" destId="{FA7E9E58-88D4-45D2-97CC-D971443CD472}" srcOrd="4" destOrd="0" presId="urn:microsoft.com/office/officeart/2005/8/layout/pyramid2"/>
    <dgm:cxn modelId="{903EFADB-D532-4D59-B82D-3AF09A09228E}" type="presParOf" srcId="{286B2528-8474-4324-9CED-D13DDCBC19F7}" destId="{0E7310DF-B020-4310-BBE9-5E63459EA3EA}" srcOrd="5" destOrd="0" presId="urn:microsoft.com/office/officeart/2005/8/layout/pyramid2"/>
    <dgm:cxn modelId="{BB863318-4D5B-498B-8D99-3005FF51504A}" type="presParOf" srcId="{286B2528-8474-4324-9CED-D13DDCBC19F7}" destId="{B13DB310-29D1-43A7-9B76-2E27342C569D}" srcOrd="6" destOrd="0" presId="urn:microsoft.com/office/officeart/2005/8/layout/pyramid2"/>
    <dgm:cxn modelId="{D734A557-18CA-44AC-9FA5-C06825DFC184}" type="presParOf" srcId="{286B2528-8474-4324-9CED-D13DDCBC19F7}" destId="{BC15CA2A-71C0-42FD-88C7-038A922FA799}"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56D4BC-6D04-42B7-88B7-B6FD70A162D8}"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0CA15FFF-4881-4264-BA4C-10C7E9B65906}">
      <dgm:prSet/>
      <dgm:spPr>
        <a:solidFill>
          <a:schemeClr val="accent2"/>
        </a:solidFill>
      </dgm:spPr>
      <dgm:t>
        <a:bodyPr/>
        <a:lstStyle/>
        <a:p>
          <a:pPr rtl="0"/>
          <a:r>
            <a:rPr lang="en-US"/>
            <a:t>Self assessment (evaluation)</a:t>
          </a:r>
        </a:p>
      </dgm:t>
    </dgm:pt>
    <dgm:pt modelId="{4BB0749B-E0DC-4077-961F-0A4A06944201}" type="parTrans" cxnId="{9718F88F-8AF1-4199-A856-008118847C83}">
      <dgm:prSet/>
      <dgm:spPr/>
      <dgm:t>
        <a:bodyPr/>
        <a:lstStyle/>
        <a:p>
          <a:endParaRPr lang="en-US"/>
        </a:p>
      </dgm:t>
    </dgm:pt>
    <dgm:pt modelId="{A2BBE337-A2A7-4CA8-BD72-0208C33A459C}" type="sibTrans" cxnId="{9718F88F-8AF1-4199-A856-008118847C83}">
      <dgm:prSet/>
      <dgm:spPr/>
      <dgm:t>
        <a:bodyPr/>
        <a:lstStyle/>
        <a:p>
          <a:endParaRPr lang="en-US"/>
        </a:p>
      </dgm:t>
    </dgm:pt>
    <dgm:pt modelId="{CA1B03AB-F9B2-4CF9-BACC-01FED32822E9}">
      <dgm:prSet/>
      <dgm:spPr/>
      <dgm:t>
        <a:bodyPr/>
        <a:lstStyle/>
        <a:p>
          <a:pPr rtl="0"/>
          <a:r>
            <a:rPr lang="en-US"/>
            <a:t>Review of SAR/SER</a:t>
          </a:r>
        </a:p>
      </dgm:t>
    </dgm:pt>
    <dgm:pt modelId="{8613964A-5BF8-45C1-B056-D23728637193}" type="parTrans" cxnId="{17373C5C-5B62-4EF3-A986-A23833E834E8}">
      <dgm:prSet/>
      <dgm:spPr/>
      <dgm:t>
        <a:bodyPr/>
        <a:lstStyle/>
        <a:p>
          <a:endParaRPr lang="en-US"/>
        </a:p>
      </dgm:t>
    </dgm:pt>
    <dgm:pt modelId="{E11C5325-A2A2-4E35-A0E9-963380512DE6}" type="sibTrans" cxnId="{17373C5C-5B62-4EF3-A986-A23833E834E8}">
      <dgm:prSet/>
      <dgm:spPr/>
      <dgm:t>
        <a:bodyPr/>
        <a:lstStyle/>
        <a:p>
          <a:endParaRPr lang="en-US"/>
        </a:p>
      </dgm:t>
    </dgm:pt>
    <dgm:pt modelId="{2944D52F-4EEC-4457-B018-F920AA461D97}">
      <dgm:prSet/>
      <dgm:spPr/>
      <dgm:t>
        <a:bodyPr/>
        <a:lstStyle/>
        <a:p>
          <a:pPr rtl="0"/>
          <a:r>
            <a:rPr lang="en-US"/>
            <a:t>Site Visit</a:t>
          </a:r>
        </a:p>
      </dgm:t>
    </dgm:pt>
    <dgm:pt modelId="{0003755D-BFD3-4B7E-AAD6-48E41AF2776A}" type="parTrans" cxnId="{F3234D59-45E6-4B66-AC95-6F186F3873AC}">
      <dgm:prSet/>
      <dgm:spPr/>
      <dgm:t>
        <a:bodyPr/>
        <a:lstStyle/>
        <a:p>
          <a:endParaRPr lang="en-US"/>
        </a:p>
      </dgm:t>
    </dgm:pt>
    <dgm:pt modelId="{01A07FCC-C792-42C8-AF22-F60D86337DFE}" type="sibTrans" cxnId="{F3234D59-45E6-4B66-AC95-6F186F3873AC}">
      <dgm:prSet/>
      <dgm:spPr/>
      <dgm:t>
        <a:bodyPr/>
        <a:lstStyle/>
        <a:p>
          <a:endParaRPr lang="en-US"/>
        </a:p>
      </dgm:t>
    </dgm:pt>
    <dgm:pt modelId="{89EAE0F5-67F5-47D4-BE81-5F90A3C7A1FC}">
      <dgm:prSet/>
      <dgm:spPr>
        <a:solidFill>
          <a:schemeClr val="accent2"/>
        </a:solidFill>
      </dgm:spPr>
      <dgm:t>
        <a:bodyPr/>
        <a:lstStyle/>
        <a:p>
          <a:pPr rtl="0"/>
          <a:r>
            <a:rPr lang="en-US"/>
            <a:t>CQI</a:t>
          </a:r>
        </a:p>
      </dgm:t>
    </dgm:pt>
    <dgm:pt modelId="{4E2EFD0D-8BD9-4053-BAB1-D577F1AD232E}" type="parTrans" cxnId="{F6990C59-EB9F-4F30-90C9-A64E29BD0038}">
      <dgm:prSet/>
      <dgm:spPr/>
      <dgm:t>
        <a:bodyPr/>
        <a:lstStyle/>
        <a:p>
          <a:endParaRPr lang="en-US"/>
        </a:p>
      </dgm:t>
    </dgm:pt>
    <dgm:pt modelId="{71B2E4EB-1CB8-45D7-A430-CFEEE3E8CA31}" type="sibTrans" cxnId="{F6990C59-EB9F-4F30-90C9-A64E29BD0038}">
      <dgm:prSet/>
      <dgm:spPr/>
      <dgm:t>
        <a:bodyPr/>
        <a:lstStyle/>
        <a:p>
          <a:endParaRPr lang="en-US"/>
        </a:p>
      </dgm:t>
    </dgm:pt>
    <dgm:pt modelId="{A243D2FB-964A-437C-A0AD-6111730FC640}">
      <dgm:prSet/>
      <dgm:spPr/>
      <dgm:t>
        <a:bodyPr/>
        <a:lstStyle/>
        <a:p>
          <a:pPr rtl="0"/>
          <a:r>
            <a:rPr lang="en-US"/>
            <a:t>Quality Culture </a:t>
          </a:r>
        </a:p>
      </dgm:t>
    </dgm:pt>
    <dgm:pt modelId="{B0EB6581-6BA2-4DCB-AA8E-DF3DED8AD41D}" type="parTrans" cxnId="{41CCFD2F-045D-479F-B9DA-437D1E411032}">
      <dgm:prSet/>
      <dgm:spPr/>
      <dgm:t>
        <a:bodyPr/>
        <a:lstStyle/>
        <a:p>
          <a:endParaRPr lang="en-US"/>
        </a:p>
      </dgm:t>
    </dgm:pt>
    <dgm:pt modelId="{E62417D7-DFA1-4ADD-90C7-68C44CDBAFDF}" type="sibTrans" cxnId="{41CCFD2F-045D-479F-B9DA-437D1E411032}">
      <dgm:prSet/>
      <dgm:spPr/>
      <dgm:t>
        <a:bodyPr/>
        <a:lstStyle/>
        <a:p>
          <a:endParaRPr lang="en-US"/>
        </a:p>
      </dgm:t>
    </dgm:pt>
    <dgm:pt modelId="{77FA8AFC-AFEE-46ED-A14D-DEF7359013D7}" type="pres">
      <dgm:prSet presAssocID="{EC56D4BC-6D04-42B7-88B7-B6FD70A162D8}" presName="CompostProcess" presStyleCnt="0">
        <dgm:presLayoutVars>
          <dgm:dir/>
          <dgm:resizeHandles val="exact"/>
        </dgm:presLayoutVars>
      </dgm:prSet>
      <dgm:spPr/>
    </dgm:pt>
    <dgm:pt modelId="{DD59872D-4421-4325-97F2-5DC96ADAE318}" type="pres">
      <dgm:prSet presAssocID="{EC56D4BC-6D04-42B7-88B7-B6FD70A162D8}" presName="arrow" presStyleLbl="bgShp" presStyleIdx="0" presStyleCnt="1" custLinFactNeighborX="-588" custLinFactNeighborY="2518"/>
      <dgm:spPr/>
    </dgm:pt>
    <dgm:pt modelId="{E23D42A7-AD66-40DC-B5CB-82F6EBA615D5}" type="pres">
      <dgm:prSet presAssocID="{EC56D4BC-6D04-42B7-88B7-B6FD70A162D8}" presName="linearProcess" presStyleCnt="0"/>
      <dgm:spPr/>
    </dgm:pt>
    <dgm:pt modelId="{D4DFC44E-5BD4-427A-9DAF-0BB7B1F0AB30}" type="pres">
      <dgm:prSet presAssocID="{0CA15FFF-4881-4264-BA4C-10C7E9B65906}" presName="textNode" presStyleLbl="node1" presStyleIdx="0" presStyleCnt="5">
        <dgm:presLayoutVars>
          <dgm:bulletEnabled val="1"/>
        </dgm:presLayoutVars>
      </dgm:prSet>
      <dgm:spPr/>
    </dgm:pt>
    <dgm:pt modelId="{F3579A35-6996-420A-9320-5FC8E271A57A}" type="pres">
      <dgm:prSet presAssocID="{A2BBE337-A2A7-4CA8-BD72-0208C33A459C}" presName="sibTrans" presStyleCnt="0"/>
      <dgm:spPr/>
    </dgm:pt>
    <dgm:pt modelId="{335225DF-02A5-461E-B0A4-D34BE3B15B5C}" type="pres">
      <dgm:prSet presAssocID="{CA1B03AB-F9B2-4CF9-BACC-01FED32822E9}" presName="textNode" presStyleLbl="node1" presStyleIdx="1" presStyleCnt="5">
        <dgm:presLayoutVars>
          <dgm:bulletEnabled val="1"/>
        </dgm:presLayoutVars>
      </dgm:prSet>
      <dgm:spPr/>
    </dgm:pt>
    <dgm:pt modelId="{E5E99FAE-7F0A-4578-BCF3-35907798D189}" type="pres">
      <dgm:prSet presAssocID="{E11C5325-A2A2-4E35-A0E9-963380512DE6}" presName="sibTrans" presStyleCnt="0"/>
      <dgm:spPr/>
    </dgm:pt>
    <dgm:pt modelId="{56BC5C5E-2FBD-4AC2-B01E-C04F04446803}" type="pres">
      <dgm:prSet presAssocID="{2944D52F-4EEC-4457-B018-F920AA461D97}" presName="textNode" presStyleLbl="node1" presStyleIdx="2" presStyleCnt="5">
        <dgm:presLayoutVars>
          <dgm:bulletEnabled val="1"/>
        </dgm:presLayoutVars>
      </dgm:prSet>
      <dgm:spPr/>
    </dgm:pt>
    <dgm:pt modelId="{9A3CDC38-4D6F-44B1-BD65-195C94ABCBC9}" type="pres">
      <dgm:prSet presAssocID="{01A07FCC-C792-42C8-AF22-F60D86337DFE}" presName="sibTrans" presStyleCnt="0"/>
      <dgm:spPr/>
    </dgm:pt>
    <dgm:pt modelId="{5EEDDE1C-A513-42AF-B795-9012A7DBEC70}" type="pres">
      <dgm:prSet presAssocID="{89EAE0F5-67F5-47D4-BE81-5F90A3C7A1FC}" presName="textNode" presStyleLbl="node1" presStyleIdx="3" presStyleCnt="5" custScaleX="144919">
        <dgm:presLayoutVars>
          <dgm:bulletEnabled val="1"/>
        </dgm:presLayoutVars>
      </dgm:prSet>
      <dgm:spPr/>
    </dgm:pt>
    <dgm:pt modelId="{419A92DC-69CA-4545-BEA1-8FFDEC3A2FA5}" type="pres">
      <dgm:prSet presAssocID="{71B2E4EB-1CB8-45D7-A430-CFEEE3E8CA31}" presName="sibTrans" presStyleCnt="0"/>
      <dgm:spPr/>
    </dgm:pt>
    <dgm:pt modelId="{B58ED920-C660-4B09-90F2-2EBB4EDEABA7}" type="pres">
      <dgm:prSet presAssocID="{A243D2FB-964A-437C-A0AD-6111730FC640}" presName="textNode" presStyleLbl="node1" presStyleIdx="4" presStyleCnt="5">
        <dgm:presLayoutVars>
          <dgm:bulletEnabled val="1"/>
        </dgm:presLayoutVars>
      </dgm:prSet>
      <dgm:spPr/>
    </dgm:pt>
  </dgm:ptLst>
  <dgm:cxnLst>
    <dgm:cxn modelId="{54EFF307-06E4-4049-A999-AEECA7E2BF15}" type="presOf" srcId="{EC56D4BC-6D04-42B7-88B7-B6FD70A162D8}" destId="{77FA8AFC-AFEE-46ED-A14D-DEF7359013D7}" srcOrd="0" destOrd="0" presId="urn:microsoft.com/office/officeart/2005/8/layout/hProcess9"/>
    <dgm:cxn modelId="{41CCFD2F-045D-479F-B9DA-437D1E411032}" srcId="{EC56D4BC-6D04-42B7-88B7-B6FD70A162D8}" destId="{A243D2FB-964A-437C-A0AD-6111730FC640}" srcOrd="4" destOrd="0" parTransId="{B0EB6581-6BA2-4DCB-AA8E-DF3DED8AD41D}" sibTransId="{E62417D7-DFA1-4ADD-90C7-68C44CDBAFDF}"/>
    <dgm:cxn modelId="{17373C5C-5B62-4EF3-A986-A23833E834E8}" srcId="{EC56D4BC-6D04-42B7-88B7-B6FD70A162D8}" destId="{CA1B03AB-F9B2-4CF9-BACC-01FED32822E9}" srcOrd="1" destOrd="0" parTransId="{8613964A-5BF8-45C1-B056-D23728637193}" sibTransId="{E11C5325-A2A2-4E35-A0E9-963380512DE6}"/>
    <dgm:cxn modelId="{4152DE6B-0FEF-4D1D-BAF5-97573592924D}" type="presOf" srcId="{A243D2FB-964A-437C-A0AD-6111730FC640}" destId="{B58ED920-C660-4B09-90F2-2EBB4EDEABA7}" srcOrd="0" destOrd="0" presId="urn:microsoft.com/office/officeart/2005/8/layout/hProcess9"/>
    <dgm:cxn modelId="{F6990C59-EB9F-4F30-90C9-A64E29BD0038}" srcId="{EC56D4BC-6D04-42B7-88B7-B6FD70A162D8}" destId="{89EAE0F5-67F5-47D4-BE81-5F90A3C7A1FC}" srcOrd="3" destOrd="0" parTransId="{4E2EFD0D-8BD9-4053-BAB1-D577F1AD232E}" sibTransId="{71B2E4EB-1CB8-45D7-A430-CFEEE3E8CA31}"/>
    <dgm:cxn modelId="{F3234D59-45E6-4B66-AC95-6F186F3873AC}" srcId="{EC56D4BC-6D04-42B7-88B7-B6FD70A162D8}" destId="{2944D52F-4EEC-4457-B018-F920AA461D97}" srcOrd="2" destOrd="0" parTransId="{0003755D-BFD3-4B7E-AAD6-48E41AF2776A}" sibTransId="{01A07FCC-C792-42C8-AF22-F60D86337DFE}"/>
    <dgm:cxn modelId="{96124E80-D013-427E-BBC2-D5B2DF9AFBD9}" type="presOf" srcId="{0CA15FFF-4881-4264-BA4C-10C7E9B65906}" destId="{D4DFC44E-5BD4-427A-9DAF-0BB7B1F0AB30}" srcOrd="0" destOrd="0" presId="urn:microsoft.com/office/officeart/2005/8/layout/hProcess9"/>
    <dgm:cxn modelId="{26A10887-955D-4A7D-8B83-4727E9A5ED37}" type="presOf" srcId="{89EAE0F5-67F5-47D4-BE81-5F90A3C7A1FC}" destId="{5EEDDE1C-A513-42AF-B795-9012A7DBEC70}" srcOrd="0" destOrd="0" presId="urn:microsoft.com/office/officeart/2005/8/layout/hProcess9"/>
    <dgm:cxn modelId="{9718F88F-8AF1-4199-A856-008118847C83}" srcId="{EC56D4BC-6D04-42B7-88B7-B6FD70A162D8}" destId="{0CA15FFF-4881-4264-BA4C-10C7E9B65906}" srcOrd="0" destOrd="0" parTransId="{4BB0749B-E0DC-4077-961F-0A4A06944201}" sibTransId="{A2BBE337-A2A7-4CA8-BD72-0208C33A459C}"/>
    <dgm:cxn modelId="{3715789C-97DC-49DD-BD28-95F71CD807A5}" type="presOf" srcId="{CA1B03AB-F9B2-4CF9-BACC-01FED32822E9}" destId="{335225DF-02A5-461E-B0A4-D34BE3B15B5C}" srcOrd="0" destOrd="0" presId="urn:microsoft.com/office/officeart/2005/8/layout/hProcess9"/>
    <dgm:cxn modelId="{40838FB1-F0F3-4B85-892C-5C5A0244F7E6}" type="presOf" srcId="{2944D52F-4EEC-4457-B018-F920AA461D97}" destId="{56BC5C5E-2FBD-4AC2-B01E-C04F04446803}" srcOrd="0" destOrd="0" presId="urn:microsoft.com/office/officeart/2005/8/layout/hProcess9"/>
    <dgm:cxn modelId="{80D70DCD-D385-4237-8342-E0164AE897E4}" type="presParOf" srcId="{77FA8AFC-AFEE-46ED-A14D-DEF7359013D7}" destId="{DD59872D-4421-4325-97F2-5DC96ADAE318}" srcOrd="0" destOrd="0" presId="urn:microsoft.com/office/officeart/2005/8/layout/hProcess9"/>
    <dgm:cxn modelId="{B3CE0313-8C6C-4990-8B7D-20EEF1B6D924}" type="presParOf" srcId="{77FA8AFC-AFEE-46ED-A14D-DEF7359013D7}" destId="{E23D42A7-AD66-40DC-B5CB-82F6EBA615D5}" srcOrd="1" destOrd="0" presId="urn:microsoft.com/office/officeart/2005/8/layout/hProcess9"/>
    <dgm:cxn modelId="{BDDE65B9-BC96-4169-84AD-4AED54222EB5}" type="presParOf" srcId="{E23D42A7-AD66-40DC-B5CB-82F6EBA615D5}" destId="{D4DFC44E-5BD4-427A-9DAF-0BB7B1F0AB30}" srcOrd="0" destOrd="0" presId="urn:microsoft.com/office/officeart/2005/8/layout/hProcess9"/>
    <dgm:cxn modelId="{A22B11AB-4F1D-445D-91B4-C3A08AE875D5}" type="presParOf" srcId="{E23D42A7-AD66-40DC-B5CB-82F6EBA615D5}" destId="{F3579A35-6996-420A-9320-5FC8E271A57A}" srcOrd="1" destOrd="0" presId="urn:microsoft.com/office/officeart/2005/8/layout/hProcess9"/>
    <dgm:cxn modelId="{6A10E838-99D1-41F8-BE0F-EB625DBAEAAB}" type="presParOf" srcId="{E23D42A7-AD66-40DC-B5CB-82F6EBA615D5}" destId="{335225DF-02A5-461E-B0A4-D34BE3B15B5C}" srcOrd="2" destOrd="0" presId="urn:microsoft.com/office/officeart/2005/8/layout/hProcess9"/>
    <dgm:cxn modelId="{94EF0200-205D-4A0B-929D-589B5412464F}" type="presParOf" srcId="{E23D42A7-AD66-40DC-B5CB-82F6EBA615D5}" destId="{E5E99FAE-7F0A-4578-BCF3-35907798D189}" srcOrd="3" destOrd="0" presId="urn:microsoft.com/office/officeart/2005/8/layout/hProcess9"/>
    <dgm:cxn modelId="{61F096A8-D0E8-435C-A6CF-91B543E45588}" type="presParOf" srcId="{E23D42A7-AD66-40DC-B5CB-82F6EBA615D5}" destId="{56BC5C5E-2FBD-4AC2-B01E-C04F04446803}" srcOrd="4" destOrd="0" presId="urn:microsoft.com/office/officeart/2005/8/layout/hProcess9"/>
    <dgm:cxn modelId="{C422ADEB-654D-460E-AB8A-817D3CB18D77}" type="presParOf" srcId="{E23D42A7-AD66-40DC-B5CB-82F6EBA615D5}" destId="{9A3CDC38-4D6F-44B1-BD65-195C94ABCBC9}" srcOrd="5" destOrd="0" presId="urn:microsoft.com/office/officeart/2005/8/layout/hProcess9"/>
    <dgm:cxn modelId="{4AEFAD7A-3256-4CE0-89D9-8F41F33130DA}" type="presParOf" srcId="{E23D42A7-AD66-40DC-B5CB-82F6EBA615D5}" destId="{5EEDDE1C-A513-42AF-B795-9012A7DBEC70}" srcOrd="6" destOrd="0" presId="urn:microsoft.com/office/officeart/2005/8/layout/hProcess9"/>
    <dgm:cxn modelId="{562D9763-2E42-44BD-A689-0E8FCCF34665}" type="presParOf" srcId="{E23D42A7-AD66-40DC-B5CB-82F6EBA615D5}" destId="{419A92DC-69CA-4545-BEA1-8FFDEC3A2FA5}" srcOrd="7" destOrd="0" presId="urn:microsoft.com/office/officeart/2005/8/layout/hProcess9"/>
    <dgm:cxn modelId="{6C54B674-A985-4EA0-B2AF-9ABFE38A2C84}" type="presParOf" srcId="{E23D42A7-AD66-40DC-B5CB-82F6EBA615D5}" destId="{B58ED920-C660-4B09-90F2-2EBB4EDEABA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C625E2-31FB-4ED6-84BB-6ADB65D8DACB}">
      <dsp:nvSpPr>
        <dsp:cNvPr id="0" name=""/>
        <dsp:cNvSpPr/>
      </dsp:nvSpPr>
      <dsp:spPr>
        <a:xfrm rot="5400000">
          <a:off x="5688922" y="-1040913"/>
          <a:ext cx="4198620" cy="73301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id-ID" sz="1500" b="1" kern="1200"/>
            <a:t>ABET:</a:t>
          </a:r>
          <a:endParaRPr lang="id-ID" sz="1500" kern="1200"/>
        </a:p>
        <a:p>
          <a:pPr marL="228600" lvl="2" indent="-114300" algn="l" defTabSz="666750" rtl="0">
            <a:lnSpc>
              <a:spcPct val="90000"/>
            </a:lnSpc>
            <a:spcBef>
              <a:spcPct val="0"/>
            </a:spcBef>
            <a:spcAft>
              <a:spcPct val="15000"/>
            </a:spcAft>
            <a:buChar char="•"/>
          </a:pPr>
          <a:r>
            <a:rPr lang="id-ID" sz="1500" kern="1200"/>
            <a:t>Kriteria 4: Continuous Improvement </a:t>
          </a:r>
        </a:p>
        <a:p>
          <a:pPr marL="342900" lvl="3" indent="-114300" algn="l" defTabSz="666750" rtl="0">
            <a:lnSpc>
              <a:spcPct val="90000"/>
            </a:lnSpc>
            <a:spcBef>
              <a:spcPct val="0"/>
            </a:spcBef>
            <a:spcAft>
              <a:spcPct val="15000"/>
            </a:spcAft>
            <a:buChar char="•"/>
          </a:pPr>
          <a:r>
            <a:rPr lang="en-US" sz="1500" i="1" kern="1200"/>
            <a:t>The program must regularly use appropriate, documented processes for assessing and evaluating the extent to which the student outcomes are being attained. The results of these evaluations must be systematically utilized as input for the continuous improvement of the program. Other available information may also be used to assist in the continuous improvement of the program.</a:t>
          </a:r>
          <a:endParaRPr lang="id-ID" sz="1500" kern="1200"/>
        </a:p>
        <a:p>
          <a:pPr marL="114300" lvl="1" indent="-114300" algn="l" defTabSz="666750" rtl="0">
            <a:lnSpc>
              <a:spcPct val="90000"/>
            </a:lnSpc>
            <a:spcBef>
              <a:spcPct val="0"/>
            </a:spcBef>
            <a:spcAft>
              <a:spcPct val="15000"/>
            </a:spcAft>
            <a:buChar char="•"/>
          </a:pPr>
          <a:r>
            <a:rPr lang="id-ID" sz="1500" b="1" kern="1200" dirty="0"/>
            <a:t>ASIIN</a:t>
          </a:r>
          <a:endParaRPr lang="id-ID" sz="1500" kern="1200" dirty="0"/>
        </a:p>
        <a:p>
          <a:pPr marL="228600" lvl="2" indent="-114300" algn="l" defTabSz="666750" rtl="0">
            <a:lnSpc>
              <a:spcPct val="90000"/>
            </a:lnSpc>
            <a:spcBef>
              <a:spcPct val="0"/>
            </a:spcBef>
            <a:spcAft>
              <a:spcPct val="15000"/>
            </a:spcAft>
            <a:buChar char="•"/>
          </a:pPr>
          <a:r>
            <a:rPr lang="id-ID" sz="1500" kern="1200" dirty="0"/>
            <a:t>Requirement 6; </a:t>
          </a:r>
          <a:r>
            <a:rPr lang="en-US" sz="1500" kern="1200" dirty="0"/>
            <a:t>QUALITY MANAGEMENT: QUALITY ASSESSMENT AND DEVELOPMENT </a:t>
          </a:r>
          <a:endParaRPr lang="id-ID" sz="1500" kern="1200" dirty="0"/>
        </a:p>
        <a:p>
          <a:pPr marL="228600" lvl="2" indent="-114300" algn="l" defTabSz="666750" rtl="0">
            <a:lnSpc>
              <a:spcPct val="90000"/>
            </a:lnSpc>
            <a:spcBef>
              <a:spcPct val="0"/>
            </a:spcBef>
            <a:spcAft>
              <a:spcPct val="15000"/>
            </a:spcAft>
            <a:buChar char="•"/>
          </a:pPr>
          <a:r>
            <a:rPr lang="en-US" sz="1500" i="1" kern="1200" dirty="0"/>
            <a:t>The </a:t>
          </a:r>
          <a:r>
            <a:rPr lang="en-US" sz="1500" i="1" kern="1200" dirty="0" err="1"/>
            <a:t>programme</a:t>
          </a:r>
          <a:r>
            <a:rPr lang="en-US" sz="1500" i="1" kern="1200" dirty="0"/>
            <a:t> is subject to regular internal quality assessment procedures </a:t>
          </a:r>
          <a:r>
            <a:rPr lang="en-US" sz="1500" b="1" i="1" kern="1200" dirty="0"/>
            <a:t>aiming at continuous improvement.</a:t>
          </a:r>
          <a:r>
            <a:rPr lang="en-US" sz="1500" i="1" kern="1200" dirty="0"/>
            <a:t> All responsibilities and mechanisms defined for the purposes of continued development are binding.</a:t>
          </a:r>
          <a:endParaRPr lang="id-ID" sz="1500" kern="1200" dirty="0"/>
        </a:p>
      </dsp:txBody>
      <dsp:txXfrm rot="-5400000">
        <a:off x="4123182" y="729787"/>
        <a:ext cx="7125141" cy="3788700"/>
      </dsp:txXfrm>
    </dsp:sp>
    <dsp:sp modelId="{76F002E1-233E-4BF9-920A-E89BEF19ACCB}">
      <dsp:nvSpPr>
        <dsp:cNvPr id="0" name=""/>
        <dsp:cNvSpPr/>
      </dsp:nvSpPr>
      <dsp:spPr>
        <a:xfrm>
          <a:off x="0" y="0"/>
          <a:ext cx="4123181" cy="52482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rtl="0">
            <a:lnSpc>
              <a:spcPct val="90000"/>
            </a:lnSpc>
            <a:spcBef>
              <a:spcPct val="0"/>
            </a:spcBef>
            <a:spcAft>
              <a:spcPct val="35000"/>
            </a:spcAft>
            <a:buNone/>
          </a:pPr>
          <a:r>
            <a:rPr lang="id-ID" sz="3500" b="1" kern="1200"/>
            <a:t>Quality Enhancement</a:t>
          </a:r>
          <a:endParaRPr lang="id-ID" sz="3500" kern="1200"/>
        </a:p>
      </dsp:txBody>
      <dsp:txXfrm>
        <a:off x="201277" y="201277"/>
        <a:ext cx="3720627" cy="48457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58FD1-5A22-4904-9229-D4EF86B02448}">
      <dsp:nvSpPr>
        <dsp:cNvPr id="0" name=""/>
        <dsp:cNvSpPr/>
      </dsp:nvSpPr>
      <dsp:spPr>
        <a:xfrm>
          <a:off x="2708883" y="0"/>
          <a:ext cx="5248275" cy="5248275"/>
        </a:xfrm>
        <a:prstGeom prst="triangle">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97310AB3-2631-40E3-A038-F57A9491B687}">
      <dsp:nvSpPr>
        <dsp:cNvPr id="0" name=""/>
        <dsp:cNvSpPr/>
      </dsp:nvSpPr>
      <dsp:spPr>
        <a:xfrm>
          <a:off x="5333020" y="525340"/>
          <a:ext cx="3411378" cy="9327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d-ID" sz="1700" b="1" kern="1200"/>
            <a:t>Outcome Based Education and Accreditation</a:t>
          </a:r>
          <a:endParaRPr lang="id-ID" sz="1700" kern="1200"/>
        </a:p>
      </dsp:txBody>
      <dsp:txXfrm>
        <a:off x="5378555" y="570875"/>
        <a:ext cx="3320308" cy="841728"/>
      </dsp:txXfrm>
    </dsp:sp>
    <dsp:sp modelId="{2A9688CB-8913-4C6C-968C-28686E794CAE}">
      <dsp:nvSpPr>
        <dsp:cNvPr id="0" name=""/>
        <dsp:cNvSpPr/>
      </dsp:nvSpPr>
      <dsp:spPr>
        <a:xfrm>
          <a:off x="5333020" y="1574738"/>
          <a:ext cx="3411378" cy="9327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d-ID" sz="1700" b="1" kern="1200"/>
            <a:t>Quality Enhancement</a:t>
          </a:r>
          <a:endParaRPr lang="id-ID" sz="1700" kern="1200"/>
        </a:p>
      </dsp:txBody>
      <dsp:txXfrm>
        <a:off x="5378555" y="1620273"/>
        <a:ext cx="3320308" cy="841728"/>
      </dsp:txXfrm>
    </dsp:sp>
    <dsp:sp modelId="{FA7E9E58-88D4-45D2-97CC-D971443CD472}">
      <dsp:nvSpPr>
        <dsp:cNvPr id="0" name=""/>
        <dsp:cNvSpPr/>
      </dsp:nvSpPr>
      <dsp:spPr>
        <a:xfrm>
          <a:off x="5333020" y="2624137"/>
          <a:ext cx="3411378" cy="9327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d-ID" sz="1700" b="1" kern="1200"/>
            <a:t>Penilaian atas (integrasi dengan) IQA</a:t>
          </a:r>
          <a:endParaRPr lang="id-ID" sz="1700" kern="1200"/>
        </a:p>
      </dsp:txBody>
      <dsp:txXfrm>
        <a:off x="5378555" y="2669672"/>
        <a:ext cx="3320308" cy="841728"/>
      </dsp:txXfrm>
    </dsp:sp>
    <dsp:sp modelId="{B13DB310-29D1-43A7-9B76-2E27342C569D}">
      <dsp:nvSpPr>
        <dsp:cNvPr id="0" name=""/>
        <dsp:cNvSpPr/>
      </dsp:nvSpPr>
      <dsp:spPr>
        <a:xfrm>
          <a:off x="5333020" y="3673536"/>
          <a:ext cx="3411378" cy="932798"/>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id-ID" sz="1700" b="1" kern="1200"/>
            <a:t>Pelibatan mahasiswa dalam assessmen</a:t>
          </a:r>
          <a:endParaRPr lang="id-ID" sz="1700" kern="1200"/>
        </a:p>
      </dsp:txBody>
      <dsp:txXfrm>
        <a:off x="5378555" y="3719071"/>
        <a:ext cx="3320308" cy="841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9872D-4421-4325-97F2-5DC96ADAE318}">
      <dsp:nvSpPr>
        <dsp:cNvPr id="0" name=""/>
        <dsp:cNvSpPr/>
      </dsp:nvSpPr>
      <dsp:spPr>
        <a:xfrm>
          <a:off x="533415" y="0"/>
          <a:ext cx="6477000" cy="195475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DFC44E-5BD4-427A-9DAF-0BB7B1F0AB30}">
      <dsp:nvSpPr>
        <dsp:cNvPr id="0" name=""/>
        <dsp:cNvSpPr/>
      </dsp:nvSpPr>
      <dsp:spPr>
        <a:xfrm>
          <a:off x="313" y="586427"/>
          <a:ext cx="1348754" cy="78190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Self assessment (evaluation)</a:t>
          </a:r>
        </a:p>
      </dsp:txBody>
      <dsp:txXfrm>
        <a:off x="38482" y="624596"/>
        <a:ext cx="1272416" cy="705564"/>
      </dsp:txXfrm>
    </dsp:sp>
    <dsp:sp modelId="{335225DF-02A5-461E-B0A4-D34BE3B15B5C}">
      <dsp:nvSpPr>
        <dsp:cNvPr id="0" name=""/>
        <dsp:cNvSpPr/>
      </dsp:nvSpPr>
      <dsp:spPr>
        <a:xfrm>
          <a:off x="1416506" y="586427"/>
          <a:ext cx="1348754" cy="781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Review of SAR/SER</a:t>
          </a:r>
        </a:p>
      </dsp:txBody>
      <dsp:txXfrm>
        <a:off x="1454675" y="624596"/>
        <a:ext cx="1272416" cy="705564"/>
      </dsp:txXfrm>
    </dsp:sp>
    <dsp:sp modelId="{56BC5C5E-2FBD-4AC2-B01E-C04F04446803}">
      <dsp:nvSpPr>
        <dsp:cNvPr id="0" name=""/>
        <dsp:cNvSpPr/>
      </dsp:nvSpPr>
      <dsp:spPr>
        <a:xfrm>
          <a:off x="2832698" y="586427"/>
          <a:ext cx="1348754" cy="781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Site Visit</a:t>
          </a:r>
        </a:p>
      </dsp:txBody>
      <dsp:txXfrm>
        <a:off x="2870867" y="624596"/>
        <a:ext cx="1272416" cy="705564"/>
      </dsp:txXfrm>
    </dsp:sp>
    <dsp:sp modelId="{5EEDDE1C-A513-42AF-B795-9012A7DBEC70}">
      <dsp:nvSpPr>
        <dsp:cNvPr id="0" name=""/>
        <dsp:cNvSpPr/>
      </dsp:nvSpPr>
      <dsp:spPr>
        <a:xfrm>
          <a:off x="4248891" y="586427"/>
          <a:ext cx="1954602" cy="78190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CQI</a:t>
          </a:r>
        </a:p>
      </dsp:txBody>
      <dsp:txXfrm>
        <a:off x="4287060" y="624596"/>
        <a:ext cx="1878264" cy="705564"/>
      </dsp:txXfrm>
    </dsp:sp>
    <dsp:sp modelId="{B58ED920-C660-4B09-90F2-2EBB4EDEABA7}">
      <dsp:nvSpPr>
        <dsp:cNvPr id="0" name=""/>
        <dsp:cNvSpPr/>
      </dsp:nvSpPr>
      <dsp:spPr>
        <a:xfrm>
          <a:off x="6270931" y="586427"/>
          <a:ext cx="1348754" cy="7819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a:t>Quality Culture </a:t>
          </a:r>
        </a:p>
      </dsp:txBody>
      <dsp:txXfrm>
        <a:off x="6309100" y="624596"/>
        <a:ext cx="1272416" cy="70556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id-ID"/>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9DCB86C0-F5D7-4773-B431-CFB74C8909E7}" type="datetimeFigureOut">
              <a:rPr lang="id-ID"/>
              <a:pPr>
                <a:defRPr/>
              </a:pPr>
              <a:t>19/08/2019</a:t>
            </a:fld>
            <a:endParaRPr lang="id-ID"/>
          </a:p>
        </p:txBody>
      </p:sp>
      <p:sp>
        <p:nvSpPr>
          <p:cNvPr id="4" name="Footer Placeholder 3"/>
          <p:cNvSpPr>
            <a:spLocks noGrp="1"/>
          </p:cNvSpPr>
          <p:nvPr>
            <p:ph type="ftr" sz="quarter" idx="2"/>
          </p:nvPr>
        </p:nvSpPr>
        <p:spPr>
          <a:xfrm>
            <a:off x="0" y="9118600"/>
            <a:ext cx="3170238" cy="481013"/>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id-ID"/>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A47D993-347F-46D2-9C22-C07C78C17079}" type="slidenum">
              <a:rPr lang="id-ID"/>
              <a:pPr>
                <a:defRPr/>
              </a:pPr>
              <a:t>‹#›</a:t>
            </a:fld>
            <a:endParaRPr lang="id-ID"/>
          </a:p>
        </p:txBody>
      </p:sp>
    </p:spTree>
    <p:extLst>
      <p:ext uri="{BB962C8B-B14F-4D97-AF65-F5344CB8AC3E}">
        <p14:creationId xmlns:p14="http://schemas.microsoft.com/office/powerpoint/2010/main" val="11531183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id-ID"/>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F33EC693-5D8E-44B0-9819-5F8A8E1E7E1F}" type="datetimeFigureOut">
              <a:rPr lang="id-ID"/>
              <a:pPr>
                <a:defRPr/>
              </a:pPr>
              <a:t>19/08/2019</a:t>
            </a:fld>
            <a:endParaRPr lang="id-ID"/>
          </a:p>
        </p:txBody>
      </p:sp>
      <p:sp>
        <p:nvSpPr>
          <p:cNvPr id="4" name="Slide Image Placeholder 3"/>
          <p:cNvSpPr>
            <a:spLocks noGrp="1" noRot="1" noChangeAspect="1"/>
          </p:cNvSpPr>
          <p:nvPr>
            <p:ph type="sldImg" idx="2"/>
          </p:nvPr>
        </p:nvSpPr>
        <p:spPr>
          <a:xfrm>
            <a:off x="457200" y="719138"/>
            <a:ext cx="6400800" cy="3602037"/>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731839" y="4560889"/>
            <a:ext cx="5851525" cy="43211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9118600"/>
            <a:ext cx="3170238" cy="481013"/>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id-ID"/>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6DFB960-159E-4D50-B77C-65634A2DAB71}" type="slidenum">
              <a:rPr lang="id-ID"/>
              <a:pPr>
                <a:defRPr/>
              </a:pPr>
              <a:t>‹#›</a:t>
            </a:fld>
            <a:endParaRPr lang="id-ID"/>
          </a:p>
        </p:txBody>
      </p:sp>
    </p:spTree>
    <p:extLst>
      <p:ext uri="{BB962C8B-B14F-4D97-AF65-F5344CB8AC3E}">
        <p14:creationId xmlns:p14="http://schemas.microsoft.com/office/powerpoint/2010/main" val="38809306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600">
                <a:solidFill>
                  <a:schemeClr val="tx2"/>
                </a:solidFill>
                <a:latin typeface="Arial" charset="0"/>
                <a:cs typeface="Arial" charset="0"/>
              </a:defRPr>
            </a:lvl1pPr>
            <a:lvl2pPr marL="742950" indent="-285750" eaLnBrk="0" hangingPunct="0">
              <a:defRPr sz="3600">
                <a:solidFill>
                  <a:schemeClr val="tx2"/>
                </a:solidFill>
                <a:latin typeface="Arial" charset="0"/>
                <a:cs typeface="Arial" charset="0"/>
              </a:defRPr>
            </a:lvl2pPr>
            <a:lvl3pPr marL="1143000" indent="-228600" eaLnBrk="0" hangingPunct="0">
              <a:defRPr sz="3600">
                <a:solidFill>
                  <a:schemeClr val="tx2"/>
                </a:solidFill>
                <a:latin typeface="Arial" charset="0"/>
                <a:cs typeface="Arial" charset="0"/>
              </a:defRPr>
            </a:lvl3pPr>
            <a:lvl4pPr marL="1600200" indent="-228600" eaLnBrk="0" hangingPunct="0">
              <a:defRPr sz="3600">
                <a:solidFill>
                  <a:schemeClr val="tx2"/>
                </a:solidFill>
                <a:latin typeface="Arial" charset="0"/>
                <a:cs typeface="Arial" charset="0"/>
              </a:defRPr>
            </a:lvl4pPr>
            <a:lvl5pPr marL="2057400" indent="-228600" eaLnBrk="0" hangingPunct="0">
              <a:defRPr sz="3600">
                <a:solidFill>
                  <a:schemeClr val="tx2"/>
                </a:solidFill>
                <a:latin typeface="Arial" charset="0"/>
                <a:cs typeface="Arial" charset="0"/>
              </a:defRPr>
            </a:lvl5pPr>
            <a:lvl6pPr marL="2514600" indent="-228600" eaLnBrk="0" fontAlgn="base" hangingPunct="0">
              <a:spcBef>
                <a:spcPct val="0"/>
              </a:spcBef>
              <a:spcAft>
                <a:spcPct val="0"/>
              </a:spcAft>
              <a:defRPr sz="3600">
                <a:solidFill>
                  <a:schemeClr val="tx2"/>
                </a:solidFill>
                <a:latin typeface="Arial" charset="0"/>
                <a:cs typeface="Arial" charset="0"/>
              </a:defRPr>
            </a:lvl6pPr>
            <a:lvl7pPr marL="2971800" indent="-228600" eaLnBrk="0" fontAlgn="base" hangingPunct="0">
              <a:spcBef>
                <a:spcPct val="0"/>
              </a:spcBef>
              <a:spcAft>
                <a:spcPct val="0"/>
              </a:spcAft>
              <a:defRPr sz="3600">
                <a:solidFill>
                  <a:schemeClr val="tx2"/>
                </a:solidFill>
                <a:latin typeface="Arial" charset="0"/>
                <a:cs typeface="Arial" charset="0"/>
              </a:defRPr>
            </a:lvl7pPr>
            <a:lvl8pPr marL="3429000" indent="-228600" eaLnBrk="0" fontAlgn="base" hangingPunct="0">
              <a:spcBef>
                <a:spcPct val="0"/>
              </a:spcBef>
              <a:spcAft>
                <a:spcPct val="0"/>
              </a:spcAft>
              <a:defRPr sz="3600">
                <a:solidFill>
                  <a:schemeClr val="tx2"/>
                </a:solidFill>
                <a:latin typeface="Arial" charset="0"/>
                <a:cs typeface="Arial" charset="0"/>
              </a:defRPr>
            </a:lvl8pPr>
            <a:lvl9pPr marL="3886200" indent="-228600" eaLnBrk="0" fontAlgn="base" hangingPunct="0">
              <a:spcBef>
                <a:spcPct val="0"/>
              </a:spcBef>
              <a:spcAft>
                <a:spcPct val="0"/>
              </a:spcAft>
              <a:defRPr sz="3600">
                <a:solidFill>
                  <a:schemeClr val="tx2"/>
                </a:solidFill>
                <a:latin typeface="Arial" charset="0"/>
                <a:cs typeface="Arial" charset="0"/>
              </a:defRPr>
            </a:lvl9pPr>
          </a:lstStyle>
          <a:p>
            <a:pPr eaLnBrk="1" hangingPunct="1"/>
            <a:fld id="{F6984A13-646E-474B-801A-CA8FEF586400}" type="slidenum">
              <a:rPr lang="en-US" sz="1200">
                <a:solidFill>
                  <a:prstClr val="black"/>
                </a:solidFill>
              </a:rPr>
              <a:pPr eaLnBrk="1" hangingPunct="1"/>
              <a:t>20</a:t>
            </a:fld>
            <a:endParaRPr lang="en-US" sz="1200">
              <a:solidFill>
                <a:prstClr val="black"/>
              </a:solidFill>
            </a:endParaRPr>
          </a:p>
        </p:txBody>
      </p:sp>
      <p:sp>
        <p:nvSpPr>
          <p:cNvPr id="409603" name="Rectangle 2"/>
          <p:cNvSpPr>
            <a:spLocks noGrp="1" noRot="1" noChangeAspect="1" noChangeArrowheads="1" noTextEdit="1"/>
          </p:cNvSpPr>
          <p:nvPr>
            <p:ph type="sldImg"/>
          </p:nvPr>
        </p:nvSpPr>
        <p:spPr>
          <a:xfrm>
            <a:off x="381000" y="685800"/>
            <a:ext cx="6096000" cy="3429000"/>
          </a:xfrm>
          <a:ln/>
        </p:spPr>
      </p:sp>
      <p:sp>
        <p:nvSpPr>
          <p:cNvPr id="2" name="Notes Placeholder 1"/>
          <p:cNvSpPr>
            <a:spLocks noGrp="1"/>
          </p:cNvSpPr>
          <p:nvPr>
            <p:ph type="body" sz="quarter" idx="10"/>
          </p:nvPr>
        </p:nvSpPr>
        <p:spPr/>
        <p:txBody>
          <a:bodyPr/>
          <a:lstStyle/>
          <a:p>
            <a:endParaRPr lang="en-SG"/>
          </a:p>
        </p:txBody>
      </p:sp>
    </p:spTree>
    <p:extLst>
      <p:ext uri="{BB962C8B-B14F-4D97-AF65-F5344CB8AC3E}">
        <p14:creationId xmlns:p14="http://schemas.microsoft.com/office/powerpoint/2010/main" val="2142348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4"/>
          <p:cNvSpPr>
            <a:spLocks noChangeArrowheads="1"/>
          </p:cNvSpPr>
          <p:nvPr/>
        </p:nvSpPr>
        <p:spPr bwMode="auto">
          <a:xfrm>
            <a:off x="0" y="3527426"/>
            <a:ext cx="12192000" cy="3357563"/>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id-ID"/>
          </a:p>
        </p:txBody>
      </p:sp>
      <p:sp>
        <p:nvSpPr>
          <p:cNvPr id="5" name="Rectangle 17"/>
          <p:cNvSpPr>
            <a:spLocks noChangeArrowheads="1"/>
          </p:cNvSpPr>
          <p:nvPr/>
        </p:nvSpPr>
        <p:spPr bwMode="gray">
          <a:xfrm>
            <a:off x="0" y="3141663"/>
            <a:ext cx="12192000" cy="43180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id-ID"/>
          </a:p>
        </p:txBody>
      </p:sp>
      <p:sp>
        <p:nvSpPr>
          <p:cNvPr id="3074" name="Rectangle 2"/>
          <p:cNvSpPr>
            <a:spLocks noGrp="1" noChangeArrowheads="1"/>
          </p:cNvSpPr>
          <p:nvPr>
            <p:ph type="ctrTitle"/>
          </p:nvPr>
        </p:nvSpPr>
        <p:spPr>
          <a:xfrm>
            <a:off x="3983765" y="1124744"/>
            <a:ext cx="7620000" cy="1828800"/>
          </a:xfrm>
        </p:spPr>
        <p:txBody>
          <a:bodyPr/>
          <a:lstStyle>
            <a:lvl1pPr algn="r">
              <a:defRPr sz="4400">
                <a:solidFill>
                  <a:schemeClr val="tx1"/>
                </a:solidFill>
                <a:effectLst>
                  <a:outerShdw blurRad="38100" dist="38100" dir="2700000" algn="tl">
                    <a:srgbClr val="C0C0C0"/>
                  </a:outerShdw>
                </a:effectLst>
              </a:defRPr>
            </a:lvl1pPr>
          </a:lstStyle>
          <a:p>
            <a:pPr lvl="0"/>
            <a:r>
              <a:rPr lang="en-US" noProof="0"/>
              <a:t>Click to edit Master title style</a:t>
            </a:r>
          </a:p>
        </p:txBody>
      </p:sp>
      <p:sp>
        <p:nvSpPr>
          <p:cNvPr id="3075" name="Rectangle 3"/>
          <p:cNvSpPr>
            <a:spLocks noGrp="1" noChangeArrowheads="1"/>
          </p:cNvSpPr>
          <p:nvPr>
            <p:ph type="subTitle" idx="1"/>
          </p:nvPr>
        </p:nvSpPr>
        <p:spPr bwMode="white">
          <a:xfrm>
            <a:off x="5791200" y="3178175"/>
            <a:ext cx="6096000" cy="381000"/>
          </a:xfrm>
        </p:spPr>
        <p:txBody>
          <a:bodyPr/>
          <a:lstStyle>
            <a:lvl1pPr marL="0" indent="0" algn="r">
              <a:buFont typeface="Wingdings" pitchFamily="2" charset="2"/>
              <a:buNone/>
              <a:defRPr sz="1600" b="0">
                <a:solidFill>
                  <a:schemeClr val="bg1"/>
                </a:solidFill>
              </a:defRPr>
            </a:lvl1pPr>
          </a:lstStyle>
          <a:p>
            <a:pPr lvl="0"/>
            <a:r>
              <a:rPr lang="en-US" noProof="0"/>
              <a:t>Click to edit Master subtitle style</a:t>
            </a:r>
          </a:p>
        </p:txBody>
      </p:sp>
      <p:sp>
        <p:nvSpPr>
          <p:cNvPr id="6" name="Rectangle 4"/>
          <p:cNvSpPr>
            <a:spLocks noGrp="1" noChangeArrowheads="1"/>
          </p:cNvSpPr>
          <p:nvPr>
            <p:ph type="dt" sz="half" idx="10"/>
          </p:nvPr>
        </p:nvSpPr>
        <p:spPr bwMode="auto">
          <a:xfrm>
            <a:off x="609600" y="6486526"/>
            <a:ext cx="2844800" cy="168275"/>
          </a:xfrm>
          <a:prstGeom prst="rect">
            <a:avLst/>
          </a:prstGeom>
        </p:spPr>
        <p:txBody>
          <a:bodyPr/>
          <a:lstStyle>
            <a:lvl1pPr eaLnBrk="1" hangingPunct="1">
              <a:defRPr sz="1200" b="0">
                <a:latin typeface="Arial" charset="0"/>
                <a:cs typeface="+mn-cs"/>
              </a:defRPr>
            </a:lvl1pPr>
          </a:lstStyle>
          <a:p>
            <a:pPr>
              <a:defRPr/>
            </a:pPr>
            <a:endParaRPr lang="en-US"/>
          </a:p>
        </p:txBody>
      </p:sp>
      <p:sp>
        <p:nvSpPr>
          <p:cNvPr id="7" name="Rectangle 5"/>
          <p:cNvSpPr>
            <a:spLocks noGrp="1" noChangeArrowheads="1"/>
          </p:cNvSpPr>
          <p:nvPr>
            <p:ph type="ftr" sz="quarter" idx="11"/>
          </p:nvPr>
        </p:nvSpPr>
        <p:spPr>
          <a:xfrm>
            <a:off x="4165600" y="6486526"/>
            <a:ext cx="3860800" cy="168275"/>
          </a:xfrm>
          <a:prstGeom prst="rect">
            <a:avLst/>
          </a:prstGeom>
        </p:spPr>
        <p:txBody>
          <a:bodyPr/>
          <a:lstStyle>
            <a:lvl1pPr algn="ctr" eaLnBrk="1" hangingPunct="1">
              <a:defRPr sz="1200" b="0">
                <a:solidFill>
                  <a:schemeClr val="bg1"/>
                </a:solidFill>
                <a:latin typeface="Arial" charset="0"/>
                <a:cs typeface="+mn-cs"/>
              </a:defRPr>
            </a:lvl1pPr>
          </a:lstStyle>
          <a:p>
            <a:pPr>
              <a:defRPr/>
            </a:pPr>
            <a:endParaRPr lang="en-US"/>
          </a:p>
        </p:txBody>
      </p:sp>
      <p:sp>
        <p:nvSpPr>
          <p:cNvPr id="8" name="Rectangle 6"/>
          <p:cNvSpPr>
            <a:spLocks noGrp="1" noChangeArrowheads="1"/>
          </p:cNvSpPr>
          <p:nvPr>
            <p:ph type="sldNum" sz="quarter" idx="12"/>
          </p:nvPr>
        </p:nvSpPr>
        <p:spPr>
          <a:xfrm>
            <a:off x="8737600" y="6486526"/>
            <a:ext cx="2844800" cy="168275"/>
          </a:xfrm>
        </p:spPr>
        <p:txBody>
          <a:bodyPr/>
          <a:lstStyle>
            <a:lvl1pPr>
              <a:defRPr sz="1200" smtClean="0">
                <a:solidFill>
                  <a:schemeClr val="bg1"/>
                </a:solidFill>
              </a:defRPr>
            </a:lvl1pPr>
          </a:lstStyle>
          <a:p>
            <a:pPr>
              <a:defRPr/>
            </a:pPr>
            <a:fld id="{B581B40B-77C9-4C6D-8E48-1B07E78290F7}" type="slidenum">
              <a:rPr lang="en-US"/>
              <a:pPr>
                <a:defRPr/>
              </a:pPr>
              <a:t>‹#›</a:t>
            </a:fld>
            <a:endParaRPr lang="en-US"/>
          </a:p>
        </p:txBody>
      </p:sp>
    </p:spTree>
    <p:extLst>
      <p:ext uri="{BB962C8B-B14F-4D97-AF65-F5344CB8AC3E}">
        <p14:creationId xmlns:p14="http://schemas.microsoft.com/office/powerpoint/2010/main" val="49806166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508000" y="838200"/>
            <a:ext cx="7924800" cy="254000"/>
          </a:xfrm>
          <a:prstGeom prst="rect">
            <a:avLst/>
          </a:prstGeom>
        </p:spPr>
        <p:txBody>
          <a:bodyPr/>
          <a:lstStyle>
            <a:lvl1pPr eaLnBrk="1" hangingPunct="1">
              <a:defRPr>
                <a:latin typeface="Arial" charset="0"/>
                <a:cs typeface="+mn-cs"/>
              </a:defRPr>
            </a:lvl1pPr>
          </a:lstStyle>
          <a:p>
            <a:pPr>
              <a:defRPr/>
            </a:pPr>
            <a:r>
              <a:rPr lang="en-US"/>
              <a:t>www.thmemgallery.com</a:t>
            </a:r>
          </a:p>
        </p:txBody>
      </p:sp>
      <p:sp>
        <p:nvSpPr>
          <p:cNvPr id="5" name="Footer Placeholder 4"/>
          <p:cNvSpPr>
            <a:spLocks noGrp="1"/>
          </p:cNvSpPr>
          <p:nvPr>
            <p:ph type="ftr" sz="quarter" idx="11"/>
          </p:nvPr>
        </p:nvSpPr>
        <p:spPr>
          <a:xfrm>
            <a:off x="8432800" y="6564314"/>
            <a:ext cx="3149600" cy="244475"/>
          </a:xfrm>
          <a:prstGeom prst="rect">
            <a:avLst/>
          </a:prstGeom>
        </p:spPr>
        <p:txBody>
          <a:bodyPr/>
          <a:lstStyle>
            <a:lvl1pPr eaLnBrk="1" hangingPunct="1">
              <a:defRPr>
                <a:latin typeface="Arial" charset="0"/>
                <a:cs typeface="+mn-cs"/>
              </a:defRPr>
            </a:lvl1pPr>
          </a:lstStyle>
          <a:p>
            <a:pPr>
              <a:defRPr/>
            </a:pPr>
            <a:r>
              <a:rPr lang="en-US"/>
              <a:t>Company Logo</a:t>
            </a:r>
          </a:p>
        </p:txBody>
      </p:sp>
      <p:sp>
        <p:nvSpPr>
          <p:cNvPr id="6" name="Slide Number Placeholder 5"/>
          <p:cNvSpPr>
            <a:spLocks noGrp="1"/>
          </p:cNvSpPr>
          <p:nvPr>
            <p:ph type="sldNum" sz="quarter" idx="12"/>
          </p:nvPr>
        </p:nvSpPr>
        <p:spPr/>
        <p:txBody>
          <a:bodyPr/>
          <a:lstStyle>
            <a:lvl1pPr>
              <a:defRPr smtClean="0"/>
            </a:lvl1pPr>
          </a:lstStyle>
          <a:p>
            <a:pPr>
              <a:defRPr/>
            </a:pPr>
            <a:fld id="{A8AFE2B2-0746-40AE-91CA-16095C57C03F}" type="slidenum">
              <a:rPr lang="en-US"/>
              <a:pPr>
                <a:defRPr/>
              </a:pPr>
              <a:t>‹#›</a:t>
            </a:fld>
            <a:endParaRPr lang="en-US"/>
          </a:p>
        </p:txBody>
      </p:sp>
    </p:spTree>
    <p:extLst>
      <p:ext uri="{BB962C8B-B14F-4D97-AF65-F5344CB8AC3E}">
        <p14:creationId xmlns:p14="http://schemas.microsoft.com/office/powerpoint/2010/main" val="246577199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152400"/>
            <a:ext cx="2768600" cy="6337300"/>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508000" y="152400"/>
            <a:ext cx="8102600" cy="6337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a:xfrm>
            <a:off x="508000" y="838200"/>
            <a:ext cx="7924800" cy="254000"/>
          </a:xfrm>
          <a:prstGeom prst="rect">
            <a:avLst/>
          </a:prstGeom>
        </p:spPr>
        <p:txBody>
          <a:bodyPr/>
          <a:lstStyle>
            <a:lvl1pPr eaLnBrk="1" hangingPunct="1">
              <a:defRPr>
                <a:latin typeface="Arial" charset="0"/>
                <a:cs typeface="+mn-cs"/>
              </a:defRPr>
            </a:lvl1pPr>
          </a:lstStyle>
          <a:p>
            <a:pPr>
              <a:defRPr/>
            </a:pPr>
            <a:r>
              <a:rPr lang="en-US"/>
              <a:t>www.thmemgallery.com</a:t>
            </a:r>
          </a:p>
        </p:txBody>
      </p:sp>
      <p:sp>
        <p:nvSpPr>
          <p:cNvPr id="5" name="Footer Placeholder 4"/>
          <p:cNvSpPr>
            <a:spLocks noGrp="1"/>
          </p:cNvSpPr>
          <p:nvPr>
            <p:ph type="ftr" sz="quarter" idx="11"/>
          </p:nvPr>
        </p:nvSpPr>
        <p:spPr>
          <a:xfrm>
            <a:off x="8432800" y="6564314"/>
            <a:ext cx="3149600" cy="244475"/>
          </a:xfrm>
          <a:prstGeom prst="rect">
            <a:avLst/>
          </a:prstGeom>
        </p:spPr>
        <p:txBody>
          <a:bodyPr/>
          <a:lstStyle>
            <a:lvl1pPr eaLnBrk="1" hangingPunct="1">
              <a:defRPr>
                <a:latin typeface="Arial" charset="0"/>
                <a:cs typeface="+mn-cs"/>
              </a:defRPr>
            </a:lvl1pPr>
          </a:lstStyle>
          <a:p>
            <a:pPr>
              <a:defRPr/>
            </a:pPr>
            <a:r>
              <a:rPr lang="en-US"/>
              <a:t>Company Logo</a:t>
            </a:r>
          </a:p>
        </p:txBody>
      </p:sp>
      <p:sp>
        <p:nvSpPr>
          <p:cNvPr id="6" name="Slide Number Placeholder 5"/>
          <p:cNvSpPr>
            <a:spLocks noGrp="1"/>
          </p:cNvSpPr>
          <p:nvPr>
            <p:ph type="sldNum" sz="quarter" idx="12"/>
          </p:nvPr>
        </p:nvSpPr>
        <p:spPr/>
        <p:txBody>
          <a:bodyPr/>
          <a:lstStyle>
            <a:lvl1pPr>
              <a:defRPr smtClean="0"/>
            </a:lvl1pPr>
          </a:lstStyle>
          <a:p>
            <a:pPr>
              <a:defRPr/>
            </a:pPr>
            <a:fld id="{CDC8169F-FE43-4AE0-AFA8-FE4C12CD5EA9}" type="slidenum">
              <a:rPr lang="en-US"/>
              <a:pPr>
                <a:defRPr/>
              </a:pPr>
              <a:t>‹#›</a:t>
            </a:fld>
            <a:endParaRPr lang="en-US"/>
          </a:p>
        </p:txBody>
      </p:sp>
    </p:spTree>
    <p:extLst>
      <p:ext uri="{BB962C8B-B14F-4D97-AF65-F5344CB8AC3E}">
        <p14:creationId xmlns:p14="http://schemas.microsoft.com/office/powerpoint/2010/main" val="288051840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1"/>
            <a:ext cx="9855200" cy="563563"/>
          </a:xfrm>
        </p:spPr>
        <p:txBody>
          <a:bodyPr/>
          <a:lstStyle/>
          <a:p>
            <a:r>
              <a:rPr lang="en-US"/>
              <a:t>Click to edit Master title style</a:t>
            </a:r>
            <a:endParaRPr lang="id-ID"/>
          </a:p>
        </p:txBody>
      </p:sp>
      <p:sp>
        <p:nvSpPr>
          <p:cNvPr id="3" name="Table Placeholder 2"/>
          <p:cNvSpPr>
            <a:spLocks noGrp="1"/>
          </p:cNvSpPr>
          <p:nvPr>
            <p:ph type="tbl" idx="1"/>
          </p:nvPr>
        </p:nvSpPr>
        <p:spPr>
          <a:xfrm>
            <a:off x="609600" y="1241426"/>
            <a:ext cx="10972800" cy="5248275"/>
          </a:xfrm>
        </p:spPr>
        <p:txBody>
          <a:bodyPr/>
          <a:lstStyle/>
          <a:p>
            <a:pPr lvl="0"/>
            <a:r>
              <a:rPr lang="en-US" noProof="0"/>
              <a:t>Click icon to add table</a:t>
            </a:r>
            <a:endParaRPr lang="id-ID" noProof="0"/>
          </a:p>
        </p:txBody>
      </p:sp>
      <p:sp>
        <p:nvSpPr>
          <p:cNvPr id="4" name="Date Placeholder 3"/>
          <p:cNvSpPr>
            <a:spLocks noGrp="1"/>
          </p:cNvSpPr>
          <p:nvPr>
            <p:ph type="dt" sz="half" idx="10"/>
          </p:nvPr>
        </p:nvSpPr>
        <p:spPr>
          <a:xfrm>
            <a:off x="508000" y="838200"/>
            <a:ext cx="7924800" cy="254000"/>
          </a:xfrm>
          <a:prstGeom prst="rect">
            <a:avLst/>
          </a:prstGeom>
        </p:spPr>
        <p:txBody>
          <a:bodyPr/>
          <a:lstStyle>
            <a:lvl1pPr eaLnBrk="1" hangingPunct="1">
              <a:defRPr>
                <a:latin typeface="Arial" charset="0"/>
                <a:cs typeface="+mn-cs"/>
              </a:defRPr>
            </a:lvl1pPr>
          </a:lstStyle>
          <a:p>
            <a:pPr>
              <a:defRPr/>
            </a:pPr>
            <a:r>
              <a:rPr lang="en-US"/>
              <a:t>www.thmemgallery.com</a:t>
            </a:r>
          </a:p>
        </p:txBody>
      </p:sp>
      <p:sp>
        <p:nvSpPr>
          <p:cNvPr id="5" name="Footer Placeholder 4"/>
          <p:cNvSpPr>
            <a:spLocks noGrp="1"/>
          </p:cNvSpPr>
          <p:nvPr>
            <p:ph type="ftr" sz="quarter" idx="11"/>
          </p:nvPr>
        </p:nvSpPr>
        <p:spPr>
          <a:xfrm>
            <a:off x="8432800" y="6564314"/>
            <a:ext cx="3149600" cy="244475"/>
          </a:xfrm>
          <a:prstGeom prst="rect">
            <a:avLst/>
          </a:prstGeom>
        </p:spPr>
        <p:txBody>
          <a:bodyPr/>
          <a:lstStyle>
            <a:lvl1pPr eaLnBrk="1" hangingPunct="1">
              <a:defRPr>
                <a:latin typeface="Arial" charset="0"/>
                <a:cs typeface="+mn-cs"/>
              </a:defRPr>
            </a:lvl1pPr>
          </a:lstStyle>
          <a:p>
            <a:pPr>
              <a:defRPr/>
            </a:pPr>
            <a:r>
              <a:rPr lang="en-US"/>
              <a:t>Company Logo</a:t>
            </a:r>
          </a:p>
        </p:txBody>
      </p:sp>
      <p:sp>
        <p:nvSpPr>
          <p:cNvPr id="6" name="Slide Number Placeholder 5"/>
          <p:cNvSpPr>
            <a:spLocks noGrp="1"/>
          </p:cNvSpPr>
          <p:nvPr>
            <p:ph type="sldNum" sz="quarter" idx="12"/>
          </p:nvPr>
        </p:nvSpPr>
        <p:spPr/>
        <p:txBody>
          <a:bodyPr/>
          <a:lstStyle>
            <a:lvl1pPr>
              <a:defRPr smtClean="0"/>
            </a:lvl1pPr>
          </a:lstStyle>
          <a:p>
            <a:pPr>
              <a:defRPr/>
            </a:pPr>
            <a:fld id="{A43ACDFE-DB12-4F23-8B7E-DB43C1368C76}" type="slidenum">
              <a:rPr lang="en-US"/>
              <a:pPr>
                <a:defRPr/>
              </a:pPr>
              <a:t>‹#›</a:t>
            </a:fld>
            <a:endParaRPr lang="en-US"/>
          </a:p>
        </p:txBody>
      </p:sp>
    </p:spTree>
    <p:extLst>
      <p:ext uri="{BB962C8B-B14F-4D97-AF65-F5344CB8AC3E}">
        <p14:creationId xmlns:p14="http://schemas.microsoft.com/office/powerpoint/2010/main" val="332720618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08000" y="152401"/>
            <a:ext cx="9855200" cy="563563"/>
          </a:xfrm>
        </p:spPr>
        <p:txBody>
          <a:bodyPr/>
          <a:lstStyle/>
          <a:p>
            <a:r>
              <a:rPr lang="en-US"/>
              <a:t>Click to edit Master title style</a:t>
            </a:r>
            <a:endParaRPr lang="id-ID"/>
          </a:p>
        </p:txBody>
      </p:sp>
      <p:sp>
        <p:nvSpPr>
          <p:cNvPr id="3" name="Chart Placeholder 2"/>
          <p:cNvSpPr>
            <a:spLocks noGrp="1"/>
          </p:cNvSpPr>
          <p:nvPr>
            <p:ph type="chart" idx="1"/>
          </p:nvPr>
        </p:nvSpPr>
        <p:spPr>
          <a:xfrm>
            <a:off x="609600" y="1241426"/>
            <a:ext cx="10972800" cy="5248275"/>
          </a:xfrm>
        </p:spPr>
        <p:txBody>
          <a:bodyPr/>
          <a:lstStyle/>
          <a:p>
            <a:pPr lvl="0"/>
            <a:r>
              <a:rPr lang="en-US" noProof="0"/>
              <a:t>Click icon to add chart</a:t>
            </a:r>
            <a:endParaRPr lang="id-ID" noProof="0"/>
          </a:p>
        </p:txBody>
      </p:sp>
      <p:sp>
        <p:nvSpPr>
          <p:cNvPr id="4" name="Date Placeholder 3"/>
          <p:cNvSpPr>
            <a:spLocks noGrp="1"/>
          </p:cNvSpPr>
          <p:nvPr>
            <p:ph type="dt" sz="half" idx="10"/>
          </p:nvPr>
        </p:nvSpPr>
        <p:spPr>
          <a:xfrm>
            <a:off x="508000" y="838200"/>
            <a:ext cx="7924800" cy="254000"/>
          </a:xfrm>
          <a:prstGeom prst="rect">
            <a:avLst/>
          </a:prstGeom>
        </p:spPr>
        <p:txBody>
          <a:bodyPr/>
          <a:lstStyle>
            <a:lvl1pPr eaLnBrk="1" hangingPunct="1">
              <a:defRPr>
                <a:latin typeface="Arial" charset="0"/>
                <a:cs typeface="+mn-cs"/>
              </a:defRPr>
            </a:lvl1pPr>
          </a:lstStyle>
          <a:p>
            <a:pPr>
              <a:defRPr/>
            </a:pPr>
            <a:r>
              <a:rPr lang="en-US"/>
              <a:t>www.thmemgallery.com</a:t>
            </a:r>
          </a:p>
        </p:txBody>
      </p:sp>
      <p:sp>
        <p:nvSpPr>
          <p:cNvPr id="5" name="Footer Placeholder 4"/>
          <p:cNvSpPr>
            <a:spLocks noGrp="1"/>
          </p:cNvSpPr>
          <p:nvPr>
            <p:ph type="ftr" sz="quarter" idx="11"/>
          </p:nvPr>
        </p:nvSpPr>
        <p:spPr>
          <a:xfrm>
            <a:off x="8432800" y="6564314"/>
            <a:ext cx="3149600" cy="244475"/>
          </a:xfrm>
          <a:prstGeom prst="rect">
            <a:avLst/>
          </a:prstGeom>
        </p:spPr>
        <p:txBody>
          <a:bodyPr/>
          <a:lstStyle>
            <a:lvl1pPr eaLnBrk="1" hangingPunct="1">
              <a:defRPr>
                <a:latin typeface="Arial" charset="0"/>
                <a:cs typeface="+mn-cs"/>
              </a:defRPr>
            </a:lvl1pPr>
          </a:lstStyle>
          <a:p>
            <a:pPr>
              <a:defRPr/>
            </a:pPr>
            <a:r>
              <a:rPr lang="en-US"/>
              <a:t>Company Logo</a:t>
            </a:r>
          </a:p>
        </p:txBody>
      </p:sp>
      <p:sp>
        <p:nvSpPr>
          <p:cNvPr id="6" name="Slide Number Placeholder 5"/>
          <p:cNvSpPr>
            <a:spLocks noGrp="1"/>
          </p:cNvSpPr>
          <p:nvPr>
            <p:ph type="sldNum" sz="quarter" idx="12"/>
          </p:nvPr>
        </p:nvSpPr>
        <p:spPr/>
        <p:txBody>
          <a:bodyPr/>
          <a:lstStyle>
            <a:lvl1pPr>
              <a:defRPr smtClean="0"/>
            </a:lvl1pPr>
          </a:lstStyle>
          <a:p>
            <a:pPr>
              <a:defRPr/>
            </a:pPr>
            <a:fld id="{FDBC1355-F66B-4E39-A61D-BE0544964777}" type="slidenum">
              <a:rPr lang="en-US"/>
              <a:pPr>
                <a:defRPr/>
              </a:pPr>
              <a:t>‹#›</a:t>
            </a:fld>
            <a:endParaRPr lang="en-US"/>
          </a:p>
        </p:txBody>
      </p:sp>
    </p:spTree>
    <p:extLst>
      <p:ext uri="{BB962C8B-B14F-4D97-AF65-F5344CB8AC3E}">
        <p14:creationId xmlns:p14="http://schemas.microsoft.com/office/powerpoint/2010/main" val="151376689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lvl3pPr>
              <a:defRPr>
                <a:solidFill>
                  <a:schemeClr val="accent5">
                    <a:lumMod val="50000"/>
                  </a:schemeClr>
                </a:solidFill>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sp>
        <p:nvSpPr>
          <p:cNvPr id="4" name="Rectangle 6"/>
          <p:cNvSpPr>
            <a:spLocks noGrp="1" noChangeArrowheads="1"/>
          </p:cNvSpPr>
          <p:nvPr>
            <p:ph type="sldNum" sz="quarter" idx="10"/>
          </p:nvPr>
        </p:nvSpPr>
        <p:spPr>
          <a:ln/>
        </p:spPr>
        <p:txBody>
          <a:bodyPr/>
          <a:lstStyle>
            <a:lvl1pPr>
              <a:defRPr/>
            </a:lvl1pPr>
          </a:lstStyle>
          <a:p>
            <a:pPr>
              <a:defRPr/>
            </a:pPr>
            <a:fld id="{30348AB2-1F06-45AC-8BE2-99E247B3A81D}" type="slidenum">
              <a:rPr lang="en-US"/>
              <a:pPr>
                <a:defRPr/>
              </a:pPr>
              <a:t>‹#›</a:t>
            </a:fld>
            <a:endParaRPr lang="en-US"/>
          </a:p>
        </p:txBody>
      </p:sp>
    </p:spTree>
    <p:extLst>
      <p:ext uri="{BB962C8B-B14F-4D97-AF65-F5344CB8AC3E}">
        <p14:creationId xmlns:p14="http://schemas.microsoft.com/office/powerpoint/2010/main" val="424010925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AB4057C-EA6F-4518-AF89-3A2F2F54FAED}" type="slidenum">
              <a:rPr lang="en-US"/>
              <a:pPr>
                <a:defRPr/>
              </a:pPr>
              <a:t>‹#›</a:t>
            </a:fld>
            <a:endParaRPr lang="en-US"/>
          </a:p>
        </p:txBody>
      </p:sp>
    </p:spTree>
    <p:extLst>
      <p:ext uri="{BB962C8B-B14F-4D97-AF65-F5344CB8AC3E}">
        <p14:creationId xmlns:p14="http://schemas.microsoft.com/office/powerpoint/2010/main" val="292605285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609600" y="1241426"/>
            <a:ext cx="53848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97600" y="1241426"/>
            <a:ext cx="53848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a:xfrm>
            <a:off x="508000" y="838200"/>
            <a:ext cx="7924800" cy="254000"/>
          </a:xfrm>
          <a:prstGeom prst="rect">
            <a:avLst/>
          </a:prstGeom>
        </p:spPr>
        <p:txBody>
          <a:bodyPr/>
          <a:lstStyle>
            <a:lvl1pPr eaLnBrk="1" hangingPunct="1">
              <a:defRPr>
                <a:latin typeface="Arial" charset="0"/>
                <a:cs typeface="+mn-cs"/>
              </a:defRPr>
            </a:lvl1pPr>
          </a:lstStyle>
          <a:p>
            <a:pPr>
              <a:defRPr/>
            </a:pPr>
            <a:r>
              <a:rPr lang="en-US"/>
              <a:t>www.thmemgallery.com</a:t>
            </a:r>
          </a:p>
        </p:txBody>
      </p:sp>
      <p:sp>
        <p:nvSpPr>
          <p:cNvPr id="6" name="Footer Placeholder 5"/>
          <p:cNvSpPr>
            <a:spLocks noGrp="1"/>
          </p:cNvSpPr>
          <p:nvPr>
            <p:ph type="ftr" sz="quarter" idx="11"/>
          </p:nvPr>
        </p:nvSpPr>
        <p:spPr>
          <a:xfrm>
            <a:off x="8432800" y="6564314"/>
            <a:ext cx="3149600" cy="244475"/>
          </a:xfrm>
          <a:prstGeom prst="rect">
            <a:avLst/>
          </a:prstGeom>
        </p:spPr>
        <p:txBody>
          <a:bodyPr/>
          <a:lstStyle>
            <a:lvl1pPr eaLnBrk="1" hangingPunct="1">
              <a:defRPr>
                <a:latin typeface="Arial" charset="0"/>
                <a:cs typeface="+mn-cs"/>
              </a:defRPr>
            </a:lvl1pPr>
          </a:lstStyle>
          <a:p>
            <a:pPr>
              <a:defRPr/>
            </a:pPr>
            <a:r>
              <a:rPr lang="en-US"/>
              <a:t>Company Logo</a:t>
            </a:r>
          </a:p>
        </p:txBody>
      </p:sp>
      <p:sp>
        <p:nvSpPr>
          <p:cNvPr id="7" name="Slide Number Placeholder 6"/>
          <p:cNvSpPr>
            <a:spLocks noGrp="1"/>
          </p:cNvSpPr>
          <p:nvPr>
            <p:ph type="sldNum" sz="quarter" idx="12"/>
          </p:nvPr>
        </p:nvSpPr>
        <p:spPr/>
        <p:txBody>
          <a:bodyPr/>
          <a:lstStyle>
            <a:lvl1pPr>
              <a:defRPr smtClean="0"/>
            </a:lvl1pPr>
          </a:lstStyle>
          <a:p>
            <a:pPr>
              <a:defRPr/>
            </a:pPr>
            <a:fld id="{0F77C402-361E-4FA0-9AA1-A4BE229AB37A}" type="slidenum">
              <a:rPr lang="en-US"/>
              <a:pPr>
                <a:defRPr/>
              </a:pPr>
              <a:t>‹#›</a:t>
            </a:fld>
            <a:endParaRPr lang="en-US"/>
          </a:p>
        </p:txBody>
      </p:sp>
    </p:spTree>
    <p:extLst>
      <p:ext uri="{BB962C8B-B14F-4D97-AF65-F5344CB8AC3E}">
        <p14:creationId xmlns:p14="http://schemas.microsoft.com/office/powerpoint/2010/main" val="362448829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a:xfrm>
            <a:off x="508000" y="838200"/>
            <a:ext cx="7924800" cy="254000"/>
          </a:xfrm>
          <a:prstGeom prst="rect">
            <a:avLst/>
          </a:prstGeom>
        </p:spPr>
        <p:txBody>
          <a:bodyPr/>
          <a:lstStyle>
            <a:lvl1pPr eaLnBrk="1" hangingPunct="1">
              <a:defRPr>
                <a:latin typeface="Arial" charset="0"/>
                <a:cs typeface="+mn-cs"/>
              </a:defRPr>
            </a:lvl1pPr>
          </a:lstStyle>
          <a:p>
            <a:pPr>
              <a:defRPr/>
            </a:pPr>
            <a:r>
              <a:rPr lang="en-US"/>
              <a:t>www.thmemgallery.com</a:t>
            </a:r>
          </a:p>
        </p:txBody>
      </p:sp>
      <p:sp>
        <p:nvSpPr>
          <p:cNvPr id="8" name="Slide Number Placeholder 8"/>
          <p:cNvSpPr>
            <a:spLocks noGrp="1"/>
          </p:cNvSpPr>
          <p:nvPr>
            <p:ph type="sldNum" sz="quarter" idx="11"/>
          </p:nvPr>
        </p:nvSpPr>
        <p:spPr/>
        <p:txBody>
          <a:bodyPr/>
          <a:lstStyle>
            <a:lvl1pPr>
              <a:defRPr smtClean="0"/>
            </a:lvl1pPr>
          </a:lstStyle>
          <a:p>
            <a:pPr>
              <a:defRPr/>
            </a:pPr>
            <a:fld id="{1BF38FDF-8D49-41E7-96B2-AE2C8AB96CCF}" type="slidenum">
              <a:rPr lang="en-US"/>
              <a:pPr>
                <a:defRPr/>
              </a:pPr>
              <a:t>‹#›</a:t>
            </a:fld>
            <a:endParaRPr lang="en-US"/>
          </a:p>
        </p:txBody>
      </p:sp>
      <p:sp>
        <p:nvSpPr>
          <p:cNvPr id="9" name="TextBox 8">
            <a:extLst>
              <a:ext uri="{FF2B5EF4-FFF2-40B4-BE49-F238E27FC236}">
                <a16:creationId xmlns:a16="http://schemas.microsoft.com/office/drawing/2014/main" id="{69605415-4403-AD49-9418-091C543D01C1}"/>
              </a:ext>
            </a:extLst>
          </p:cNvPr>
          <p:cNvSpPr txBox="1"/>
          <p:nvPr userDrawn="1"/>
        </p:nvSpPr>
        <p:spPr>
          <a:xfrm>
            <a:off x="11812694" y="648208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78583585"/>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a:xfrm>
            <a:off x="508000" y="838200"/>
            <a:ext cx="7924800" cy="254000"/>
          </a:xfrm>
          <a:prstGeom prst="rect">
            <a:avLst/>
          </a:prstGeom>
        </p:spPr>
        <p:txBody>
          <a:bodyPr/>
          <a:lstStyle>
            <a:lvl1pPr eaLnBrk="1" hangingPunct="1">
              <a:defRPr>
                <a:latin typeface="Arial" charset="0"/>
                <a:cs typeface="+mn-cs"/>
              </a:defRPr>
            </a:lvl1pPr>
          </a:lstStyle>
          <a:p>
            <a:pPr>
              <a:defRPr/>
            </a:pPr>
            <a:r>
              <a:rPr lang="en-US"/>
              <a:t>www.thmemgallery.com</a:t>
            </a:r>
          </a:p>
        </p:txBody>
      </p:sp>
      <p:sp>
        <p:nvSpPr>
          <p:cNvPr id="4" name="Footer Placeholder 3"/>
          <p:cNvSpPr>
            <a:spLocks noGrp="1"/>
          </p:cNvSpPr>
          <p:nvPr>
            <p:ph type="ftr" sz="quarter" idx="11"/>
          </p:nvPr>
        </p:nvSpPr>
        <p:spPr>
          <a:xfrm>
            <a:off x="8432800" y="6564314"/>
            <a:ext cx="3149600" cy="244475"/>
          </a:xfrm>
          <a:prstGeom prst="rect">
            <a:avLst/>
          </a:prstGeom>
        </p:spPr>
        <p:txBody>
          <a:bodyPr/>
          <a:lstStyle>
            <a:lvl1pPr eaLnBrk="1" hangingPunct="1">
              <a:defRPr>
                <a:latin typeface="Arial" charset="0"/>
                <a:cs typeface="+mn-cs"/>
              </a:defRPr>
            </a:lvl1pPr>
          </a:lstStyle>
          <a:p>
            <a:pPr>
              <a:defRPr/>
            </a:pPr>
            <a:r>
              <a:rPr lang="en-US"/>
              <a:t>Company Logo</a:t>
            </a:r>
          </a:p>
        </p:txBody>
      </p:sp>
      <p:sp>
        <p:nvSpPr>
          <p:cNvPr id="5" name="Slide Number Placeholder 4"/>
          <p:cNvSpPr>
            <a:spLocks noGrp="1"/>
          </p:cNvSpPr>
          <p:nvPr>
            <p:ph type="sldNum" sz="quarter" idx="12"/>
          </p:nvPr>
        </p:nvSpPr>
        <p:spPr/>
        <p:txBody>
          <a:bodyPr/>
          <a:lstStyle>
            <a:lvl1pPr>
              <a:defRPr smtClean="0"/>
            </a:lvl1pPr>
          </a:lstStyle>
          <a:p>
            <a:pPr>
              <a:defRPr/>
            </a:pPr>
            <a:fld id="{BF5FEF1C-3EE1-4537-9240-B0C04F20A10E}" type="slidenum">
              <a:rPr lang="en-US"/>
              <a:pPr>
                <a:defRPr/>
              </a:pPr>
              <a:t>‹#›</a:t>
            </a:fld>
            <a:endParaRPr lang="en-US"/>
          </a:p>
        </p:txBody>
      </p:sp>
    </p:spTree>
    <p:extLst>
      <p:ext uri="{BB962C8B-B14F-4D97-AF65-F5344CB8AC3E}">
        <p14:creationId xmlns:p14="http://schemas.microsoft.com/office/powerpoint/2010/main" val="395535456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8000" y="838200"/>
            <a:ext cx="7924800" cy="254000"/>
          </a:xfrm>
          <a:prstGeom prst="rect">
            <a:avLst/>
          </a:prstGeom>
        </p:spPr>
        <p:txBody>
          <a:bodyPr/>
          <a:lstStyle>
            <a:lvl1pPr eaLnBrk="1" hangingPunct="1">
              <a:defRPr>
                <a:latin typeface="Arial" charset="0"/>
                <a:cs typeface="+mn-cs"/>
              </a:defRPr>
            </a:lvl1pPr>
          </a:lstStyle>
          <a:p>
            <a:pPr>
              <a:defRPr/>
            </a:pPr>
            <a:r>
              <a:rPr lang="en-US"/>
              <a:t>www.thmemgallery.com</a:t>
            </a:r>
          </a:p>
        </p:txBody>
      </p:sp>
      <p:sp>
        <p:nvSpPr>
          <p:cNvPr id="3" name="Footer Placeholder 2"/>
          <p:cNvSpPr>
            <a:spLocks noGrp="1"/>
          </p:cNvSpPr>
          <p:nvPr>
            <p:ph type="ftr" sz="quarter" idx="11"/>
          </p:nvPr>
        </p:nvSpPr>
        <p:spPr>
          <a:xfrm>
            <a:off x="8432800" y="6564314"/>
            <a:ext cx="3149600" cy="244475"/>
          </a:xfrm>
          <a:prstGeom prst="rect">
            <a:avLst/>
          </a:prstGeom>
        </p:spPr>
        <p:txBody>
          <a:bodyPr/>
          <a:lstStyle>
            <a:lvl1pPr eaLnBrk="1" hangingPunct="1">
              <a:defRPr>
                <a:latin typeface="Arial" charset="0"/>
                <a:cs typeface="+mn-cs"/>
              </a:defRPr>
            </a:lvl1pPr>
          </a:lstStyle>
          <a:p>
            <a:pPr>
              <a:defRPr/>
            </a:pPr>
            <a:r>
              <a:rPr lang="en-US"/>
              <a:t>Company Logo</a:t>
            </a:r>
          </a:p>
        </p:txBody>
      </p:sp>
      <p:sp>
        <p:nvSpPr>
          <p:cNvPr id="4" name="Slide Number Placeholder 3"/>
          <p:cNvSpPr>
            <a:spLocks noGrp="1"/>
          </p:cNvSpPr>
          <p:nvPr>
            <p:ph type="sldNum" sz="quarter" idx="12"/>
          </p:nvPr>
        </p:nvSpPr>
        <p:spPr/>
        <p:txBody>
          <a:bodyPr/>
          <a:lstStyle>
            <a:lvl1pPr>
              <a:defRPr smtClean="0"/>
            </a:lvl1pPr>
          </a:lstStyle>
          <a:p>
            <a:pPr>
              <a:defRPr/>
            </a:pPr>
            <a:fld id="{60C5B610-5534-419C-8407-D87B039132D1}" type="slidenum">
              <a:rPr lang="en-US"/>
              <a:pPr>
                <a:defRPr/>
              </a:pPr>
              <a:t>‹#›</a:t>
            </a:fld>
            <a:endParaRPr lang="en-US"/>
          </a:p>
        </p:txBody>
      </p:sp>
    </p:spTree>
    <p:extLst>
      <p:ext uri="{BB962C8B-B14F-4D97-AF65-F5344CB8AC3E}">
        <p14:creationId xmlns:p14="http://schemas.microsoft.com/office/powerpoint/2010/main" val="53181783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08000" y="838200"/>
            <a:ext cx="7924800" cy="254000"/>
          </a:xfrm>
          <a:prstGeom prst="rect">
            <a:avLst/>
          </a:prstGeom>
        </p:spPr>
        <p:txBody>
          <a:bodyPr/>
          <a:lstStyle>
            <a:lvl1pPr eaLnBrk="1" hangingPunct="1">
              <a:defRPr>
                <a:latin typeface="Arial" charset="0"/>
                <a:cs typeface="+mn-cs"/>
              </a:defRPr>
            </a:lvl1pPr>
          </a:lstStyle>
          <a:p>
            <a:pPr>
              <a:defRPr/>
            </a:pPr>
            <a:r>
              <a:rPr lang="en-US"/>
              <a:t>www.thmemgallery.com</a:t>
            </a:r>
          </a:p>
        </p:txBody>
      </p:sp>
      <p:sp>
        <p:nvSpPr>
          <p:cNvPr id="6" name="Slide Number Placeholder 6"/>
          <p:cNvSpPr>
            <a:spLocks noGrp="1"/>
          </p:cNvSpPr>
          <p:nvPr>
            <p:ph type="sldNum" sz="quarter" idx="11"/>
          </p:nvPr>
        </p:nvSpPr>
        <p:spPr/>
        <p:txBody>
          <a:bodyPr/>
          <a:lstStyle>
            <a:lvl1pPr>
              <a:defRPr smtClean="0"/>
            </a:lvl1pPr>
          </a:lstStyle>
          <a:p>
            <a:pPr>
              <a:defRPr/>
            </a:pPr>
            <a:fld id="{760E85A2-DCE8-4C73-82DE-9C44631479BE}" type="slidenum">
              <a:rPr lang="en-US"/>
              <a:pPr>
                <a:defRPr/>
              </a:pPr>
              <a:t>‹#›</a:t>
            </a:fld>
            <a:endParaRPr lang="en-US"/>
          </a:p>
        </p:txBody>
      </p:sp>
    </p:spTree>
    <p:extLst>
      <p:ext uri="{BB962C8B-B14F-4D97-AF65-F5344CB8AC3E}">
        <p14:creationId xmlns:p14="http://schemas.microsoft.com/office/powerpoint/2010/main" val="1901329352"/>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id-ID"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08000" y="838200"/>
            <a:ext cx="7924800" cy="254000"/>
          </a:xfrm>
          <a:prstGeom prst="rect">
            <a:avLst/>
          </a:prstGeom>
        </p:spPr>
        <p:txBody>
          <a:bodyPr/>
          <a:lstStyle>
            <a:lvl1pPr eaLnBrk="1" hangingPunct="1">
              <a:defRPr>
                <a:latin typeface="Arial" charset="0"/>
                <a:cs typeface="+mn-cs"/>
              </a:defRPr>
            </a:lvl1pPr>
          </a:lstStyle>
          <a:p>
            <a:pPr>
              <a:defRPr/>
            </a:pPr>
            <a:r>
              <a:rPr lang="en-US"/>
              <a:t>www.thmemgallery.com</a:t>
            </a:r>
          </a:p>
        </p:txBody>
      </p:sp>
      <p:sp>
        <p:nvSpPr>
          <p:cNvPr id="6" name="Footer Placeholder 5"/>
          <p:cNvSpPr>
            <a:spLocks noGrp="1"/>
          </p:cNvSpPr>
          <p:nvPr>
            <p:ph type="ftr" sz="quarter" idx="11"/>
          </p:nvPr>
        </p:nvSpPr>
        <p:spPr>
          <a:xfrm>
            <a:off x="8432800" y="6564314"/>
            <a:ext cx="3149600" cy="244475"/>
          </a:xfrm>
          <a:prstGeom prst="rect">
            <a:avLst/>
          </a:prstGeom>
        </p:spPr>
        <p:txBody>
          <a:bodyPr/>
          <a:lstStyle>
            <a:lvl1pPr eaLnBrk="1" hangingPunct="1">
              <a:defRPr>
                <a:latin typeface="Arial" charset="0"/>
                <a:cs typeface="+mn-cs"/>
              </a:defRPr>
            </a:lvl1pPr>
          </a:lstStyle>
          <a:p>
            <a:pPr>
              <a:defRPr/>
            </a:pPr>
            <a:r>
              <a:rPr lang="en-US"/>
              <a:t>Company Logo</a:t>
            </a:r>
          </a:p>
        </p:txBody>
      </p:sp>
      <p:sp>
        <p:nvSpPr>
          <p:cNvPr id="7" name="Slide Number Placeholder 6"/>
          <p:cNvSpPr>
            <a:spLocks noGrp="1"/>
          </p:cNvSpPr>
          <p:nvPr>
            <p:ph type="sldNum" sz="quarter" idx="12"/>
          </p:nvPr>
        </p:nvSpPr>
        <p:spPr/>
        <p:txBody>
          <a:bodyPr/>
          <a:lstStyle>
            <a:lvl1pPr>
              <a:defRPr smtClean="0"/>
            </a:lvl1pPr>
          </a:lstStyle>
          <a:p>
            <a:pPr>
              <a:defRPr/>
            </a:pPr>
            <a:fld id="{327DF8EF-E72A-4786-A1CA-8DC6455FF925}" type="slidenum">
              <a:rPr lang="en-US"/>
              <a:pPr>
                <a:defRPr/>
              </a:pPr>
              <a:t>‹#›</a:t>
            </a:fld>
            <a:endParaRPr lang="en-US"/>
          </a:p>
        </p:txBody>
      </p:sp>
    </p:spTree>
    <p:extLst>
      <p:ext uri="{BB962C8B-B14F-4D97-AF65-F5344CB8AC3E}">
        <p14:creationId xmlns:p14="http://schemas.microsoft.com/office/powerpoint/2010/main" val="77409322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ChangeArrowheads="1"/>
          </p:cNvSpPr>
          <p:nvPr/>
        </p:nvSpPr>
        <p:spPr bwMode="gray">
          <a:xfrm>
            <a:off x="0" y="692151"/>
            <a:ext cx="12192000" cy="1444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id-ID"/>
          </a:p>
        </p:txBody>
      </p:sp>
      <p:sp>
        <p:nvSpPr>
          <p:cNvPr id="1040" name="Rectangle 16"/>
          <p:cNvSpPr>
            <a:spLocks noChangeArrowheads="1"/>
          </p:cNvSpPr>
          <p:nvPr/>
        </p:nvSpPr>
        <p:spPr bwMode="white">
          <a:xfrm>
            <a:off x="0" y="0"/>
            <a:ext cx="12192000" cy="692150"/>
          </a:xfrm>
          <a:prstGeom prst="rect">
            <a:avLst/>
          </a:prstGeom>
          <a:solidFill>
            <a:schemeClr val="accent2"/>
          </a:solidFill>
          <a:ln>
            <a:noFill/>
          </a:ln>
          <a:effectLst/>
          <a:extLst/>
        </p:spPr>
        <p:txBody>
          <a:bodyPr wrap="none" anchor="ctr"/>
          <a:lstStyle/>
          <a:p>
            <a:pPr eaLnBrk="1" hangingPunct="1">
              <a:defRPr/>
            </a:pPr>
            <a:endParaRPr lang="id-ID" b="1" dirty="0">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1028" name="Rectangle 3"/>
          <p:cNvSpPr>
            <a:spLocks noGrp="1" noChangeArrowheads="1"/>
          </p:cNvSpPr>
          <p:nvPr>
            <p:ph type="body" idx="1"/>
          </p:nvPr>
        </p:nvSpPr>
        <p:spPr bwMode="auto">
          <a:xfrm>
            <a:off x="239184" y="1268414"/>
            <a:ext cx="11453283"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1030" name="Rectangle 6"/>
          <p:cNvSpPr>
            <a:spLocks noGrp="1" noChangeArrowheads="1"/>
          </p:cNvSpPr>
          <p:nvPr>
            <p:ph type="sldNum" sz="quarter" idx="4"/>
          </p:nvPr>
        </p:nvSpPr>
        <p:spPr bwMode="auto">
          <a:xfrm>
            <a:off x="4165600" y="6553200"/>
            <a:ext cx="2844800" cy="2349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09E7F1E-8C3F-4948-8A3E-ED98AEDAE52B}" type="slidenum">
              <a:rPr lang="en-US"/>
              <a:pPr>
                <a:defRPr/>
              </a:pPr>
              <a:t>‹#›</a:t>
            </a:fld>
            <a:endParaRPr lang="en-US"/>
          </a:p>
        </p:txBody>
      </p:sp>
      <p:sp>
        <p:nvSpPr>
          <p:cNvPr id="2" name="Rectangle 2"/>
          <p:cNvSpPr>
            <a:spLocks noGrp="1" noChangeArrowheads="1"/>
          </p:cNvSpPr>
          <p:nvPr>
            <p:ph type="title"/>
          </p:nvPr>
        </p:nvSpPr>
        <p:spPr bwMode="black">
          <a:xfrm>
            <a:off x="38101" y="44451"/>
            <a:ext cx="11529484" cy="563563"/>
          </a:xfrm>
          <a:prstGeom prst="rect">
            <a:avLst/>
          </a:prstGeom>
          <a:noFill/>
          <a:ln>
            <a:noFill/>
          </a:ln>
          <a:effectLs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217011" y="6215034"/>
            <a:ext cx="927661" cy="598342"/>
          </a:xfrm>
          <a:prstGeom prst="rect">
            <a:avLst/>
          </a:prstGeom>
        </p:spPr>
      </p:pic>
    </p:spTree>
  </p:cSld>
  <p:clrMap bg1="lt1" tx1="dk1" bg2="lt2" tx2="dk2" accent1="accent1" accent2="accent2" accent3="accent3" accent4="accent4" accent5="accent5" accent6="accent6" hlink="hlink" folHlink="folHlink"/>
  <p:sldLayoutIdLst>
    <p:sldLayoutId id="2147484157" r:id="rId1"/>
    <p:sldLayoutId id="2147484155" r:id="rId2"/>
    <p:sldLayoutId id="2147484156"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 id="2147484166" r:id="rId12"/>
    <p:sldLayoutId id="2147484167" r:id="rId13"/>
  </p:sldLayoutIdLst>
  <p:transition spd="slow">
    <p:push dir="u"/>
  </p:transition>
  <p:hf sldNum="0" hdr="0"/>
  <p:txStyles>
    <p:titleStyle>
      <a:lvl1pPr algn="l" rtl="0" eaLnBrk="0" fontAlgn="base" hangingPunct="0">
        <a:spcBef>
          <a:spcPct val="0"/>
        </a:spcBef>
        <a:spcAft>
          <a:spcPct val="0"/>
        </a:spcAft>
        <a:defRPr sz="3200" b="1">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defRPr>
      </a:lvl1pPr>
      <a:lvl2pPr algn="l" rtl="0" eaLnBrk="0" fontAlgn="base" hangingPunct="0">
        <a:spcBef>
          <a:spcPct val="0"/>
        </a:spcBef>
        <a:spcAft>
          <a:spcPct val="0"/>
        </a:spcAft>
        <a:defRPr sz="3200" b="1">
          <a:solidFill>
            <a:schemeClr val="bg1"/>
          </a:solidFill>
          <a:latin typeface="Tahoma" pitchFamily="34" charset="0"/>
          <a:cs typeface="Tahoma" pitchFamily="34" charset="0"/>
        </a:defRPr>
      </a:lvl2pPr>
      <a:lvl3pPr algn="l" rtl="0" eaLnBrk="0" fontAlgn="base" hangingPunct="0">
        <a:spcBef>
          <a:spcPct val="0"/>
        </a:spcBef>
        <a:spcAft>
          <a:spcPct val="0"/>
        </a:spcAft>
        <a:defRPr sz="3200" b="1">
          <a:solidFill>
            <a:schemeClr val="bg1"/>
          </a:solidFill>
          <a:latin typeface="Tahoma" pitchFamily="34" charset="0"/>
          <a:cs typeface="Tahoma" pitchFamily="34" charset="0"/>
        </a:defRPr>
      </a:lvl3pPr>
      <a:lvl4pPr algn="l" rtl="0" eaLnBrk="0" fontAlgn="base" hangingPunct="0">
        <a:spcBef>
          <a:spcPct val="0"/>
        </a:spcBef>
        <a:spcAft>
          <a:spcPct val="0"/>
        </a:spcAft>
        <a:defRPr sz="3200" b="1">
          <a:solidFill>
            <a:schemeClr val="bg1"/>
          </a:solidFill>
          <a:latin typeface="Tahoma" pitchFamily="34" charset="0"/>
          <a:cs typeface="Tahoma" pitchFamily="34" charset="0"/>
        </a:defRPr>
      </a:lvl4pPr>
      <a:lvl5pPr algn="l" rtl="0" eaLnBrk="0" fontAlgn="base" hangingPunct="0">
        <a:spcBef>
          <a:spcPct val="0"/>
        </a:spcBef>
        <a:spcAft>
          <a:spcPct val="0"/>
        </a:spcAft>
        <a:defRPr sz="3200" b="1">
          <a:solidFill>
            <a:schemeClr val="bg1"/>
          </a:solidFill>
          <a:latin typeface="Tahoma" pitchFamily="34" charset="0"/>
          <a:cs typeface="Tahoma" pitchFamily="34" charset="0"/>
        </a:defRPr>
      </a:lvl5pPr>
      <a:lvl6pPr marL="457200" algn="l" rtl="0" eaLnBrk="1" fontAlgn="base" hangingPunct="1">
        <a:spcBef>
          <a:spcPct val="0"/>
        </a:spcBef>
        <a:spcAft>
          <a:spcPct val="0"/>
        </a:spcAft>
        <a:defRPr sz="3200" b="1">
          <a:solidFill>
            <a:schemeClr val="bg1"/>
          </a:solidFill>
          <a:latin typeface="Verdana" pitchFamily="34" charset="0"/>
        </a:defRPr>
      </a:lvl6pPr>
      <a:lvl7pPr marL="914400" algn="l" rtl="0" eaLnBrk="1" fontAlgn="base" hangingPunct="1">
        <a:spcBef>
          <a:spcPct val="0"/>
        </a:spcBef>
        <a:spcAft>
          <a:spcPct val="0"/>
        </a:spcAft>
        <a:defRPr sz="3200" b="1">
          <a:solidFill>
            <a:schemeClr val="bg1"/>
          </a:solidFill>
          <a:latin typeface="Verdana" pitchFamily="34" charset="0"/>
        </a:defRPr>
      </a:lvl7pPr>
      <a:lvl8pPr marL="1371600" algn="l" rtl="0" eaLnBrk="1" fontAlgn="base" hangingPunct="1">
        <a:spcBef>
          <a:spcPct val="0"/>
        </a:spcBef>
        <a:spcAft>
          <a:spcPct val="0"/>
        </a:spcAft>
        <a:defRPr sz="3200" b="1">
          <a:solidFill>
            <a:schemeClr val="bg1"/>
          </a:solidFill>
          <a:latin typeface="Verdana" pitchFamily="34" charset="0"/>
        </a:defRPr>
      </a:lvl8pPr>
      <a:lvl9pPr marL="1828800" algn="l"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rgbClr val="0D2135"/>
        </a:buClr>
        <a:buFont typeface="Wingdings" pitchFamily="2" charset="2"/>
        <a:buChar char="¨"/>
        <a:defRPr sz="2800" b="1">
          <a:solidFill>
            <a:schemeClr val="tx2"/>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Clr>
          <a:srgbClr val="0D2135"/>
        </a:buClr>
        <a:buFont typeface="Wingdings" pitchFamily="2" charset="2"/>
        <a:buChar char="¨"/>
        <a:defRPr sz="28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Clr>
          <a:srgbClr val="0D2135"/>
        </a:buClr>
        <a:buFont typeface="Wingdings" pitchFamily="2" charset="2"/>
        <a:buChar char="¨"/>
        <a:defRPr sz="24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Clr>
          <a:srgbClr val="0D2135"/>
        </a:buClr>
        <a:buFont typeface="Wingdings" pitchFamily="2" charset="2"/>
        <a:buChar char="¨"/>
        <a:defRPr sz="20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Clr>
          <a:srgbClr val="0D2135"/>
        </a:buClr>
        <a:buFont typeface="Wingdings" pitchFamily="2" charset="2"/>
        <a:buChar char="¨"/>
        <a:defRPr sz="2000">
          <a:solidFill>
            <a:schemeClr val="tx1"/>
          </a:solidFill>
          <a:latin typeface="Tahoma" pitchFamily="34" charset="0"/>
          <a:ea typeface="Tahoma" pitchFamily="34" charset="0"/>
          <a:cs typeface="Tahoma"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wmf"/><Relationship Id="rId4" Type="http://schemas.openxmlformats.org/officeDocument/2006/relationships/image" Target="../media/image26.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banpt.or.id/"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C5B1F-0408-4451-B9FB-B6A0EEE5FF8E}"/>
              </a:ext>
            </a:extLst>
          </p:cNvPr>
          <p:cNvSpPr>
            <a:spLocks noGrp="1"/>
          </p:cNvSpPr>
          <p:nvPr>
            <p:ph type="ctrTitle"/>
          </p:nvPr>
        </p:nvSpPr>
        <p:spPr>
          <a:xfrm>
            <a:off x="2639616" y="1052736"/>
            <a:ext cx="9429074" cy="1825096"/>
          </a:xfrm>
        </p:spPr>
        <p:txBody>
          <a:bodyPr>
            <a:noAutofit/>
          </a:bodyPr>
          <a:lstStyle/>
          <a:p>
            <a:r>
              <a:rPr lang="id-ID" dirty="0"/>
              <a:t> Kebijakan dan Implementasi IAP</a:t>
            </a:r>
            <a:r>
              <a:rPr lang="en-US" dirty="0"/>
              <a:t>T 3.0 dan IAPS</a:t>
            </a:r>
            <a:r>
              <a:rPr lang="id-ID" dirty="0"/>
              <a:t> 4.0</a:t>
            </a:r>
            <a:br>
              <a:rPr lang="id-ID" i="1" dirty="0"/>
            </a:br>
            <a:endParaRPr lang="en-US" dirty="0"/>
          </a:p>
        </p:txBody>
      </p:sp>
      <p:sp>
        <p:nvSpPr>
          <p:cNvPr id="3" name="Subtitle 2">
            <a:extLst>
              <a:ext uri="{FF2B5EF4-FFF2-40B4-BE49-F238E27FC236}">
                <a16:creationId xmlns:a16="http://schemas.microsoft.com/office/drawing/2014/main" id="{9FBBC96E-DA98-4BD8-AA78-F2B41A482EBF}"/>
              </a:ext>
            </a:extLst>
          </p:cNvPr>
          <p:cNvSpPr>
            <a:spLocks noGrp="1"/>
          </p:cNvSpPr>
          <p:nvPr>
            <p:ph type="subTitle" idx="1"/>
          </p:nvPr>
        </p:nvSpPr>
        <p:spPr>
          <a:xfrm>
            <a:off x="4295800" y="3795895"/>
            <a:ext cx="7360580" cy="1620736"/>
          </a:xfrm>
        </p:spPr>
        <p:txBody>
          <a:bodyPr>
            <a:noAutofit/>
          </a:bodyPr>
          <a:lstStyle/>
          <a:p>
            <a:endParaRPr lang="id-ID" sz="2400" b="1" dirty="0"/>
          </a:p>
          <a:p>
            <a:r>
              <a:rPr lang="en-US" sz="2400" b="1" dirty="0" err="1"/>
              <a:t>Agus</a:t>
            </a:r>
            <a:r>
              <a:rPr lang="en-US" sz="2400" b="1" dirty="0"/>
              <a:t> </a:t>
            </a:r>
            <a:r>
              <a:rPr lang="en-US" sz="2400" b="1" dirty="0" err="1"/>
              <a:t>Setiabudi</a:t>
            </a:r>
            <a:r>
              <a:rPr lang="en-US" sz="2400" b="1" dirty="0"/>
              <a:t>, </a:t>
            </a:r>
            <a:endParaRPr lang="id-ID" sz="2400" b="1" dirty="0"/>
          </a:p>
          <a:p>
            <a:r>
              <a:rPr lang="id-ID" sz="2400" b="1" dirty="0"/>
              <a:t>Sekretaris </a:t>
            </a:r>
            <a:r>
              <a:rPr lang="en-US" sz="2400" b="1" dirty="0" err="1"/>
              <a:t>Dewan</a:t>
            </a:r>
            <a:r>
              <a:rPr lang="en-US" sz="2400" b="1" dirty="0"/>
              <a:t> </a:t>
            </a:r>
            <a:r>
              <a:rPr lang="en-US" sz="2400" b="1" dirty="0" err="1"/>
              <a:t>Eksekutif</a:t>
            </a:r>
            <a:endParaRPr lang="en-US" sz="1800" dirty="0"/>
          </a:p>
        </p:txBody>
      </p:sp>
      <p:pic>
        <p:nvPicPr>
          <p:cNvPr id="4" name="Picture 3">
            <a:extLst>
              <a:ext uri="{FF2B5EF4-FFF2-40B4-BE49-F238E27FC236}">
                <a16:creationId xmlns:a16="http://schemas.microsoft.com/office/drawing/2014/main" id="{B7F599AF-3280-48F8-BC73-00A764F537D5}"/>
              </a:ext>
            </a:extLst>
          </p:cNvPr>
          <p:cNvPicPr>
            <a:picLocks noChangeAspect="1"/>
          </p:cNvPicPr>
          <p:nvPr/>
        </p:nvPicPr>
        <p:blipFill>
          <a:blip r:embed="rId2"/>
          <a:stretch>
            <a:fillRect/>
          </a:stretch>
        </p:blipFill>
        <p:spPr>
          <a:xfrm>
            <a:off x="47328" y="116633"/>
            <a:ext cx="2880320" cy="2475646"/>
          </a:xfrm>
          <a:prstGeom prst="rect">
            <a:avLst/>
          </a:prstGeom>
        </p:spPr>
      </p:pic>
    </p:spTree>
    <p:extLst>
      <p:ext uri="{BB962C8B-B14F-4D97-AF65-F5344CB8AC3E}">
        <p14:creationId xmlns:p14="http://schemas.microsoft.com/office/powerpoint/2010/main" val="1474291254"/>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txBox="1">
            <a:spLocks/>
          </p:cNvSpPr>
          <p:nvPr/>
        </p:nvSpPr>
        <p:spPr>
          <a:xfrm>
            <a:off x="0" y="2636912"/>
            <a:ext cx="10153128" cy="4024125"/>
          </a:xfrm>
          <a:prstGeom prst="rect">
            <a:avLst/>
          </a:prstGeom>
        </p:spPr>
        <p:txBody>
          <a:bodyPr/>
          <a:lstStyle>
            <a:lvl1pPr marL="342900" indent="-342900" algn="l" rtl="0" eaLnBrk="0" fontAlgn="base" hangingPunct="0">
              <a:spcBef>
                <a:spcPct val="20000"/>
              </a:spcBef>
              <a:spcAft>
                <a:spcPct val="0"/>
              </a:spcAft>
              <a:buClr>
                <a:srgbClr val="0D2135"/>
              </a:buClr>
              <a:buFont typeface="Wingdings" pitchFamily="2" charset="2"/>
              <a:buChar char="¨"/>
              <a:defRPr sz="2800" b="1">
                <a:solidFill>
                  <a:schemeClr val="tx2"/>
                </a:solidFill>
                <a:latin typeface="Tahoma" pitchFamily="34" charset="0"/>
                <a:ea typeface="Tahoma" pitchFamily="34" charset="0"/>
                <a:cs typeface="Tahoma" pitchFamily="34" charset="0"/>
              </a:defRPr>
            </a:lvl1pPr>
            <a:lvl2pPr marL="742950" indent="-285750" algn="l" rtl="0" eaLnBrk="0" fontAlgn="base" hangingPunct="0">
              <a:spcBef>
                <a:spcPct val="20000"/>
              </a:spcBef>
              <a:spcAft>
                <a:spcPct val="0"/>
              </a:spcAft>
              <a:buClr>
                <a:srgbClr val="0D2135"/>
              </a:buClr>
              <a:buFont typeface="Wingdings" pitchFamily="2" charset="2"/>
              <a:buChar char="¨"/>
              <a:defRPr sz="2800">
                <a:solidFill>
                  <a:schemeClr val="tx1"/>
                </a:solidFill>
                <a:latin typeface="Tahoma" pitchFamily="34" charset="0"/>
                <a:ea typeface="Tahoma" pitchFamily="34" charset="0"/>
                <a:cs typeface="Tahoma" pitchFamily="34" charset="0"/>
              </a:defRPr>
            </a:lvl2pPr>
            <a:lvl3pPr marL="1143000" indent="-228600" algn="l" rtl="0" eaLnBrk="0" fontAlgn="base" hangingPunct="0">
              <a:spcBef>
                <a:spcPct val="20000"/>
              </a:spcBef>
              <a:spcAft>
                <a:spcPct val="0"/>
              </a:spcAft>
              <a:buClr>
                <a:srgbClr val="0D2135"/>
              </a:buClr>
              <a:buFont typeface="Wingdings" pitchFamily="2" charset="2"/>
              <a:buChar char="¨"/>
              <a:defRPr sz="2400">
                <a:solidFill>
                  <a:schemeClr val="tx1"/>
                </a:solidFill>
                <a:latin typeface="Tahoma" pitchFamily="34" charset="0"/>
                <a:ea typeface="Tahoma" pitchFamily="34" charset="0"/>
                <a:cs typeface="Tahoma" pitchFamily="34" charset="0"/>
              </a:defRPr>
            </a:lvl3pPr>
            <a:lvl4pPr marL="1600200" indent="-228600" algn="l" rtl="0" eaLnBrk="0" fontAlgn="base" hangingPunct="0">
              <a:spcBef>
                <a:spcPct val="20000"/>
              </a:spcBef>
              <a:spcAft>
                <a:spcPct val="0"/>
              </a:spcAft>
              <a:buClr>
                <a:srgbClr val="0D2135"/>
              </a:buClr>
              <a:buFont typeface="Wingdings" pitchFamily="2" charset="2"/>
              <a:buChar char="¨"/>
              <a:defRPr sz="2000">
                <a:solidFill>
                  <a:schemeClr val="tx1"/>
                </a:solidFill>
                <a:latin typeface="Tahoma" pitchFamily="34" charset="0"/>
                <a:ea typeface="Tahoma" pitchFamily="34" charset="0"/>
                <a:cs typeface="Tahoma" pitchFamily="34" charset="0"/>
              </a:defRPr>
            </a:lvl4pPr>
            <a:lvl5pPr marL="2057400" indent="-228600" algn="l" rtl="0" eaLnBrk="0" fontAlgn="base" hangingPunct="0">
              <a:spcBef>
                <a:spcPct val="20000"/>
              </a:spcBef>
              <a:spcAft>
                <a:spcPct val="0"/>
              </a:spcAft>
              <a:buClr>
                <a:srgbClr val="0D2135"/>
              </a:buClr>
              <a:buFont typeface="Wingdings" pitchFamily="2" charset="2"/>
              <a:buChar char="¨"/>
              <a:defRPr sz="2000">
                <a:solidFill>
                  <a:schemeClr val="tx1"/>
                </a:solidFill>
                <a:latin typeface="Tahoma" pitchFamily="34" charset="0"/>
                <a:ea typeface="Tahoma" pitchFamily="34" charset="0"/>
                <a:cs typeface="Tahoma"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buClr>
                <a:srgbClr val="002060"/>
              </a:buClr>
              <a:buFont typeface="Wingdings" pitchFamily="2" charset="2"/>
              <a:buChar char="q"/>
            </a:pPr>
            <a:endParaRPr lang="en-US" b="0" dirty="0">
              <a:solidFill>
                <a:schemeClr val="tx1"/>
              </a:solidFill>
            </a:endParaRPr>
          </a:p>
        </p:txBody>
      </p:sp>
      <p:sp>
        <p:nvSpPr>
          <p:cNvPr id="7" name="Title 6"/>
          <p:cNvSpPr>
            <a:spLocks noGrp="1"/>
          </p:cNvSpPr>
          <p:nvPr>
            <p:ph type="title"/>
          </p:nvPr>
        </p:nvSpPr>
        <p:spPr/>
        <p:txBody>
          <a:bodyPr/>
          <a:lstStyle/>
          <a:p>
            <a:r>
              <a:rPr lang="id-ID" dirty="0"/>
              <a:t>Mengapa perlu instrumen baru</a:t>
            </a:r>
          </a:p>
        </p:txBody>
      </p:sp>
      <p:sp>
        <p:nvSpPr>
          <p:cNvPr id="3" name="Content Placeholder 2"/>
          <p:cNvSpPr>
            <a:spLocks noGrp="1"/>
          </p:cNvSpPr>
          <p:nvPr>
            <p:ph idx="1"/>
          </p:nvPr>
        </p:nvSpPr>
        <p:spPr/>
        <p:txBody>
          <a:bodyPr/>
          <a:lstStyle/>
          <a:p>
            <a:pPr>
              <a:spcBef>
                <a:spcPts val="0"/>
              </a:spcBef>
              <a:spcAft>
                <a:spcPts val="1200"/>
              </a:spcAft>
              <a:buClr>
                <a:srgbClr val="002060"/>
              </a:buClr>
            </a:pPr>
            <a:r>
              <a:rPr lang="en-US" b="0" dirty="0" err="1">
                <a:solidFill>
                  <a:schemeClr val="tx1"/>
                </a:solidFill>
              </a:rPr>
              <a:t>Instrumen</a:t>
            </a:r>
            <a:r>
              <a:rPr lang="en-US" b="0" dirty="0">
                <a:solidFill>
                  <a:schemeClr val="tx1"/>
                </a:solidFill>
              </a:rPr>
              <a:t> yang </a:t>
            </a:r>
            <a:r>
              <a:rPr lang="en-US" b="0" dirty="0" err="1">
                <a:solidFill>
                  <a:schemeClr val="tx1"/>
                </a:solidFill>
              </a:rPr>
              <a:t>ada</a:t>
            </a:r>
            <a:r>
              <a:rPr lang="en-US" b="0" dirty="0">
                <a:solidFill>
                  <a:schemeClr val="tx1"/>
                </a:solidFill>
              </a:rPr>
              <a:t> </a:t>
            </a:r>
            <a:r>
              <a:rPr lang="en-US" b="0" dirty="0" err="1">
                <a:solidFill>
                  <a:schemeClr val="tx1"/>
                </a:solidFill>
              </a:rPr>
              <a:t>sudah</a:t>
            </a:r>
            <a:r>
              <a:rPr lang="en-US" b="0" dirty="0">
                <a:solidFill>
                  <a:schemeClr val="tx1"/>
                </a:solidFill>
              </a:rPr>
              <a:t> </a:t>
            </a:r>
            <a:r>
              <a:rPr lang="en-US" i="1" dirty="0">
                <a:solidFill>
                  <a:schemeClr val="tx1"/>
                </a:solidFill>
              </a:rPr>
              <a:t>out of date</a:t>
            </a:r>
            <a:r>
              <a:rPr lang="en-US" b="0" i="1" dirty="0">
                <a:solidFill>
                  <a:schemeClr val="tx1"/>
                </a:solidFill>
              </a:rPr>
              <a:t>.</a:t>
            </a:r>
          </a:p>
          <a:p>
            <a:pPr lvl="1">
              <a:spcBef>
                <a:spcPts val="0"/>
              </a:spcBef>
              <a:spcAft>
                <a:spcPts val="1200"/>
              </a:spcAft>
              <a:buClr>
                <a:srgbClr val="002060"/>
              </a:buClr>
              <a:buFont typeface="Courier New" pitchFamily="49" charset="0"/>
              <a:buChar char="o"/>
              <a:tabLst>
                <a:tab pos="350838" algn="l"/>
              </a:tabLst>
            </a:pPr>
            <a:r>
              <a:rPr lang="en-US" sz="2000" dirty="0"/>
              <a:t>Diploma (2009), </a:t>
            </a:r>
            <a:r>
              <a:rPr lang="en-US" sz="2000" dirty="0" err="1"/>
              <a:t>Sarjana</a:t>
            </a:r>
            <a:r>
              <a:rPr lang="en-US" sz="2000" dirty="0"/>
              <a:t> (2008), Magister (2009), </a:t>
            </a:r>
            <a:r>
              <a:rPr lang="en-US" sz="2000" dirty="0" err="1"/>
              <a:t>Doktor</a:t>
            </a:r>
            <a:r>
              <a:rPr lang="en-US" sz="2000" dirty="0"/>
              <a:t> (2009), AIPT (2011).</a:t>
            </a:r>
          </a:p>
          <a:p>
            <a:pPr lvl="1">
              <a:spcBef>
                <a:spcPts val="0"/>
              </a:spcBef>
              <a:spcAft>
                <a:spcPts val="1200"/>
              </a:spcAft>
              <a:buClr>
                <a:srgbClr val="002060"/>
              </a:buClr>
              <a:buFont typeface="Courier New" pitchFamily="49" charset="0"/>
              <a:buChar char="o"/>
              <a:tabLst>
                <a:tab pos="350838" algn="l"/>
              </a:tabLst>
            </a:pPr>
            <a:r>
              <a:rPr lang="id-ID" sz="2000" dirty="0"/>
              <a:t>UU12/2012; </a:t>
            </a:r>
            <a:r>
              <a:rPr lang="en-US" sz="2000" dirty="0"/>
              <a:t>PP no.</a:t>
            </a:r>
            <a:r>
              <a:rPr lang="id-ID" sz="2000" dirty="0"/>
              <a:t>4</a:t>
            </a:r>
            <a:r>
              <a:rPr lang="en-US" sz="2000" dirty="0"/>
              <a:t> /2013, </a:t>
            </a:r>
            <a:endParaRPr lang="id-ID" sz="2000" dirty="0"/>
          </a:p>
          <a:p>
            <a:pPr lvl="1">
              <a:spcBef>
                <a:spcPts val="0"/>
              </a:spcBef>
              <a:spcAft>
                <a:spcPts val="1200"/>
              </a:spcAft>
              <a:buClr>
                <a:srgbClr val="002060"/>
              </a:buClr>
              <a:buFont typeface="Courier New" pitchFamily="49" charset="0"/>
              <a:buChar char="o"/>
              <a:tabLst>
                <a:tab pos="350838" algn="l"/>
              </a:tabLst>
            </a:pPr>
            <a:r>
              <a:rPr lang="en-US" sz="2000" dirty="0"/>
              <a:t>SN DIKTI </a:t>
            </a:r>
            <a:r>
              <a:rPr lang="id-ID" sz="2000" dirty="0"/>
              <a:t>(</a:t>
            </a:r>
            <a:r>
              <a:rPr lang="en-US" sz="2000" dirty="0" err="1"/>
              <a:t>Permenristekdikti</a:t>
            </a:r>
            <a:r>
              <a:rPr lang="en-US" sz="2000" dirty="0"/>
              <a:t> no. 44/2015)</a:t>
            </a:r>
          </a:p>
          <a:p>
            <a:pPr marL="396875" indent="-396875">
              <a:spcBef>
                <a:spcPts val="0"/>
              </a:spcBef>
              <a:spcAft>
                <a:spcPts val="1200"/>
              </a:spcAft>
              <a:buClr>
                <a:srgbClr val="002060"/>
              </a:buClr>
              <a:buFont typeface="Wingdings" pitchFamily="2" charset="2"/>
              <a:buChar char="q"/>
            </a:pPr>
            <a:r>
              <a:rPr lang="en-US" i="1" dirty="0">
                <a:solidFill>
                  <a:schemeClr val="tx1"/>
                </a:solidFill>
              </a:rPr>
              <a:t>Lesson learnt</a:t>
            </a:r>
            <a:r>
              <a:rPr lang="en-US" dirty="0">
                <a:solidFill>
                  <a:schemeClr val="tx1"/>
                </a:solidFill>
              </a:rPr>
              <a:t> </a:t>
            </a:r>
            <a:r>
              <a:rPr lang="en-US" b="0" dirty="0" err="1">
                <a:solidFill>
                  <a:schemeClr val="tx1"/>
                </a:solidFill>
              </a:rPr>
              <a:t>dari</a:t>
            </a:r>
            <a:r>
              <a:rPr lang="en-US" b="0" dirty="0">
                <a:solidFill>
                  <a:schemeClr val="tx1"/>
                </a:solidFill>
              </a:rPr>
              <a:t> </a:t>
            </a:r>
            <a:r>
              <a:rPr lang="en-US" b="0" dirty="0" err="1">
                <a:solidFill>
                  <a:schemeClr val="tx1"/>
                </a:solidFill>
              </a:rPr>
              <a:t>berbagai</a:t>
            </a:r>
            <a:r>
              <a:rPr lang="en-US" b="0" dirty="0">
                <a:solidFill>
                  <a:schemeClr val="tx1"/>
                </a:solidFill>
              </a:rPr>
              <a:t> </a:t>
            </a:r>
            <a:r>
              <a:rPr lang="en-US" b="0" dirty="0" err="1">
                <a:solidFill>
                  <a:schemeClr val="tx1"/>
                </a:solidFill>
              </a:rPr>
              <a:t>sistem</a:t>
            </a:r>
            <a:r>
              <a:rPr lang="en-US" b="0" dirty="0">
                <a:solidFill>
                  <a:schemeClr val="tx1"/>
                </a:solidFill>
              </a:rPr>
              <a:t> </a:t>
            </a:r>
            <a:r>
              <a:rPr lang="en-US" b="0" dirty="0" err="1">
                <a:solidFill>
                  <a:schemeClr val="tx1"/>
                </a:solidFill>
              </a:rPr>
              <a:t>penjaminan</a:t>
            </a:r>
            <a:r>
              <a:rPr lang="en-US" b="0" dirty="0">
                <a:solidFill>
                  <a:schemeClr val="tx1"/>
                </a:solidFill>
              </a:rPr>
              <a:t> </a:t>
            </a:r>
            <a:r>
              <a:rPr lang="en-US" b="0" dirty="0" err="1">
                <a:solidFill>
                  <a:schemeClr val="tx1"/>
                </a:solidFill>
              </a:rPr>
              <a:t>mutu</a:t>
            </a:r>
            <a:r>
              <a:rPr lang="en-US" b="0" dirty="0">
                <a:solidFill>
                  <a:schemeClr val="tx1"/>
                </a:solidFill>
              </a:rPr>
              <a:t>; </a:t>
            </a:r>
          </a:p>
          <a:p>
            <a:pPr marL="396875" lvl="1" indent="-396875">
              <a:spcBef>
                <a:spcPts val="0"/>
              </a:spcBef>
              <a:spcAft>
                <a:spcPts val="1200"/>
              </a:spcAft>
              <a:buClr>
                <a:srgbClr val="002060"/>
              </a:buClr>
              <a:buNone/>
            </a:pPr>
            <a:r>
              <a:rPr lang="en-US" sz="2400" i="1" dirty="0"/>
              <a:t>	</a:t>
            </a:r>
            <a:r>
              <a:rPr lang="en-US" sz="2400" dirty="0"/>
              <a:t>paradigm shifting: </a:t>
            </a:r>
          </a:p>
          <a:p>
            <a:pPr marL="396875" lvl="1" indent="-396875">
              <a:spcBef>
                <a:spcPts val="0"/>
              </a:spcBef>
              <a:spcAft>
                <a:spcPts val="1200"/>
              </a:spcAft>
              <a:buClr>
                <a:srgbClr val="002060"/>
              </a:buClr>
              <a:buNone/>
            </a:pPr>
            <a:r>
              <a:rPr lang="en-US" sz="2400" dirty="0"/>
              <a:t>	</a:t>
            </a:r>
            <a:r>
              <a:rPr lang="en-US" sz="2400" b="1" dirty="0"/>
              <a:t>Input-Process-Based </a:t>
            </a:r>
            <a:r>
              <a:rPr lang="en-US" sz="2400" dirty="0">
                <a:sym typeface="Wingdings" pitchFamily="2" charset="2"/>
              </a:rPr>
              <a:t></a:t>
            </a:r>
            <a:r>
              <a:rPr lang="en-US" sz="2400" dirty="0"/>
              <a:t> </a:t>
            </a:r>
            <a:r>
              <a:rPr lang="en-US" sz="2400" b="1" dirty="0"/>
              <a:t>Output-Outcome-Based.</a:t>
            </a:r>
          </a:p>
          <a:p>
            <a:pPr marL="396875" indent="-396875">
              <a:spcBef>
                <a:spcPts val="0"/>
              </a:spcBef>
              <a:spcAft>
                <a:spcPts val="1200"/>
              </a:spcAft>
              <a:buClr>
                <a:srgbClr val="002060"/>
              </a:buClr>
              <a:buFont typeface="Wingdings" pitchFamily="2" charset="2"/>
              <a:buChar char="q"/>
            </a:pPr>
            <a:r>
              <a:rPr lang="en-US" b="0" dirty="0" err="1">
                <a:solidFill>
                  <a:schemeClr val="tx1"/>
                </a:solidFill>
              </a:rPr>
              <a:t>Kelemahan-kelemahan</a:t>
            </a:r>
            <a:r>
              <a:rPr lang="en-US" b="0" dirty="0">
                <a:solidFill>
                  <a:schemeClr val="tx1"/>
                </a:solidFill>
              </a:rPr>
              <a:t> </a:t>
            </a:r>
            <a:r>
              <a:rPr lang="en-US" b="0" dirty="0" err="1">
                <a:solidFill>
                  <a:schemeClr val="tx1"/>
                </a:solidFill>
              </a:rPr>
              <a:t>pada</a:t>
            </a:r>
            <a:r>
              <a:rPr lang="en-US" b="0" dirty="0">
                <a:solidFill>
                  <a:schemeClr val="tx1"/>
                </a:solidFill>
              </a:rPr>
              <a:t> </a:t>
            </a:r>
            <a:r>
              <a:rPr lang="en-US" b="0" dirty="0" err="1">
                <a:solidFill>
                  <a:schemeClr val="tx1"/>
                </a:solidFill>
              </a:rPr>
              <a:t>instrumen</a:t>
            </a:r>
            <a:r>
              <a:rPr lang="en-US" b="0" dirty="0">
                <a:solidFill>
                  <a:schemeClr val="tx1"/>
                </a:solidFill>
              </a:rPr>
              <a:t> yang </a:t>
            </a:r>
            <a:r>
              <a:rPr lang="en-US" b="0" dirty="0" err="1">
                <a:solidFill>
                  <a:schemeClr val="tx1"/>
                </a:solidFill>
              </a:rPr>
              <a:t>ada</a:t>
            </a:r>
            <a:endParaRPr lang="en-US" b="0" dirty="0">
              <a:solidFill>
                <a:schemeClr val="tx1"/>
              </a:solidFill>
            </a:endParaRPr>
          </a:p>
          <a:p>
            <a:endParaRPr lang="id-ID" dirty="0"/>
          </a:p>
        </p:txBody>
      </p:sp>
    </p:spTree>
    <p:extLst>
      <p:ext uri="{BB962C8B-B14F-4D97-AF65-F5344CB8AC3E}">
        <p14:creationId xmlns:p14="http://schemas.microsoft.com/office/powerpoint/2010/main" val="3746989569"/>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D6EC2C1-726F-49F2-8D69-2B8117BB011A}"/>
              </a:ext>
            </a:extLst>
          </p:cNvPr>
          <p:cNvSpPr>
            <a:spLocks noGrp="1"/>
          </p:cNvSpPr>
          <p:nvPr>
            <p:ph type="title"/>
          </p:nvPr>
        </p:nvSpPr>
        <p:spPr/>
        <p:txBody>
          <a:bodyPr/>
          <a:lstStyle/>
          <a:p>
            <a:r>
              <a:rPr lang="en-US" dirty="0"/>
              <a:t>Instruments</a:t>
            </a:r>
          </a:p>
        </p:txBody>
      </p:sp>
      <p:sp>
        <p:nvSpPr>
          <p:cNvPr id="9" name="Content Placeholder 8">
            <a:extLst>
              <a:ext uri="{FF2B5EF4-FFF2-40B4-BE49-F238E27FC236}">
                <a16:creationId xmlns:a16="http://schemas.microsoft.com/office/drawing/2014/main" id="{0EF97BD8-D8E4-4D74-A08C-58E966E1A629}"/>
              </a:ext>
            </a:extLst>
          </p:cNvPr>
          <p:cNvSpPr>
            <a:spLocks noGrp="1"/>
          </p:cNvSpPr>
          <p:nvPr>
            <p:ph sz="half" idx="1"/>
          </p:nvPr>
        </p:nvSpPr>
        <p:spPr>
          <a:xfrm>
            <a:off x="191344" y="980727"/>
            <a:ext cx="5384800" cy="5248275"/>
          </a:xfrm>
        </p:spPr>
        <p:txBody>
          <a:bodyPr/>
          <a:lstStyle/>
          <a:p>
            <a:r>
              <a:rPr lang="en-US" dirty="0"/>
              <a:t>Instrument lama</a:t>
            </a:r>
          </a:p>
          <a:p>
            <a:pPr marL="914400" lvl="1" indent="-457200">
              <a:buFont typeface="+mj-lt"/>
              <a:buAutoNum type="arabicPeriod"/>
            </a:pPr>
            <a:r>
              <a:rPr lang="en-US" dirty="0" err="1"/>
              <a:t>Berbasis</a:t>
            </a:r>
            <a:r>
              <a:rPr lang="en-US" dirty="0"/>
              <a:t> </a:t>
            </a:r>
            <a:r>
              <a:rPr lang="en-US" dirty="0" err="1"/>
              <a:t>borang</a:t>
            </a:r>
            <a:r>
              <a:rPr lang="en-US" dirty="0"/>
              <a:t> (form)</a:t>
            </a:r>
          </a:p>
          <a:p>
            <a:pPr lvl="2"/>
            <a:r>
              <a:rPr lang="en-US" dirty="0" err="1"/>
              <a:t>Mudah</a:t>
            </a:r>
            <a:r>
              <a:rPr lang="en-US" dirty="0"/>
              <a:t> </a:t>
            </a:r>
            <a:r>
              <a:rPr lang="en-US" dirty="0" err="1"/>
              <a:t>untuk</a:t>
            </a:r>
            <a:r>
              <a:rPr lang="en-US" dirty="0"/>
              <a:t> scale up</a:t>
            </a:r>
          </a:p>
          <a:p>
            <a:pPr lvl="2"/>
            <a:r>
              <a:rPr lang="en-US" dirty="0" err="1"/>
              <a:t>Cenderung</a:t>
            </a:r>
            <a:r>
              <a:rPr lang="en-US" dirty="0"/>
              <a:t> </a:t>
            </a:r>
            <a:r>
              <a:rPr lang="en-US" dirty="0" err="1"/>
              <a:t>mekanistik</a:t>
            </a:r>
            <a:r>
              <a:rPr lang="en-US" dirty="0"/>
              <a:t> (not much a challenge to assessors)</a:t>
            </a:r>
          </a:p>
          <a:p>
            <a:pPr marL="914400" lvl="1" indent="-457200">
              <a:buFont typeface="+mj-lt"/>
              <a:buAutoNum type="arabicPeriod"/>
            </a:pPr>
            <a:r>
              <a:rPr lang="en-US" dirty="0" err="1"/>
              <a:t>Berorientasi</a:t>
            </a:r>
            <a:r>
              <a:rPr lang="en-US" dirty="0"/>
              <a:t> inputs</a:t>
            </a:r>
          </a:p>
          <a:p>
            <a:pPr lvl="2"/>
            <a:r>
              <a:rPr lang="en-US" dirty="0" err="1"/>
              <a:t>Kurang</a:t>
            </a:r>
            <a:r>
              <a:rPr lang="en-US" dirty="0"/>
              <a:t> </a:t>
            </a:r>
            <a:r>
              <a:rPr lang="en-US" dirty="0" err="1"/>
              <a:t>terlihat</a:t>
            </a:r>
            <a:r>
              <a:rPr lang="en-US" dirty="0"/>
              <a:t> </a:t>
            </a:r>
            <a:r>
              <a:rPr lang="en-US" dirty="0" err="1"/>
              <a:t>kaitannya</a:t>
            </a:r>
            <a:r>
              <a:rPr lang="en-US" dirty="0"/>
              <a:t> dg quality</a:t>
            </a:r>
          </a:p>
          <a:p>
            <a:pPr marL="914400" lvl="1" indent="-457200">
              <a:buFont typeface="+mj-lt"/>
              <a:buAutoNum type="arabicPeriod"/>
            </a:pPr>
            <a:r>
              <a:rPr lang="en-US" dirty="0" err="1"/>
              <a:t>Generik</a:t>
            </a:r>
            <a:r>
              <a:rPr lang="en-US" dirty="0"/>
              <a:t> </a:t>
            </a:r>
          </a:p>
          <a:p>
            <a:pPr lvl="2"/>
            <a:r>
              <a:rPr lang="en-US" dirty="0"/>
              <a:t>One-size fits all</a:t>
            </a:r>
          </a:p>
          <a:p>
            <a:pPr marL="914400" lvl="1" indent="-457200">
              <a:buFont typeface="+mj-lt"/>
              <a:buAutoNum type="arabicPeriod"/>
            </a:pPr>
            <a:r>
              <a:rPr lang="en-US" dirty="0" err="1"/>
              <a:t>Tidak</a:t>
            </a:r>
            <a:r>
              <a:rPr lang="en-US" dirty="0"/>
              <a:t> </a:t>
            </a:r>
            <a:r>
              <a:rPr lang="en-US" dirty="0" err="1"/>
              <a:t>terkait</a:t>
            </a:r>
            <a:r>
              <a:rPr lang="en-US" dirty="0"/>
              <a:t> dg proses CQI</a:t>
            </a:r>
          </a:p>
          <a:p>
            <a:pPr lvl="2"/>
            <a:r>
              <a:rPr lang="en-US" dirty="0"/>
              <a:t>Ad hoc, </a:t>
            </a:r>
            <a:r>
              <a:rPr lang="en-US" dirty="0" err="1"/>
              <a:t>tidak</a:t>
            </a:r>
            <a:r>
              <a:rPr lang="en-US" dirty="0"/>
              <a:t> </a:t>
            </a:r>
            <a:r>
              <a:rPr lang="en-US" dirty="0" err="1"/>
              <a:t>membangun</a:t>
            </a:r>
            <a:r>
              <a:rPr lang="en-US" dirty="0"/>
              <a:t> </a:t>
            </a:r>
            <a:r>
              <a:rPr lang="en-US" dirty="0" err="1"/>
              <a:t>budaya</a:t>
            </a:r>
            <a:r>
              <a:rPr lang="id-ID" dirty="0"/>
              <a:t> mutu</a:t>
            </a:r>
            <a:endParaRPr lang="en-US" dirty="0"/>
          </a:p>
          <a:p>
            <a:pPr marL="914400" lvl="1" indent="-457200">
              <a:buFont typeface="+mj-lt"/>
              <a:buAutoNum type="arabicPeriod"/>
            </a:pPr>
            <a:r>
              <a:rPr lang="en-US" dirty="0" err="1"/>
              <a:t>Mudah</a:t>
            </a:r>
            <a:r>
              <a:rPr lang="en-US" dirty="0"/>
              <a:t> </a:t>
            </a:r>
            <a:r>
              <a:rPr lang="en-US" dirty="0" err="1"/>
              <a:t>direkayasa</a:t>
            </a:r>
            <a:r>
              <a:rPr lang="en-US" dirty="0"/>
              <a:t> </a:t>
            </a:r>
          </a:p>
          <a:p>
            <a:pPr marL="914400" lvl="1" indent="-457200">
              <a:buFont typeface="+mj-lt"/>
              <a:buAutoNum type="arabicPeriod"/>
            </a:pPr>
            <a:endParaRPr lang="en-US" dirty="0"/>
          </a:p>
        </p:txBody>
      </p:sp>
      <p:sp>
        <p:nvSpPr>
          <p:cNvPr id="10" name="Content Placeholder 9">
            <a:extLst>
              <a:ext uri="{FF2B5EF4-FFF2-40B4-BE49-F238E27FC236}">
                <a16:creationId xmlns:a16="http://schemas.microsoft.com/office/drawing/2014/main" id="{6F198D59-CFFB-42F9-8289-D8B08A27969A}"/>
              </a:ext>
            </a:extLst>
          </p:cNvPr>
          <p:cNvSpPr>
            <a:spLocks noGrp="1"/>
          </p:cNvSpPr>
          <p:nvPr>
            <p:ph sz="half" idx="2"/>
          </p:nvPr>
        </p:nvSpPr>
        <p:spPr>
          <a:xfrm>
            <a:off x="6182784" y="980728"/>
            <a:ext cx="5673855" cy="5248275"/>
          </a:xfrm>
        </p:spPr>
        <p:txBody>
          <a:bodyPr/>
          <a:lstStyle/>
          <a:p>
            <a:r>
              <a:rPr lang="en-US" dirty="0"/>
              <a:t>Instrument </a:t>
            </a:r>
            <a:r>
              <a:rPr lang="en-US" dirty="0" err="1"/>
              <a:t>baru</a:t>
            </a:r>
            <a:endParaRPr lang="en-US" dirty="0"/>
          </a:p>
          <a:p>
            <a:pPr marL="914400" lvl="1" indent="-457200">
              <a:buFont typeface="+mj-lt"/>
              <a:buAutoNum type="arabicPeriod"/>
            </a:pPr>
            <a:r>
              <a:rPr lang="en-US" dirty="0" err="1"/>
              <a:t>Berbasis</a:t>
            </a:r>
            <a:r>
              <a:rPr lang="en-US" dirty="0"/>
              <a:t> </a:t>
            </a:r>
            <a:r>
              <a:rPr lang="en-US" dirty="0" err="1"/>
              <a:t>evaluasi</a:t>
            </a:r>
            <a:r>
              <a:rPr lang="en-US" dirty="0"/>
              <a:t> </a:t>
            </a:r>
            <a:r>
              <a:rPr lang="en-US" dirty="0" err="1"/>
              <a:t>diri</a:t>
            </a:r>
            <a:endParaRPr lang="en-US" dirty="0"/>
          </a:p>
          <a:p>
            <a:pPr lvl="2"/>
            <a:r>
              <a:rPr lang="en-US" dirty="0" err="1"/>
              <a:t>Menemukenali</a:t>
            </a:r>
            <a:r>
              <a:rPr lang="en-US" dirty="0"/>
              <a:t> </a:t>
            </a:r>
            <a:r>
              <a:rPr lang="en-US" dirty="0" err="1"/>
              <a:t>kekuatan</a:t>
            </a:r>
            <a:r>
              <a:rPr lang="en-US" dirty="0"/>
              <a:t> dan </a:t>
            </a:r>
            <a:r>
              <a:rPr lang="en-US" dirty="0" err="1"/>
              <a:t>kelemahan</a:t>
            </a:r>
            <a:endParaRPr lang="en-US" dirty="0"/>
          </a:p>
          <a:p>
            <a:pPr marL="914400" lvl="1" indent="-457200">
              <a:buFont typeface="+mj-lt"/>
              <a:buAutoNum type="arabicPeriod"/>
            </a:pPr>
            <a:r>
              <a:rPr lang="en-US" dirty="0" err="1"/>
              <a:t>Berorientasi</a:t>
            </a:r>
            <a:r>
              <a:rPr lang="en-US" dirty="0"/>
              <a:t> outputs &amp; outcomes</a:t>
            </a:r>
          </a:p>
          <a:p>
            <a:pPr marL="914400" lvl="1" indent="-457200">
              <a:buFont typeface="+mj-lt"/>
              <a:buAutoNum type="arabicPeriod"/>
            </a:pPr>
            <a:r>
              <a:rPr lang="en-US" dirty="0" err="1"/>
              <a:t>Lebih</a:t>
            </a:r>
            <a:r>
              <a:rPr lang="en-US" dirty="0"/>
              <a:t> </a:t>
            </a:r>
            <a:r>
              <a:rPr lang="en-US" dirty="0" err="1"/>
              <a:t>spesifik</a:t>
            </a:r>
            <a:endParaRPr lang="en-US" dirty="0"/>
          </a:p>
          <a:p>
            <a:pPr marL="914400" lvl="1" indent="-457200">
              <a:buFont typeface="+mj-lt"/>
              <a:buAutoNum type="arabicPeriod"/>
            </a:pPr>
            <a:r>
              <a:rPr lang="en-US" dirty="0" err="1"/>
              <a:t>Sebagai</a:t>
            </a:r>
            <a:r>
              <a:rPr lang="en-US" dirty="0"/>
              <a:t> </a:t>
            </a:r>
            <a:r>
              <a:rPr lang="en-US" dirty="0" err="1"/>
              <a:t>bagian</a:t>
            </a:r>
            <a:r>
              <a:rPr lang="en-US" dirty="0"/>
              <a:t> integral </a:t>
            </a:r>
            <a:r>
              <a:rPr lang="en-US" dirty="0" err="1"/>
              <a:t>dari</a:t>
            </a:r>
            <a:r>
              <a:rPr lang="en-US" dirty="0"/>
              <a:t> CQI</a:t>
            </a:r>
          </a:p>
          <a:p>
            <a:pPr marL="914400" lvl="1" indent="-457200">
              <a:buFont typeface="+mj-lt"/>
              <a:buAutoNum type="arabicPeriod"/>
            </a:pPr>
            <a:r>
              <a:rPr lang="en-US" dirty="0"/>
              <a:t>Unique per </a:t>
            </a:r>
            <a:r>
              <a:rPr lang="en-US" dirty="0" err="1"/>
              <a:t>individu</a:t>
            </a:r>
            <a:endParaRPr lang="en-US" dirty="0"/>
          </a:p>
          <a:p>
            <a:pPr lvl="2"/>
            <a:r>
              <a:rPr lang="en-US" dirty="0" err="1"/>
              <a:t>Tidak</a:t>
            </a:r>
            <a:r>
              <a:rPr lang="en-US" dirty="0"/>
              <a:t> </a:t>
            </a:r>
            <a:r>
              <a:rPr lang="en-US" dirty="0" err="1"/>
              <a:t>mudah</a:t>
            </a:r>
            <a:r>
              <a:rPr lang="en-US" dirty="0"/>
              <a:t> </a:t>
            </a:r>
            <a:r>
              <a:rPr lang="en-US" dirty="0" err="1"/>
              <a:t>direkayasa</a:t>
            </a:r>
            <a:endParaRPr lang="en-US" dirty="0"/>
          </a:p>
          <a:p>
            <a:pPr marL="914400" lvl="1" indent="-457200">
              <a:buFont typeface="+mj-lt"/>
              <a:buAutoNum type="arabicPeriod"/>
            </a:pPr>
            <a:r>
              <a:rPr lang="en-US" dirty="0" err="1"/>
              <a:t>Tidak</a:t>
            </a:r>
            <a:r>
              <a:rPr lang="en-US" dirty="0"/>
              <a:t> </a:t>
            </a:r>
            <a:r>
              <a:rPr lang="en-US" dirty="0" err="1"/>
              <a:t>mudah</a:t>
            </a:r>
            <a:r>
              <a:rPr lang="en-US" dirty="0"/>
              <a:t> scale up</a:t>
            </a:r>
          </a:p>
          <a:p>
            <a:pPr marL="914400" lvl="1" indent="-457200">
              <a:buFont typeface="+mj-lt"/>
              <a:buAutoNum type="arabicPeriod"/>
            </a:pPr>
            <a:r>
              <a:rPr lang="en-US" dirty="0" err="1"/>
              <a:t>Memerlukan</a:t>
            </a:r>
            <a:r>
              <a:rPr lang="en-US" dirty="0"/>
              <a:t> </a:t>
            </a:r>
            <a:r>
              <a:rPr lang="en-US" dirty="0" err="1"/>
              <a:t>kemampuan</a:t>
            </a:r>
            <a:r>
              <a:rPr lang="en-US" dirty="0"/>
              <a:t> </a:t>
            </a:r>
            <a:r>
              <a:rPr lang="en-US" dirty="0" err="1"/>
              <a:t>yg</a:t>
            </a:r>
            <a:r>
              <a:rPr lang="en-US" dirty="0"/>
              <a:t> </a:t>
            </a:r>
            <a:r>
              <a:rPr lang="en-US" dirty="0" err="1"/>
              <a:t>lebih</a:t>
            </a:r>
            <a:r>
              <a:rPr lang="en-US" dirty="0"/>
              <a:t> </a:t>
            </a:r>
            <a:r>
              <a:rPr lang="en-US" dirty="0" err="1"/>
              <a:t>tinggi</a:t>
            </a:r>
            <a:r>
              <a:rPr lang="en-US" dirty="0"/>
              <a:t> </a:t>
            </a:r>
            <a:r>
              <a:rPr lang="en-US" dirty="0" err="1"/>
              <a:t>dari</a:t>
            </a:r>
            <a:r>
              <a:rPr lang="en-US" dirty="0"/>
              <a:t> </a:t>
            </a:r>
            <a:r>
              <a:rPr lang="en-US" dirty="0" err="1"/>
              <a:t>asesor</a:t>
            </a:r>
            <a:endParaRPr lang="en-US" dirty="0"/>
          </a:p>
        </p:txBody>
      </p:sp>
    </p:spTree>
    <p:extLst>
      <p:ext uri="{BB962C8B-B14F-4D97-AF65-F5344CB8AC3E}">
        <p14:creationId xmlns:p14="http://schemas.microsoft.com/office/powerpoint/2010/main" val="43149049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Outcome Based Education/Accreditation</a:t>
            </a:r>
          </a:p>
        </p:txBody>
      </p:sp>
      <p:sp>
        <p:nvSpPr>
          <p:cNvPr id="5" name="Content Placeholder 4"/>
          <p:cNvSpPr>
            <a:spLocks noGrp="1"/>
          </p:cNvSpPr>
          <p:nvPr>
            <p:ph sz="half" idx="2"/>
          </p:nvPr>
        </p:nvSpPr>
        <p:spPr>
          <a:xfrm>
            <a:off x="7752184" y="1241426"/>
            <a:ext cx="3830216" cy="5248275"/>
          </a:xfrm>
        </p:spPr>
        <p:txBody>
          <a:bodyPr/>
          <a:lstStyle/>
          <a:p>
            <a:r>
              <a:rPr lang="id-ID" sz="2000" dirty="0"/>
              <a:t>Akreditasi;mengukur pemenuhan standar pada setiap elemen OBE</a:t>
            </a:r>
          </a:p>
          <a:p>
            <a:pPr lvl="1"/>
            <a:r>
              <a:rPr lang="id-ID" sz="1600" dirty="0"/>
              <a:t>Kriteria PEO</a:t>
            </a:r>
          </a:p>
          <a:p>
            <a:pPr lvl="1"/>
            <a:r>
              <a:rPr lang="id-ID" sz="1600" dirty="0"/>
              <a:t>Kriteria Learning outcome</a:t>
            </a:r>
          </a:p>
          <a:p>
            <a:pPr lvl="1"/>
            <a:r>
              <a:rPr lang="id-ID" sz="1600" dirty="0"/>
              <a:t>Dst......</a:t>
            </a:r>
          </a:p>
        </p:txBody>
      </p:sp>
      <p:pic>
        <p:nvPicPr>
          <p:cNvPr id="6" name="Picture 2" descr="Image result for Learning Outcome and cours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35360" y="841435"/>
            <a:ext cx="7200800" cy="53213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8832304" y="3212976"/>
            <a:ext cx="2626849" cy="1536005"/>
          </a:xfrm>
          <a:prstGeom prst="rect">
            <a:avLst/>
          </a:prstGeom>
        </p:spPr>
      </p:pic>
    </p:spTree>
    <p:extLst>
      <p:ext uri="{BB962C8B-B14F-4D97-AF65-F5344CB8AC3E}">
        <p14:creationId xmlns:p14="http://schemas.microsoft.com/office/powerpoint/2010/main" val="411067513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200" b="1" dirty="0"/>
              <a:t>Outcome based-accreditation (1)</a:t>
            </a:r>
          </a:p>
        </p:txBody>
      </p:sp>
      <p:sp>
        <p:nvSpPr>
          <p:cNvPr id="3" name="Content Placeholder 2"/>
          <p:cNvSpPr>
            <a:spLocks noGrp="1"/>
          </p:cNvSpPr>
          <p:nvPr>
            <p:ph idx="1"/>
          </p:nvPr>
        </p:nvSpPr>
        <p:spPr>
          <a:xfrm>
            <a:off x="3647728" y="912768"/>
            <a:ext cx="8280921" cy="5248275"/>
          </a:xfrm>
        </p:spPr>
        <p:txBody>
          <a:bodyPr>
            <a:normAutofit/>
          </a:bodyPr>
          <a:lstStyle/>
          <a:p>
            <a:pPr lvl="0"/>
            <a:r>
              <a:rPr lang="id-ID" dirty="0"/>
              <a:t>ABET; </a:t>
            </a:r>
          </a:p>
          <a:p>
            <a:pPr lvl="1"/>
            <a:r>
              <a:rPr lang="id-ID" dirty="0"/>
              <a:t>Criteria-2; Program educational objective</a:t>
            </a:r>
          </a:p>
          <a:p>
            <a:pPr lvl="2"/>
            <a:r>
              <a:rPr lang="en-US" i="1" dirty="0">
                <a:solidFill>
                  <a:schemeClr val="accent1">
                    <a:lumMod val="75000"/>
                  </a:schemeClr>
                </a:solidFill>
              </a:rPr>
              <a:t>The program must have published program educational objectives that are consistent with the mission of the institution, the needs of the program’s various constituencies, and these criteria.</a:t>
            </a:r>
            <a:r>
              <a:rPr lang="id-ID" i="1" dirty="0">
                <a:solidFill>
                  <a:schemeClr val="accent1">
                    <a:lumMod val="75000"/>
                  </a:schemeClr>
                </a:solidFill>
              </a:rPr>
              <a:t>...</a:t>
            </a:r>
          </a:p>
          <a:p>
            <a:pPr lvl="1"/>
            <a:r>
              <a:rPr lang="id-ID" dirty="0"/>
              <a:t>Criteria-3; Student outcome; </a:t>
            </a:r>
          </a:p>
          <a:p>
            <a:pPr lvl="2"/>
            <a:r>
              <a:rPr lang="en-US" i="1" dirty="0">
                <a:solidFill>
                  <a:schemeClr val="accent1">
                    <a:lumMod val="75000"/>
                  </a:schemeClr>
                </a:solidFill>
              </a:rPr>
              <a:t>Student outcomes are outcomes (a) through (k) plus any additional outcomes that may be articulated by the program. </a:t>
            </a:r>
            <a:endParaRPr lang="id-ID" i="1" dirty="0">
              <a:solidFill>
                <a:schemeClr val="accent1">
                  <a:lumMod val="75000"/>
                </a:schemeClr>
              </a:solidFill>
            </a:endParaRPr>
          </a:p>
          <a:p>
            <a:pPr marL="0" indent="0">
              <a:buNone/>
            </a:pPr>
            <a:endParaRPr lang="id-ID" dirty="0"/>
          </a:p>
        </p:txBody>
      </p:sp>
      <p:pic>
        <p:nvPicPr>
          <p:cNvPr id="4" name="Picture 3"/>
          <p:cNvPicPr>
            <a:picLocks noChangeAspect="1"/>
          </p:cNvPicPr>
          <p:nvPr/>
        </p:nvPicPr>
        <p:blipFill>
          <a:blip r:embed="rId2"/>
          <a:stretch>
            <a:fillRect/>
          </a:stretch>
        </p:blipFill>
        <p:spPr>
          <a:xfrm>
            <a:off x="263352" y="908720"/>
            <a:ext cx="3114675" cy="1524000"/>
          </a:xfrm>
          <a:prstGeom prst="rect">
            <a:avLst/>
          </a:prstGeom>
        </p:spPr>
      </p:pic>
      <p:pic>
        <p:nvPicPr>
          <p:cNvPr id="10" name="Picture 9"/>
          <p:cNvPicPr>
            <a:picLocks noChangeAspect="1"/>
          </p:cNvPicPr>
          <p:nvPr/>
        </p:nvPicPr>
        <p:blipFill>
          <a:blip r:embed="rId3"/>
          <a:stretch>
            <a:fillRect/>
          </a:stretch>
        </p:blipFill>
        <p:spPr>
          <a:xfrm>
            <a:off x="623392" y="2812214"/>
            <a:ext cx="2304256" cy="1597971"/>
          </a:xfrm>
          <a:prstGeom prst="rect">
            <a:avLst/>
          </a:prstGeom>
        </p:spPr>
      </p:pic>
    </p:spTree>
    <p:extLst>
      <p:ext uri="{BB962C8B-B14F-4D97-AF65-F5344CB8AC3E}">
        <p14:creationId xmlns:p14="http://schemas.microsoft.com/office/powerpoint/2010/main" val="416665359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200" b="1" dirty="0"/>
              <a:t>Lesson learnt dari accreditation/assessmen international (1)</a:t>
            </a:r>
          </a:p>
        </p:txBody>
      </p:sp>
      <p:sp>
        <p:nvSpPr>
          <p:cNvPr id="3" name="Content Placeholder 2"/>
          <p:cNvSpPr>
            <a:spLocks noGrp="1"/>
          </p:cNvSpPr>
          <p:nvPr>
            <p:ph sz="half" idx="1"/>
          </p:nvPr>
        </p:nvSpPr>
        <p:spPr>
          <a:xfrm>
            <a:off x="767408" y="1838487"/>
            <a:ext cx="9577064" cy="4564199"/>
          </a:xfrm>
        </p:spPr>
        <p:txBody>
          <a:bodyPr>
            <a:normAutofit/>
          </a:bodyPr>
          <a:lstStyle/>
          <a:p>
            <a:pPr lvl="0"/>
            <a:endParaRPr lang="id-ID" dirty="0"/>
          </a:p>
          <a:p>
            <a:pPr lvl="0"/>
            <a:r>
              <a:rPr lang="id-ID" dirty="0"/>
              <a:t>General Criteria</a:t>
            </a:r>
          </a:p>
          <a:p>
            <a:pPr lvl="1"/>
            <a:r>
              <a:rPr lang="en-US" dirty="0"/>
              <a:t>Central part of </a:t>
            </a:r>
            <a:r>
              <a:rPr lang="id-ID" dirty="0"/>
              <a:t>SAR;</a:t>
            </a:r>
          </a:p>
          <a:p>
            <a:pPr marL="457200" lvl="1" indent="0">
              <a:buNone/>
            </a:pPr>
            <a:r>
              <a:rPr lang="en-US" dirty="0">
                <a:solidFill>
                  <a:srgbClr val="7030A0"/>
                </a:solidFill>
              </a:rPr>
              <a:t>relation between the overall intended learning outcomes as (knowledge, skills and competences) and the contribution made by each individual module to achieve these outcomes</a:t>
            </a:r>
            <a:r>
              <a:rPr lang="id-ID" dirty="0">
                <a:solidFill>
                  <a:srgbClr val="7030A0"/>
                </a:solidFill>
              </a:rPr>
              <a:t>;  </a:t>
            </a:r>
          </a:p>
          <a:p>
            <a:pPr marL="0" indent="0">
              <a:buNone/>
            </a:pPr>
            <a:endParaRPr lang="id-ID" dirty="0"/>
          </a:p>
        </p:txBody>
      </p:sp>
      <p:pic>
        <p:nvPicPr>
          <p:cNvPr id="2054" name="Picture 6" descr="Image result for asi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812" y="902383"/>
            <a:ext cx="1043336" cy="936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31069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a:t>Outcome based-accreditation/sertification (2</a:t>
            </a:r>
            <a:r>
              <a:rPr lang="id-ID" sz="3200" b="1" dirty="0"/>
              <a:t>)</a:t>
            </a:r>
          </a:p>
        </p:txBody>
      </p:sp>
      <p:sp>
        <p:nvSpPr>
          <p:cNvPr id="3" name="Content Placeholder 2"/>
          <p:cNvSpPr>
            <a:spLocks noGrp="1"/>
          </p:cNvSpPr>
          <p:nvPr>
            <p:ph sz="half" idx="1"/>
          </p:nvPr>
        </p:nvSpPr>
        <p:spPr>
          <a:xfrm>
            <a:off x="145883" y="2102410"/>
            <a:ext cx="4104456" cy="4287737"/>
          </a:xfrm>
        </p:spPr>
        <p:txBody>
          <a:bodyPr>
            <a:normAutofit/>
          </a:bodyPr>
          <a:lstStyle/>
          <a:p>
            <a:r>
              <a:rPr lang="id-ID" sz="2000" dirty="0"/>
              <a:t>Alignment antara Learning Outcome dg berbagai elemen penyelengaraan program studi:</a:t>
            </a:r>
          </a:p>
          <a:p>
            <a:pPr lvl="2"/>
            <a:r>
              <a:rPr lang="id-ID" sz="1600" dirty="0"/>
              <a:t> Kurikulum, teaching and learning, assessment, dan resources</a:t>
            </a:r>
          </a:p>
          <a:p>
            <a:endParaRPr lang="id-ID" sz="2000" dirty="0"/>
          </a:p>
        </p:txBody>
      </p:sp>
      <p:pic>
        <p:nvPicPr>
          <p:cNvPr id="2060" name="Picture 12" descr="Image result for AUN Q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75" y="908720"/>
            <a:ext cx="1800200" cy="8784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stretch>
            <a:fillRect/>
          </a:stretch>
        </p:blipFill>
        <p:spPr>
          <a:xfrm>
            <a:off x="145883" y="5608637"/>
            <a:ext cx="859890" cy="1201186"/>
          </a:xfrm>
          <a:prstGeom prst="rect">
            <a:avLst/>
          </a:prstGeom>
        </p:spPr>
      </p:pic>
      <p:pic>
        <p:nvPicPr>
          <p:cNvPr id="8" name="Content Placeholder 7"/>
          <p:cNvPicPr>
            <a:picLocks noGrp="1" noChangeAspect="1"/>
          </p:cNvPicPr>
          <p:nvPr>
            <p:ph sz="half" idx="2"/>
          </p:nvPr>
        </p:nvPicPr>
        <p:blipFill>
          <a:blip r:embed="rId4"/>
          <a:stretch>
            <a:fillRect/>
          </a:stretch>
        </p:blipFill>
        <p:spPr>
          <a:xfrm>
            <a:off x="4495272" y="908720"/>
            <a:ext cx="7858652" cy="4680520"/>
          </a:xfrm>
          <a:prstGeom prst="rect">
            <a:avLst/>
          </a:prstGeom>
        </p:spPr>
      </p:pic>
    </p:spTree>
    <p:extLst>
      <p:ext uri="{BB962C8B-B14F-4D97-AF65-F5344CB8AC3E}">
        <p14:creationId xmlns:p14="http://schemas.microsoft.com/office/powerpoint/2010/main" val="135515783"/>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id-ID"/>
          </a:p>
        </p:txBody>
      </p:sp>
      <p:sp>
        <p:nvSpPr>
          <p:cNvPr id="3" name="Content Placeholder 2"/>
          <p:cNvSpPr>
            <a:spLocks noGrp="1"/>
          </p:cNvSpPr>
          <p:nvPr>
            <p:ph sz="half" idx="1"/>
          </p:nvPr>
        </p:nvSpPr>
        <p:spPr>
          <a:xfrm>
            <a:off x="609600" y="1241426"/>
            <a:ext cx="7070576" cy="5248275"/>
          </a:xfrm>
        </p:spPr>
        <p:txBody>
          <a:bodyPr/>
          <a:lstStyle/>
          <a:p>
            <a:pPr lvl="0"/>
            <a:r>
              <a:rPr lang="id-ID" dirty="0"/>
              <a:t>ESG; European Standard and Guideline</a:t>
            </a:r>
          </a:p>
          <a:p>
            <a:pPr lvl="0"/>
            <a:r>
              <a:rPr lang="id-ID" dirty="0"/>
              <a:t>Mencakup tiga standar yaitu </a:t>
            </a:r>
          </a:p>
          <a:p>
            <a:pPr lvl="1"/>
            <a:r>
              <a:rPr lang="id-ID" dirty="0"/>
              <a:t>Iternal Quality Assurance</a:t>
            </a:r>
          </a:p>
          <a:p>
            <a:pPr lvl="1"/>
            <a:r>
              <a:rPr lang="id-ID" dirty="0"/>
              <a:t>External Quality Asurances (EQA) </a:t>
            </a:r>
          </a:p>
          <a:p>
            <a:pPr lvl="1"/>
            <a:r>
              <a:rPr lang="id-ID" dirty="0"/>
              <a:t>EQA Agency</a:t>
            </a:r>
          </a:p>
          <a:p>
            <a:r>
              <a:rPr lang="id-ID" dirty="0"/>
              <a:t>St</a:t>
            </a:r>
            <a:r>
              <a:rPr lang="en-US" dirty="0" err="1"/>
              <a:t>andard</a:t>
            </a:r>
            <a:r>
              <a:rPr lang="id-ID" dirty="0"/>
              <a:t> </a:t>
            </a:r>
            <a:r>
              <a:rPr lang="en-US" dirty="0"/>
              <a:t>2</a:t>
            </a:r>
            <a:r>
              <a:rPr lang="id-ID" dirty="0"/>
              <a:t>.</a:t>
            </a:r>
            <a:r>
              <a:rPr lang="en-US" dirty="0"/>
              <a:t>1 Cons</a:t>
            </a:r>
            <a:r>
              <a:rPr lang="id-ID" dirty="0"/>
              <a:t>i</a:t>
            </a:r>
            <a:r>
              <a:rPr lang="en-US" dirty="0" err="1"/>
              <a:t>dera</a:t>
            </a:r>
            <a:r>
              <a:rPr lang="id-ID" dirty="0"/>
              <a:t>ti</a:t>
            </a:r>
            <a:r>
              <a:rPr lang="en-US" dirty="0"/>
              <a:t>on of In</a:t>
            </a:r>
            <a:r>
              <a:rPr lang="id-ID" dirty="0"/>
              <a:t>t</a:t>
            </a:r>
            <a:r>
              <a:rPr lang="en-US" dirty="0" err="1"/>
              <a:t>ernal</a:t>
            </a:r>
            <a:r>
              <a:rPr lang="en-US" dirty="0"/>
              <a:t> qua</a:t>
            </a:r>
            <a:r>
              <a:rPr lang="id-ID" dirty="0"/>
              <a:t>lit</a:t>
            </a:r>
            <a:r>
              <a:rPr lang="en-US" dirty="0"/>
              <a:t>y </a:t>
            </a:r>
            <a:r>
              <a:rPr lang="en-US" dirty="0" err="1"/>
              <a:t>assuran</a:t>
            </a:r>
            <a:r>
              <a:rPr lang="id-ID" dirty="0"/>
              <a:t>ce</a:t>
            </a:r>
            <a:r>
              <a:rPr lang="en-US" dirty="0"/>
              <a:t> </a:t>
            </a:r>
            <a:endParaRPr lang="id-ID" dirty="0"/>
          </a:p>
          <a:p>
            <a:pPr lvl="2"/>
            <a:r>
              <a:rPr lang="en-US" dirty="0"/>
              <a:t>External quality assurance should address the effectiveness of the internal quality assurance processes</a:t>
            </a:r>
            <a:endParaRPr lang="id-ID" dirty="0"/>
          </a:p>
          <a:p>
            <a:endParaRPr lang="id-ID" dirty="0"/>
          </a:p>
        </p:txBody>
      </p:sp>
      <p:pic>
        <p:nvPicPr>
          <p:cNvPr id="6" name="Content Placeholder 5"/>
          <p:cNvPicPr>
            <a:picLocks noGrp="1" noChangeAspect="1"/>
          </p:cNvPicPr>
          <p:nvPr>
            <p:ph sz="half" idx="2"/>
          </p:nvPr>
        </p:nvPicPr>
        <p:blipFill>
          <a:blip r:embed="rId2"/>
          <a:stretch>
            <a:fillRect/>
          </a:stretch>
        </p:blipFill>
        <p:spPr>
          <a:xfrm>
            <a:off x="8856306" y="1052736"/>
            <a:ext cx="2496277" cy="3600400"/>
          </a:xfrm>
          <a:prstGeom prst="rect">
            <a:avLst/>
          </a:prstGeom>
        </p:spPr>
      </p:pic>
      <p:sp>
        <p:nvSpPr>
          <p:cNvPr id="7" name="TextBox 6"/>
          <p:cNvSpPr txBox="1"/>
          <p:nvPr/>
        </p:nvSpPr>
        <p:spPr>
          <a:xfrm>
            <a:off x="8400256" y="4725144"/>
            <a:ext cx="3672408" cy="1477328"/>
          </a:xfrm>
          <a:prstGeom prst="rect">
            <a:avLst/>
          </a:prstGeom>
          <a:noFill/>
        </p:spPr>
        <p:txBody>
          <a:bodyPr wrap="square" rtlCol="0">
            <a:spAutoFit/>
          </a:bodyPr>
          <a:lstStyle/>
          <a:p>
            <a:r>
              <a:rPr lang="id-ID" dirty="0">
                <a:solidFill>
                  <a:srgbClr val="FF0000"/>
                </a:solidFill>
              </a:rPr>
              <a:t>Refererensi/standar dalam menjalankan penjaminan mutu (IQA dan EQA), serta organisasi dan governance suatu lembaga akreditasi </a:t>
            </a:r>
          </a:p>
        </p:txBody>
      </p:sp>
    </p:spTree>
    <p:extLst>
      <p:ext uri="{BB962C8B-B14F-4D97-AF65-F5344CB8AC3E}">
        <p14:creationId xmlns:p14="http://schemas.microsoft.com/office/powerpoint/2010/main" val="93560852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z="2800" dirty="0"/>
              <a:t>Lesson learnt dari accreditation/assessmen international (1)</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22110302"/>
              </p:ext>
            </p:extLst>
          </p:nvPr>
        </p:nvGraphicFramePr>
        <p:xfrm>
          <a:off x="263352" y="1268760"/>
          <a:ext cx="11453283"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879623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sz="3200" b="1" dirty="0"/>
              <a:t>Lesson learnt dari accreditation/assessmen international (2)</a:t>
            </a:r>
            <a:endParaRPr lang="id-ID" sz="3200" dirty="0"/>
          </a:p>
        </p:txBody>
      </p:sp>
      <p:sp>
        <p:nvSpPr>
          <p:cNvPr id="3" name="Content Placeholder 2"/>
          <p:cNvSpPr>
            <a:spLocks noGrp="1"/>
          </p:cNvSpPr>
          <p:nvPr>
            <p:ph idx="1"/>
          </p:nvPr>
        </p:nvSpPr>
        <p:spPr>
          <a:xfrm>
            <a:off x="3719736" y="1268414"/>
            <a:ext cx="7972731" cy="5248275"/>
          </a:xfrm>
        </p:spPr>
        <p:txBody>
          <a:bodyPr/>
          <a:lstStyle/>
          <a:p>
            <a:r>
              <a:rPr lang="id-ID" dirty="0"/>
              <a:t>Pelibatan mahasiswa dalam asesmen</a:t>
            </a:r>
          </a:p>
          <a:p>
            <a:r>
              <a:rPr lang="id-ID" dirty="0"/>
              <a:t>ESG; </a:t>
            </a:r>
            <a:r>
              <a:rPr lang="en-US" dirty="0"/>
              <a:t>2</a:t>
            </a:r>
            <a:r>
              <a:rPr lang="id-ID" dirty="0"/>
              <a:t>.</a:t>
            </a:r>
            <a:r>
              <a:rPr lang="en-US" dirty="0"/>
              <a:t>4 peer-rev</a:t>
            </a:r>
            <a:r>
              <a:rPr lang="id-ID" dirty="0"/>
              <a:t>i</a:t>
            </a:r>
            <a:r>
              <a:rPr lang="en-US" dirty="0" err="1"/>
              <a:t>ew</a:t>
            </a:r>
            <a:r>
              <a:rPr lang="en-US" dirty="0"/>
              <a:t> </a:t>
            </a:r>
            <a:r>
              <a:rPr lang="en-US" dirty="0" err="1"/>
              <a:t>exper</a:t>
            </a:r>
            <a:r>
              <a:rPr lang="id-ID" dirty="0"/>
              <a:t>t</a:t>
            </a:r>
            <a:r>
              <a:rPr lang="en-US" dirty="0"/>
              <a:t>s </a:t>
            </a:r>
            <a:endParaRPr lang="id-ID" dirty="0"/>
          </a:p>
          <a:p>
            <a:r>
              <a:rPr lang="id-ID" dirty="0"/>
              <a:t>St</a:t>
            </a:r>
            <a:r>
              <a:rPr lang="en-US" dirty="0" err="1"/>
              <a:t>andard</a:t>
            </a:r>
            <a:r>
              <a:rPr lang="en-US" dirty="0"/>
              <a:t>: </a:t>
            </a:r>
            <a:endParaRPr lang="id-ID" dirty="0"/>
          </a:p>
          <a:p>
            <a:pPr lvl="1"/>
            <a:r>
              <a:rPr lang="en-US" i="1" dirty="0">
                <a:solidFill>
                  <a:schemeClr val="accent3">
                    <a:lumMod val="75000"/>
                  </a:schemeClr>
                </a:solidFill>
              </a:rPr>
              <a:t>External quality assurance should be carried out by groups of external experts that include (a) </a:t>
            </a:r>
            <a:r>
              <a:rPr lang="en-US" b="1" i="1" dirty="0">
                <a:solidFill>
                  <a:schemeClr val="accent3">
                    <a:lumMod val="75000"/>
                  </a:schemeClr>
                </a:solidFill>
              </a:rPr>
              <a:t>student</a:t>
            </a:r>
            <a:r>
              <a:rPr lang="en-US" i="1" dirty="0">
                <a:solidFill>
                  <a:schemeClr val="accent3">
                    <a:lumMod val="75000"/>
                  </a:schemeClr>
                </a:solidFill>
              </a:rPr>
              <a:t> member(s).</a:t>
            </a:r>
            <a:endParaRPr lang="id-ID" i="1" dirty="0">
              <a:solidFill>
                <a:schemeClr val="accent3">
                  <a:lumMod val="75000"/>
                </a:schemeClr>
              </a:solidFill>
            </a:endParaRPr>
          </a:p>
          <a:p>
            <a:r>
              <a:rPr lang="id-ID" dirty="0">
                <a:solidFill>
                  <a:schemeClr val="accent3">
                    <a:lumMod val="75000"/>
                  </a:schemeClr>
                </a:solidFill>
              </a:rPr>
              <a:t>BAN-PT; melibatkan mahasiswa sebagai observer</a:t>
            </a:r>
            <a:endParaRPr lang="en-US" dirty="0">
              <a:solidFill>
                <a:schemeClr val="accent3">
                  <a:lumMod val="75000"/>
                </a:schemeClr>
              </a:solidFill>
            </a:endParaRPr>
          </a:p>
          <a:p>
            <a:pPr marL="0" indent="0">
              <a:buNone/>
            </a:pPr>
            <a:endParaRPr lang="id-ID" dirty="0"/>
          </a:p>
        </p:txBody>
      </p:sp>
      <p:pic>
        <p:nvPicPr>
          <p:cNvPr id="4" name="Picture 3"/>
          <p:cNvPicPr>
            <a:picLocks noChangeAspect="1"/>
          </p:cNvPicPr>
          <p:nvPr/>
        </p:nvPicPr>
        <p:blipFill>
          <a:blip r:embed="rId2"/>
          <a:stretch>
            <a:fillRect/>
          </a:stretch>
        </p:blipFill>
        <p:spPr>
          <a:xfrm>
            <a:off x="240710" y="1183963"/>
            <a:ext cx="3046978" cy="4394680"/>
          </a:xfrm>
          <a:prstGeom prst="rect">
            <a:avLst/>
          </a:prstGeom>
        </p:spPr>
      </p:pic>
    </p:spTree>
    <p:extLst>
      <p:ext uri="{BB962C8B-B14F-4D97-AF65-F5344CB8AC3E}">
        <p14:creationId xmlns:p14="http://schemas.microsoft.com/office/powerpoint/2010/main" val="337780004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Mengapa Perlu Paradigma Baru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3738841"/>
              </p:ext>
            </p:extLst>
          </p:nvPr>
        </p:nvGraphicFramePr>
        <p:xfrm>
          <a:off x="239184" y="1268414"/>
          <a:ext cx="11453283" cy="5248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91344" y="2132856"/>
            <a:ext cx="4176464" cy="954107"/>
          </a:xfrm>
          <a:prstGeom prst="rect">
            <a:avLst/>
          </a:prstGeom>
        </p:spPr>
        <p:txBody>
          <a:bodyPr wrap="square">
            <a:spAutoFit/>
          </a:bodyPr>
          <a:lstStyle/>
          <a:p>
            <a:pPr marL="0" indent="0" algn="r">
              <a:buNone/>
            </a:pPr>
            <a:r>
              <a:rPr lang="id-ID" sz="2800" dirty="0"/>
              <a:t>Beberapa paradigma dalam proses akreditasi</a:t>
            </a:r>
          </a:p>
        </p:txBody>
      </p:sp>
    </p:spTree>
    <p:extLst>
      <p:ext uri="{BB962C8B-B14F-4D97-AF65-F5344CB8AC3E}">
        <p14:creationId xmlns:p14="http://schemas.microsoft.com/office/powerpoint/2010/main" val="351913073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Outline</a:t>
            </a:r>
          </a:p>
        </p:txBody>
      </p:sp>
      <p:sp>
        <p:nvSpPr>
          <p:cNvPr id="3" name="Content Placeholder 2"/>
          <p:cNvSpPr>
            <a:spLocks noGrp="1"/>
          </p:cNvSpPr>
          <p:nvPr>
            <p:ph idx="1"/>
          </p:nvPr>
        </p:nvSpPr>
        <p:spPr>
          <a:xfrm>
            <a:off x="695400" y="1268414"/>
            <a:ext cx="10997067" cy="5248275"/>
          </a:xfrm>
        </p:spPr>
        <p:txBody>
          <a:bodyPr>
            <a:normAutofit/>
          </a:bodyPr>
          <a:lstStyle/>
          <a:p>
            <a:pPr marL="444500" indent="-444500"/>
            <a:r>
              <a:rPr lang="id-ID" sz="3200" dirty="0"/>
              <a:t>Akreditasi dan Sistem Penjaminan Mutu Pendidikan Tinggi</a:t>
            </a:r>
          </a:p>
          <a:p>
            <a:r>
              <a:rPr lang="id-ID" sz="3200" dirty="0"/>
              <a:t> Instrumen Akreditasi IAPS 4.0 dan</a:t>
            </a:r>
          </a:p>
          <a:p>
            <a:pPr marL="0" indent="0">
              <a:buNone/>
            </a:pPr>
            <a:r>
              <a:rPr lang="id-ID" sz="3200" dirty="0"/>
              <a:t>    Rasional Penyusunannya</a:t>
            </a:r>
          </a:p>
          <a:p>
            <a:pPr lvl="1"/>
            <a:r>
              <a:rPr lang="id-ID" sz="3200" dirty="0"/>
              <a:t>Mengapa perlu paradigma baru (</a:t>
            </a:r>
            <a:r>
              <a:rPr lang="id-ID" sz="3200" i="1" dirty="0"/>
              <a:t>international bench marking</a:t>
            </a:r>
            <a:r>
              <a:rPr lang="id-ID" sz="3200" dirty="0"/>
              <a:t>)</a:t>
            </a:r>
          </a:p>
          <a:p>
            <a:pPr marL="0" indent="0">
              <a:buNone/>
            </a:pPr>
            <a:endParaRPr lang="id-ID" sz="3200" dirty="0"/>
          </a:p>
        </p:txBody>
      </p:sp>
    </p:spTree>
    <p:extLst>
      <p:ext uri="{BB962C8B-B14F-4D97-AF65-F5344CB8AC3E}">
        <p14:creationId xmlns:p14="http://schemas.microsoft.com/office/powerpoint/2010/main" val="348264911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3" name="Rectangle 2"/>
          <p:cNvSpPr>
            <a:spLocks noGrp="1" noChangeArrowheads="1"/>
          </p:cNvSpPr>
          <p:nvPr>
            <p:ph type="title"/>
          </p:nvPr>
        </p:nvSpPr>
        <p:spPr/>
        <p:txBody>
          <a:bodyPr>
            <a:normAutofit fontScale="90000"/>
          </a:bodyPr>
          <a:lstStyle/>
          <a:p>
            <a:pPr algn="l" eaLnBrk="1" hangingPunct="1"/>
            <a:r>
              <a:rPr lang="id-ID" sz="3600" dirty="0"/>
              <a:t>Akreditasi dan CQI</a:t>
            </a:r>
            <a:endParaRPr lang="en-US" sz="3600" dirty="0"/>
          </a:p>
        </p:txBody>
      </p:sp>
      <p:graphicFrame>
        <p:nvGraphicFramePr>
          <p:cNvPr id="4" name="Content Placeholder 3"/>
          <p:cNvGraphicFramePr>
            <a:graphicFrameLocks noGrp="1"/>
          </p:cNvGraphicFramePr>
          <p:nvPr>
            <p:ph sz="half" idx="2"/>
            <p:extLst/>
          </p:nvPr>
        </p:nvGraphicFramePr>
        <p:xfrm>
          <a:off x="4462751" y="2057400"/>
          <a:ext cx="7620000" cy="19547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extBox 16"/>
          <p:cNvSpPr txBox="1"/>
          <p:nvPr/>
        </p:nvSpPr>
        <p:spPr>
          <a:xfrm>
            <a:off x="4343401" y="3813583"/>
            <a:ext cx="1942310" cy="584775"/>
          </a:xfrm>
          <a:prstGeom prst="rect">
            <a:avLst/>
          </a:prstGeom>
          <a:noFill/>
        </p:spPr>
        <p:txBody>
          <a:bodyPr wrap="square" rtlCol="0">
            <a:spAutoFit/>
          </a:bodyPr>
          <a:lstStyle/>
          <a:p>
            <a:r>
              <a:rPr lang="en-US" sz="1600" dirty="0"/>
              <a:t>Self study of program/institution</a:t>
            </a:r>
          </a:p>
        </p:txBody>
      </p:sp>
      <p:grpSp>
        <p:nvGrpSpPr>
          <p:cNvPr id="49" name="Group 48"/>
          <p:cNvGrpSpPr/>
          <p:nvPr/>
        </p:nvGrpSpPr>
        <p:grpSpPr>
          <a:xfrm>
            <a:off x="4284915" y="4385684"/>
            <a:ext cx="2409205" cy="1349154"/>
            <a:chOff x="3548083" y="5061437"/>
            <a:chExt cx="2409205" cy="1349154"/>
          </a:xfrm>
        </p:grpSpPr>
        <p:pic>
          <p:nvPicPr>
            <p:cNvPr id="2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48083" y="5061437"/>
              <a:ext cx="2409205" cy="1349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3649758" y="5080575"/>
              <a:ext cx="812993" cy="369332"/>
            </a:xfrm>
            <a:prstGeom prst="rect">
              <a:avLst/>
            </a:prstGeom>
            <a:noFill/>
          </p:spPr>
          <p:txBody>
            <a:bodyPr wrap="square" rtlCol="0">
              <a:spAutoFit/>
            </a:bodyPr>
            <a:lstStyle/>
            <a:p>
              <a:r>
                <a:rPr lang="en-US" b="1" dirty="0"/>
                <a:t>“SER”</a:t>
              </a:r>
            </a:p>
          </p:txBody>
        </p:sp>
      </p:grpSp>
      <p:cxnSp>
        <p:nvCxnSpPr>
          <p:cNvPr id="41" name="Elbow Connector 40"/>
          <p:cNvCxnSpPr/>
          <p:nvPr/>
        </p:nvCxnSpPr>
        <p:spPr>
          <a:xfrm rot="5400000" flipH="1" flipV="1">
            <a:off x="4701180" y="3517056"/>
            <a:ext cx="568489" cy="23997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5606403" y="1769412"/>
            <a:ext cx="2954711" cy="711001"/>
            <a:chOff x="5606403" y="1769412"/>
            <a:chExt cx="2954711" cy="711001"/>
          </a:xfrm>
        </p:grpSpPr>
        <p:sp>
          <p:nvSpPr>
            <p:cNvPr id="12" name="TextBox 11"/>
            <p:cNvSpPr txBox="1"/>
            <p:nvPr/>
          </p:nvSpPr>
          <p:spPr>
            <a:xfrm>
              <a:off x="5606403" y="1769412"/>
              <a:ext cx="2895600" cy="646331"/>
            </a:xfrm>
            <a:prstGeom prst="rect">
              <a:avLst/>
            </a:prstGeom>
            <a:noFill/>
          </p:spPr>
          <p:txBody>
            <a:bodyPr wrap="square" rtlCol="0">
              <a:spAutoFit/>
            </a:bodyPr>
            <a:lstStyle/>
            <a:p>
              <a:pPr algn="ctr"/>
              <a:r>
                <a:rPr lang="en-US" dirty="0"/>
                <a:t>External assessment</a:t>
              </a:r>
              <a:r>
                <a:rPr lang="id-ID" dirty="0"/>
                <a:t>:</a:t>
              </a:r>
            </a:p>
            <a:p>
              <a:pPr algn="ctr"/>
              <a:r>
                <a:rPr lang="id-ID" dirty="0"/>
                <a:t>Akreditasi/sertifikasi</a:t>
              </a:r>
              <a:endParaRPr lang="en-US" dirty="0"/>
            </a:p>
          </p:txBody>
        </p:sp>
        <p:cxnSp>
          <p:nvCxnSpPr>
            <p:cNvPr id="3" name="Straight Connector 2"/>
            <p:cNvCxnSpPr/>
            <p:nvPr/>
          </p:nvCxnSpPr>
          <p:spPr>
            <a:xfrm>
              <a:off x="5941642" y="2480413"/>
              <a:ext cx="2619472" cy="0"/>
            </a:xfrm>
            <a:prstGeom prst="line">
              <a:avLst/>
            </a:prstGeom>
            <a:ln w="28575">
              <a:solidFill>
                <a:srgbClr val="C00000"/>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7946543" y="3381052"/>
            <a:ext cx="3890566" cy="1537761"/>
            <a:chOff x="7946543" y="3381052"/>
            <a:chExt cx="3890566" cy="1537761"/>
          </a:xfrm>
        </p:grpSpPr>
        <p:sp>
          <p:nvSpPr>
            <p:cNvPr id="9" name="TextBox 8"/>
            <p:cNvSpPr txBox="1"/>
            <p:nvPr/>
          </p:nvSpPr>
          <p:spPr>
            <a:xfrm>
              <a:off x="8182867" y="4580259"/>
              <a:ext cx="1781272" cy="338554"/>
            </a:xfrm>
            <a:prstGeom prst="rect">
              <a:avLst/>
            </a:prstGeom>
            <a:solidFill>
              <a:schemeClr val="accent2"/>
            </a:solidFill>
          </p:spPr>
          <p:txBody>
            <a:bodyPr wrap="square" rtlCol="0">
              <a:spAutoFit/>
            </a:bodyPr>
            <a:lstStyle/>
            <a:p>
              <a:r>
                <a:rPr lang="id-ID" sz="1600" dirty="0"/>
                <a:t>Assessment Report</a:t>
              </a:r>
              <a:endParaRPr lang="en-US" sz="1600" dirty="0"/>
            </a:p>
          </p:txBody>
        </p:sp>
        <p:cxnSp>
          <p:nvCxnSpPr>
            <p:cNvPr id="29" name="Elbow Connector 28"/>
            <p:cNvCxnSpPr>
              <a:stCxn id="9" idx="1"/>
            </p:cNvCxnSpPr>
            <p:nvPr/>
          </p:nvCxnSpPr>
          <p:spPr>
            <a:xfrm rot="10800000">
              <a:off x="7946543" y="3381052"/>
              <a:ext cx="236324" cy="1368485"/>
            </a:xfrm>
            <a:prstGeom prst="bentConnector2">
              <a:avLst/>
            </a:prstGeom>
            <a:ln w="28575">
              <a:solidFill>
                <a:schemeClr val="accent6">
                  <a:lumMod val="75000"/>
                </a:scheme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9" idx="0"/>
            </p:cNvCxnSpPr>
            <p:nvPr/>
          </p:nvCxnSpPr>
          <p:spPr>
            <a:xfrm rot="5400000" flipH="1" flipV="1">
              <a:off x="8790582" y="3663974"/>
              <a:ext cx="1199207" cy="633364"/>
            </a:xfrm>
            <a:prstGeom prst="bentConnector3">
              <a:avLst>
                <a:gd name="adj1" fmla="val 50000"/>
              </a:avLst>
            </a:prstGeom>
            <a:ln w="28575">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9056220" y="4112435"/>
              <a:ext cx="2780889" cy="369332"/>
            </a:xfrm>
            <a:prstGeom prst="rect">
              <a:avLst/>
            </a:prstGeom>
          </p:spPr>
          <p:txBody>
            <a:bodyPr wrap="none">
              <a:spAutoFit/>
            </a:bodyPr>
            <a:lstStyle/>
            <a:p>
              <a:r>
                <a:rPr lang="en-US" dirty="0">
                  <a:solidFill>
                    <a:schemeClr val="accent6">
                      <a:lumMod val="75000"/>
                    </a:schemeClr>
                  </a:solidFill>
                </a:rPr>
                <a:t>Recommendation/feedback</a:t>
              </a:r>
              <a:r>
                <a:rPr lang="id-ID" dirty="0">
                  <a:solidFill>
                    <a:schemeClr val="accent6">
                      <a:lumMod val="75000"/>
                    </a:schemeClr>
                  </a:solidFill>
                </a:rPr>
                <a:t> </a:t>
              </a:r>
              <a:endParaRPr lang="en-US" dirty="0">
                <a:solidFill>
                  <a:schemeClr val="accent6">
                    <a:lumMod val="75000"/>
                  </a:schemeClr>
                </a:solidFill>
              </a:endParaRPr>
            </a:p>
          </p:txBody>
        </p:sp>
      </p:grpSp>
      <p:grpSp>
        <p:nvGrpSpPr>
          <p:cNvPr id="16" name="Group 15"/>
          <p:cNvGrpSpPr/>
          <p:nvPr/>
        </p:nvGrpSpPr>
        <p:grpSpPr>
          <a:xfrm>
            <a:off x="87064" y="1489176"/>
            <a:ext cx="6021577" cy="3009932"/>
            <a:chOff x="87064" y="1489176"/>
            <a:chExt cx="6021577" cy="3009932"/>
          </a:xfrm>
        </p:grpSpPr>
        <p:grpSp>
          <p:nvGrpSpPr>
            <p:cNvPr id="15" name="Group 14"/>
            <p:cNvGrpSpPr/>
            <p:nvPr/>
          </p:nvGrpSpPr>
          <p:grpSpPr>
            <a:xfrm>
              <a:off x="87064" y="1489176"/>
              <a:ext cx="4252192" cy="3009932"/>
              <a:chOff x="-1777" y="1489176"/>
              <a:chExt cx="4252192" cy="3009932"/>
            </a:xfrm>
          </p:grpSpPr>
          <p:sp>
            <p:nvSpPr>
              <p:cNvPr id="42" name="Rectangle 41"/>
              <p:cNvSpPr/>
              <p:nvPr/>
            </p:nvSpPr>
            <p:spPr>
              <a:xfrm>
                <a:off x="-1777" y="1489176"/>
                <a:ext cx="4252192" cy="1754326"/>
              </a:xfrm>
              <a:prstGeom prst="rect">
                <a:avLst/>
              </a:prstGeom>
            </p:spPr>
            <p:txBody>
              <a:bodyPr wrap="square">
                <a:spAutoFit/>
              </a:bodyPr>
              <a:lstStyle/>
              <a:p>
                <a:r>
                  <a:rPr lang="id-ID" dirty="0">
                    <a:solidFill>
                      <a:schemeClr val="accent2">
                        <a:lumMod val="50000"/>
                      </a:schemeClr>
                    </a:solidFill>
                  </a:rPr>
                  <a:t>Memberikan impresi kepada asesor bahwa SER;  </a:t>
                </a:r>
                <a:r>
                  <a:rPr lang="en-US" dirty="0">
                    <a:solidFill>
                      <a:schemeClr val="accent2">
                        <a:lumMod val="50000"/>
                      </a:schemeClr>
                    </a:solidFill>
                  </a:rPr>
                  <a:t> </a:t>
                </a:r>
              </a:p>
              <a:p>
                <a:pPr marL="285750" indent="-285750">
                  <a:buFont typeface="Arial" panose="020B0604020202020204" pitchFamily="34" charset="0"/>
                  <a:buChar char="•"/>
                </a:pPr>
                <a:r>
                  <a:rPr lang="id-ID" dirty="0">
                    <a:solidFill>
                      <a:schemeClr val="accent2">
                        <a:lumMod val="50000"/>
                      </a:schemeClr>
                    </a:solidFill>
                  </a:rPr>
                  <a:t>Ditulis dengan jujur</a:t>
                </a:r>
                <a:r>
                  <a:rPr lang="en-US" dirty="0">
                    <a:solidFill>
                      <a:schemeClr val="accent2">
                        <a:lumMod val="50000"/>
                      </a:schemeClr>
                    </a:solidFill>
                  </a:rPr>
                  <a:t>?</a:t>
                </a:r>
              </a:p>
              <a:p>
                <a:pPr marL="285750" indent="-285750">
                  <a:buFont typeface="Arial" panose="020B0604020202020204" pitchFamily="34" charset="0"/>
                  <a:buChar char="•"/>
                </a:pPr>
                <a:r>
                  <a:rPr lang="id-ID" dirty="0">
                    <a:solidFill>
                      <a:schemeClr val="accent2">
                        <a:lumMod val="50000"/>
                      </a:schemeClr>
                    </a:solidFill>
                  </a:rPr>
                  <a:t>S</a:t>
                </a:r>
                <a:r>
                  <a:rPr lang="en-US" dirty="0">
                    <a:solidFill>
                      <a:schemeClr val="accent2">
                        <a:lumMod val="50000"/>
                      </a:schemeClr>
                    </a:solidFill>
                  </a:rPr>
                  <a:t>elf-critical?</a:t>
                </a:r>
              </a:p>
              <a:p>
                <a:pPr marL="285750" indent="-285750">
                  <a:buFont typeface="Arial" panose="020B0604020202020204" pitchFamily="34" charset="0"/>
                  <a:buChar char="•"/>
                </a:pPr>
                <a:r>
                  <a:rPr lang="id-ID" dirty="0">
                    <a:solidFill>
                      <a:schemeClr val="accent2">
                        <a:lumMod val="50000"/>
                      </a:schemeClr>
                    </a:solidFill>
                  </a:rPr>
                  <a:t>Menggambarkan kondisi PS,  k</a:t>
                </a:r>
                <a:r>
                  <a:rPr lang="en-US" dirty="0" err="1">
                    <a:solidFill>
                      <a:schemeClr val="accent2">
                        <a:lumMod val="50000"/>
                      </a:schemeClr>
                    </a:solidFill>
                  </a:rPr>
                  <a:t>onte</a:t>
                </a:r>
                <a:r>
                  <a:rPr lang="id-ID" dirty="0">
                    <a:solidFill>
                      <a:schemeClr val="accent2">
                        <a:lumMod val="50000"/>
                      </a:schemeClr>
                    </a:solidFill>
                  </a:rPr>
                  <a:t>ks institusi, serta </a:t>
                </a:r>
                <a:r>
                  <a:rPr lang="en-US" dirty="0">
                    <a:solidFill>
                      <a:schemeClr val="accent2">
                        <a:lumMod val="50000"/>
                      </a:schemeClr>
                    </a:solidFill>
                  </a:rPr>
                  <a:t>future challenges</a:t>
                </a:r>
                <a:r>
                  <a:rPr lang="id-ID" dirty="0">
                    <a:solidFill>
                      <a:schemeClr val="accent2">
                        <a:lumMod val="50000"/>
                      </a:schemeClr>
                    </a:solidFill>
                  </a:rPr>
                  <a:t>. </a:t>
                </a:r>
                <a:endParaRPr lang="en-US" dirty="0">
                  <a:solidFill>
                    <a:schemeClr val="accent2">
                      <a:lumMod val="50000"/>
                    </a:schemeClr>
                  </a:solidFill>
                </a:endParaRPr>
              </a:p>
            </p:txBody>
          </p:sp>
          <p:sp>
            <p:nvSpPr>
              <p:cNvPr id="168965" name="Rectangle 168964"/>
              <p:cNvSpPr/>
              <p:nvPr/>
            </p:nvSpPr>
            <p:spPr>
              <a:xfrm>
                <a:off x="211294" y="3791222"/>
                <a:ext cx="3200267" cy="707886"/>
              </a:xfrm>
              <a:prstGeom prst="rect">
                <a:avLst/>
              </a:prstGeom>
            </p:spPr>
            <p:txBody>
              <a:bodyPr wrap="square">
                <a:spAutoFit/>
              </a:bodyPr>
              <a:lstStyle/>
              <a:p>
                <a:r>
                  <a:rPr lang="en-US" sz="2000" dirty="0">
                    <a:solidFill>
                      <a:schemeClr val="accent6">
                        <a:lumMod val="75000"/>
                      </a:schemeClr>
                    </a:solidFill>
                  </a:rPr>
                  <a:t>It will provide the skeleton for the </a:t>
                </a:r>
                <a:r>
                  <a:rPr lang="id-ID" sz="2000" dirty="0">
                    <a:solidFill>
                      <a:schemeClr val="accent6">
                        <a:lumMod val="75000"/>
                      </a:schemeClr>
                    </a:solidFill>
                  </a:rPr>
                  <a:t>asesmen</a:t>
                </a:r>
                <a:r>
                  <a:rPr lang="en-US" sz="2000" dirty="0">
                    <a:solidFill>
                      <a:schemeClr val="accent6">
                        <a:lumMod val="75000"/>
                      </a:schemeClr>
                    </a:solidFill>
                  </a:rPr>
                  <a:t> report</a:t>
                </a:r>
                <a:endParaRPr lang="id-ID" sz="2000" dirty="0">
                  <a:solidFill>
                    <a:schemeClr val="accent6">
                      <a:lumMod val="75000"/>
                    </a:schemeClr>
                  </a:solidFill>
                </a:endParaRPr>
              </a:p>
            </p:txBody>
          </p:sp>
        </p:grpSp>
        <p:cxnSp>
          <p:nvCxnSpPr>
            <p:cNvPr id="11" name="Straight Arrow Connector 10"/>
            <p:cNvCxnSpPr/>
            <p:nvPr/>
          </p:nvCxnSpPr>
          <p:spPr>
            <a:xfrm flipH="1" flipV="1">
              <a:off x="3670241" y="2133600"/>
              <a:ext cx="2438400" cy="91440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62055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QA in Higher Education</a:t>
            </a:r>
          </a:p>
        </p:txBody>
      </p:sp>
      <p:sp>
        <p:nvSpPr>
          <p:cNvPr id="3" name="Content Placeholder 2"/>
          <p:cNvSpPr>
            <a:spLocks noGrp="1"/>
          </p:cNvSpPr>
          <p:nvPr>
            <p:ph idx="1"/>
          </p:nvPr>
        </p:nvSpPr>
        <p:spPr>
          <a:xfrm>
            <a:off x="407368" y="1268414"/>
            <a:ext cx="11285099" cy="5248275"/>
          </a:xfrm>
        </p:spPr>
        <p:txBody>
          <a:bodyPr>
            <a:normAutofit/>
          </a:bodyPr>
          <a:lstStyle/>
          <a:p>
            <a:pPr marL="541338" lvl="1" indent="-541338">
              <a:spcAft>
                <a:spcPct val="50000"/>
              </a:spcAft>
              <a:buFont typeface="Wingdings" panose="05000000000000000000" pitchFamily="2" charset="2"/>
              <a:buChar char="ü"/>
            </a:pPr>
            <a:r>
              <a:rPr lang="en-GB" sz="3600" dirty="0"/>
              <a:t>quality of/in higher education institutions is the responsibility and task of the institution itself,</a:t>
            </a:r>
          </a:p>
          <a:p>
            <a:pPr marL="541338" lvl="1" indent="-541338">
              <a:spcAft>
                <a:spcPct val="30000"/>
              </a:spcAft>
              <a:buFont typeface="Wingdings" panose="05000000000000000000" pitchFamily="2" charset="2"/>
              <a:buChar char="ü"/>
            </a:pPr>
            <a:r>
              <a:rPr lang="en-GB" sz="3600" dirty="0"/>
              <a:t>quality assurance agencies contribute to this quality through evaluation and accreditation.</a:t>
            </a:r>
          </a:p>
          <a:p>
            <a:endParaRPr lang="id-ID" sz="3600" dirty="0"/>
          </a:p>
        </p:txBody>
      </p:sp>
    </p:spTree>
    <p:extLst>
      <p:ext uri="{BB962C8B-B14F-4D97-AF65-F5344CB8AC3E}">
        <p14:creationId xmlns:p14="http://schemas.microsoft.com/office/powerpoint/2010/main" val="2412474308"/>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6ADF-3840-4172-8F5A-EF41B158D01D}"/>
              </a:ext>
            </a:extLst>
          </p:cNvPr>
          <p:cNvSpPr>
            <a:spLocks noGrp="1"/>
          </p:cNvSpPr>
          <p:nvPr>
            <p:ph type="title"/>
          </p:nvPr>
        </p:nvSpPr>
        <p:spPr>
          <a:xfrm>
            <a:off x="191344" y="-215803"/>
            <a:ext cx="10972800" cy="1143000"/>
          </a:xfrm>
        </p:spPr>
        <p:txBody>
          <a:bodyPr/>
          <a:lstStyle/>
          <a:p>
            <a:r>
              <a:rPr lang="en-US" dirty="0"/>
              <a:t>Standard &amp; </a:t>
            </a:r>
            <a:r>
              <a:rPr lang="en-US" dirty="0" err="1"/>
              <a:t>kriteria</a:t>
            </a:r>
            <a:endParaRPr lang="en-US" dirty="0"/>
          </a:p>
        </p:txBody>
      </p:sp>
      <p:sp>
        <p:nvSpPr>
          <p:cNvPr id="4" name="Content Placeholder 3">
            <a:extLst>
              <a:ext uri="{FF2B5EF4-FFF2-40B4-BE49-F238E27FC236}">
                <a16:creationId xmlns:a16="http://schemas.microsoft.com/office/drawing/2014/main" id="{2200A7C3-58B0-48E7-A22F-621EA525615A}"/>
              </a:ext>
            </a:extLst>
          </p:cNvPr>
          <p:cNvSpPr>
            <a:spLocks noGrp="1"/>
          </p:cNvSpPr>
          <p:nvPr>
            <p:ph sz="half" idx="2"/>
          </p:nvPr>
        </p:nvSpPr>
        <p:spPr/>
        <p:txBody>
          <a:bodyPr>
            <a:normAutofit/>
          </a:bodyPr>
          <a:lstStyle/>
          <a:p>
            <a:r>
              <a:rPr lang="en-US" dirty="0" err="1"/>
              <a:t>Kriteria</a:t>
            </a:r>
            <a:r>
              <a:rPr lang="en-US" dirty="0"/>
              <a:t> = Standard oleh BANPT</a:t>
            </a:r>
          </a:p>
          <a:p>
            <a:pPr marL="914400" lvl="1" indent="-457200">
              <a:buFont typeface="+mj-lt"/>
              <a:buAutoNum type="arabicPeriod"/>
            </a:pPr>
            <a:r>
              <a:rPr lang="en-US" dirty="0" err="1"/>
              <a:t>Visi</a:t>
            </a:r>
            <a:r>
              <a:rPr lang="en-US" dirty="0"/>
              <a:t>, </a:t>
            </a:r>
            <a:r>
              <a:rPr lang="en-US" dirty="0" err="1"/>
              <a:t>Misi</a:t>
            </a:r>
            <a:r>
              <a:rPr lang="en-US" dirty="0"/>
              <a:t>, </a:t>
            </a:r>
            <a:r>
              <a:rPr lang="en-US" dirty="0" err="1"/>
              <a:t>Tujuan</a:t>
            </a:r>
            <a:r>
              <a:rPr lang="en-US" dirty="0"/>
              <a:t> dan </a:t>
            </a:r>
            <a:r>
              <a:rPr lang="en-US" dirty="0" err="1"/>
              <a:t>Sasaran</a:t>
            </a:r>
            <a:endParaRPr lang="en-US" dirty="0"/>
          </a:p>
          <a:p>
            <a:pPr marL="914400" lvl="1" indent="-457200">
              <a:buFont typeface="+mj-lt"/>
              <a:buAutoNum type="arabicPeriod"/>
            </a:pPr>
            <a:r>
              <a:rPr lang="en-US" sz="2200" dirty="0" err="1"/>
              <a:t>Tatapamong</a:t>
            </a:r>
            <a:r>
              <a:rPr lang="en-US" sz="2200" dirty="0"/>
              <a:t> dan </a:t>
            </a:r>
            <a:r>
              <a:rPr lang="en-US" sz="2200" dirty="0" err="1"/>
              <a:t>Manajemen</a:t>
            </a:r>
            <a:endParaRPr lang="en-US" sz="2200" dirty="0"/>
          </a:p>
          <a:p>
            <a:pPr marL="914400" lvl="1" indent="-457200">
              <a:buFont typeface="+mj-lt"/>
              <a:buAutoNum type="arabicPeriod"/>
            </a:pPr>
            <a:r>
              <a:rPr lang="en-US" sz="2200" dirty="0" err="1"/>
              <a:t>Mahasiswa</a:t>
            </a:r>
            <a:endParaRPr lang="en-US" sz="2200" dirty="0"/>
          </a:p>
          <a:p>
            <a:pPr marL="914400" lvl="1" indent="-457200">
              <a:buFont typeface="+mj-lt"/>
              <a:buAutoNum type="arabicPeriod"/>
            </a:pPr>
            <a:r>
              <a:rPr lang="en-US" sz="2200" dirty="0" err="1"/>
              <a:t>Sumber</a:t>
            </a:r>
            <a:r>
              <a:rPr lang="en-US" sz="2200" dirty="0"/>
              <a:t> </a:t>
            </a:r>
            <a:r>
              <a:rPr lang="en-US" sz="2200" dirty="0" err="1"/>
              <a:t>Daya</a:t>
            </a:r>
            <a:r>
              <a:rPr lang="en-US" sz="2200" dirty="0"/>
              <a:t> </a:t>
            </a:r>
            <a:r>
              <a:rPr lang="en-US" sz="2200" dirty="0" err="1"/>
              <a:t>Manusia</a:t>
            </a:r>
            <a:endParaRPr lang="en-US" sz="2200" dirty="0"/>
          </a:p>
          <a:p>
            <a:pPr marL="914400" lvl="1" indent="-457200">
              <a:buFont typeface="+mj-lt"/>
              <a:buAutoNum type="arabicPeriod"/>
            </a:pPr>
            <a:r>
              <a:rPr lang="en-US" sz="2200" dirty="0" err="1"/>
              <a:t>Kurikulum</a:t>
            </a:r>
            <a:endParaRPr lang="en-US" sz="2200" dirty="0"/>
          </a:p>
          <a:p>
            <a:pPr marL="914400" lvl="1" indent="-457200">
              <a:buFont typeface="+mj-lt"/>
              <a:buAutoNum type="arabicPeriod"/>
            </a:pPr>
            <a:r>
              <a:rPr lang="en-US" sz="2200" dirty="0" err="1"/>
              <a:t>Keuangan</a:t>
            </a:r>
            <a:r>
              <a:rPr lang="en-US" sz="2200" dirty="0"/>
              <a:t>, </a:t>
            </a:r>
            <a:r>
              <a:rPr lang="en-US" sz="2200" dirty="0" err="1"/>
              <a:t>Sarana</a:t>
            </a:r>
            <a:r>
              <a:rPr lang="en-US" sz="2200" dirty="0"/>
              <a:t>/</a:t>
            </a:r>
            <a:r>
              <a:rPr lang="en-US" sz="2200" dirty="0" err="1"/>
              <a:t>Prasarana</a:t>
            </a:r>
            <a:endParaRPr lang="en-US" sz="2200" dirty="0"/>
          </a:p>
          <a:p>
            <a:pPr marL="914400" lvl="1" indent="-457200">
              <a:buFont typeface="+mj-lt"/>
              <a:buAutoNum type="arabicPeriod"/>
            </a:pPr>
            <a:r>
              <a:rPr lang="en-US" sz="2200" dirty="0" err="1"/>
              <a:t>Riset</a:t>
            </a:r>
            <a:r>
              <a:rPr lang="en-US" sz="2200" dirty="0"/>
              <a:t> dan </a:t>
            </a:r>
            <a:r>
              <a:rPr lang="en-US" sz="2200" dirty="0" err="1"/>
              <a:t>Kerjasama</a:t>
            </a:r>
            <a:endParaRPr lang="en-US" sz="2200" dirty="0"/>
          </a:p>
          <a:p>
            <a:pPr lvl="1"/>
            <a:endParaRPr lang="en-US" dirty="0"/>
          </a:p>
        </p:txBody>
      </p:sp>
      <p:sp>
        <p:nvSpPr>
          <p:cNvPr id="7" name="Text Placeholder 6">
            <a:extLst>
              <a:ext uri="{FF2B5EF4-FFF2-40B4-BE49-F238E27FC236}">
                <a16:creationId xmlns:a16="http://schemas.microsoft.com/office/drawing/2014/main" id="{C3B530DA-8B9D-4BDF-8050-DE4B18F9042C}"/>
              </a:ext>
            </a:extLst>
          </p:cNvPr>
          <p:cNvSpPr>
            <a:spLocks noGrp="1"/>
          </p:cNvSpPr>
          <p:nvPr>
            <p:ph type="body" sz="quarter" idx="3"/>
          </p:nvPr>
        </p:nvSpPr>
        <p:spPr/>
        <p:txBody>
          <a:bodyPr>
            <a:normAutofit fontScale="77500" lnSpcReduction="20000"/>
          </a:bodyPr>
          <a:lstStyle/>
          <a:p>
            <a:r>
              <a:rPr lang="en-US" dirty="0"/>
              <a:t>SNDIKTI 2015: </a:t>
            </a:r>
          </a:p>
          <a:p>
            <a:r>
              <a:rPr lang="en-US" dirty="0"/>
              <a:t>3 x 8 Standard</a:t>
            </a:r>
          </a:p>
        </p:txBody>
      </p:sp>
      <p:sp>
        <p:nvSpPr>
          <p:cNvPr id="8" name="Content Placeholder 7">
            <a:extLst>
              <a:ext uri="{FF2B5EF4-FFF2-40B4-BE49-F238E27FC236}">
                <a16:creationId xmlns:a16="http://schemas.microsoft.com/office/drawing/2014/main" id="{4FF56C68-3212-46A0-9F79-AA1E3DAC8599}"/>
              </a:ext>
            </a:extLst>
          </p:cNvPr>
          <p:cNvSpPr>
            <a:spLocks noGrp="1"/>
          </p:cNvSpPr>
          <p:nvPr>
            <p:ph sz="quarter" idx="4"/>
          </p:nvPr>
        </p:nvSpPr>
        <p:spPr/>
        <p:txBody>
          <a:bodyPr>
            <a:normAutofit lnSpcReduction="10000"/>
          </a:bodyPr>
          <a:lstStyle/>
          <a:p>
            <a:r>
              <a:rPr lang="en-US" dirty="0" err="1"/>
              <a:t>Kriteria</a:t>
            </a:r>
            <a:r>
              <a:rPr lang="en-US" dirty="0"/>
              <a:t> </a:t>
            </a:r>
          </a:p>
          <a:p>
            <a:pPr marL="914400" lvl="1" indent="-457200">
              <a:buFont typeface="+mj-lt"/>
              <a:buAutoNum type="arabicPeriod"/>
            </a:pPr>
            <a:r>
              <a:rPr lang="en-US" dirty="0" err="1"/>
              <a:t>Visi</a:t>
            </a:r>
            <a:r>
              <a:rPr lang="en-US" dirty="0"/>
              <a:t>, </a:t>
            </a:r>
            <a:r>
              <a:rPr lang="en-US" dirty="0" err="1"/>
              <a:t>Misi</a:t>
            </a:r>
            <a:r>
              <a:rPr lang="en-US" dirty="0"/>
              <a:t>, </a:t>
            </a:r>
            <a:r>
              <a:rPr lang="en-US" dirty="0" err="1"/>
              <a:t>Tujuan</a:t>
            </a:r>
            <a:r>
              <a:rPr lang="en-US" dirty="0"/>
              <a:t> dan </a:t>
            </a:r>
            <a:r>
              <a:rPr lang="en-US" dirty="0" err="1"/>
              <a:t>Strategi</a:t>
            </a:r>
            <a:r>
              <a:rPr lang="en-US" dirty="0"/>
              <a:t> </a:t>
            </a:r>
          </a:p>
          <a:p>
            <a:pPr marL="914400" lvl="1" indent="-457200">
              <a:buFont typeface="+mj-lt"/>
              <a:buAutoNum type="arabicPeriod"/>
            </a:pPr>
            <a:r>
              <a:rPr lang="en-US" dirty="0"/>
              <a:t>Tata </a:t>
            </a:r>
            <a:r>
              <a:rPr lang="en-US" dirty="0" err="1"/>
              <a:t>Pamong</a:t>
            </a:r>
            <a:r>
              <a:rPr lang="en-US" dirty="0"/>
              <a:t>, Tata </a:t>
            </a:r>
            <a:r>
              <a:rPr lang="en-US" dirty="0" err="1"/>
              <a:t>Kelola</a:t>
            </a:r>
            <a:r>
              <a:rPr lang="en-US" dirty="0"/>
              <a:t> dan </a:t>
            </a:r>
            <a:r>
              <a:rPr lang="en-US" dirty="0" err="1"/>
              <a:t>Kerjasama</a:t>
            </a:r>
            <a:r>
              <a:rPr lang="en-US" dirty="0"/>
              <a:t> </a:t>
            </a:r>
          </a:p>
          <a:p>
            <a:pPr marL="914400" lvl="1" indent="-457200">
              <a:buFont typeface="+mj-lt"/>
              <a:buAutoNum type="arabicPeriod"/>
            </a:pPr>
            <a:r>
              <a:rPr lang="en-US" dirty="0" err="1"/>
              <a:t>Mahasiswa</a:t>
            </a:r>
            <a:r>
              <a:rPr lang="en-US" dirty="0"/>
              <a:t> </a:t>
            </a:r>
          </a:p>
          <a:p>
            <a:pPr marL="914400" lvl="1" indent="-457200">
              <a:buFont typeface="+mj-lt"/>
              <a:buAutoNum type="arabicPeriod"/>
            </a:pPr>
            <a:r>
              <a:rPr lang="en-US" dirty="0" err="1"/>
              <a:t>Sumber</a:t>
            </a:r>
            <a:r>
              <a:rPr lang="en-US" dirty="0"/>
              <a:t> </a:t>
            </a:r>
            <a:r>
              <a:rPr lang="en-US" dirty="0" err="1"/>
              <a:t>Daya</a:t>
            </a:r>
            <a:r>
              <a:rPr lang="en-US" dirty="0"/>
              <a:t> </a:t>
            </a:r>
            <a:r>
              <a:rPr lang="en-US" dirty="0" err="1"/>
              <a:t>Manusia</a:t>
            </a:r>
            <a:r>
              <a:rPr lang="en-US" dirty="0"/>
              <a:t> </a:t>
            </a:r>
          </a:p>
          <a:p>
            <a:pPr marL="914400" lvl="1" indent="-457200">
              <a:buFont typeface="+mj-lt"/>
              <a:buAutoNum type="arabicPeriod"/>
            </a:pPr>
            <a:r>
              <a:rPr lang="en-US" dirty="0" err="1"/>
              <a:t>Keuangan</a:t>
            </a:r>
            <a:r>
              <a:rPr lang="en-US" dirty="0"/>
              <a:t>, </a:t>
            </a:r>
            <a:r>
              <a:rPr lang="en-US" dirty="0" err="1"/>
              <a:t>Sarana</a:t>
            </a:r>
            <a:r>
              <a:rPr lang="en-US" dirty="0"/>
              <a:t> dan </a:t>
            </a:r>
            <a:r>
              <a:rPr lang="en-US" dirty="0" err="1"/>
              <a:t>Prasarana</a:t>
            </a:r>
            <a:r>
              <a:rPr lang="en-US" dirty="0"/>
              <a:t> </a:t>
            </a:r>
          </a:p>
          <a:p>
            <a:pPr marL="914400" lvl="1" indent="-457200">
              <a:buFont typeface="+mj-lt"/>
              <a:buAutoNum type="arabicPeriod"/>
            </a:pPr>
            <a:r>
              <a:rPr lang="en-US" dirty="0"/>
              <a:t>Pendidikan </a:t>
            </a:r>
          </a:p>
          <a:p>
            <a:pPr marL="914400" lvl="1" indent="-457200">
              <a:buFont typeface="+mj-lt"/>
              <a:buAutoNum type="arabicPeriod"/>
            </a:pPr>
            <a:r>
              <a:rPr lang="en-US" dirty="0" err="1"/>
              <a:t>Penelitian</a:t>
            </a:r>
            <a:r>
              <a:rPr lang="en-US" dirty="0"/>
              <a:t> </a:t>
            </a:r>
          </a:p>
          <a:p>
            <a:pPr marL="914400" lvl="1" indent="-457200">
              <a:buFont typeface="+mj-lt"/>
              <a:buAutoNum type="arabicPeriod"/>
            </a:pPr>
            <a:r>
              <a:rPr lang="en-US" dirty="0" err="1"/>
              <a:t>Pengabdian</a:t>
            </a:r>
            <a:r>
              <a:rPr lang="en-US" dirty="0"/>
              <a:t> </a:t>
            </a:r>
            <a:r>
              <a:rPr lang="en-US" dirty="0" err="1"/>
              <a:t>kepada</a:t>
            </a:r>
            <a:r>
              <a:rPr lang="en-US" dirty="0"/>
              <a:t> Masyarakat </a:t>
            </a:r>
          </a:p>
          <a:p>
            <a:pPr marL="914400" lvl="1" indent="-457200">
              <a:buFont typeface="+mj-lt"/>
              <a:buAutoNum type="arabicPeriod"/>
            </a:pPr>
            <a:r>
              <a:rPr lang="en-US" dirty="0" err="1"/>
              <a:t>Luaran</a:t>
            </a:r>
            <a:r>
              <a:rPr lang="en-US" dirty="0"/>
              <a:t> dan </a:t>
            </a:r>
            <a:r>
              <a:rPr lang="en-US" dirty="0" err="1"/>
              <a:t>Capaian</a:t>
            </a:r>
            <a:r>
              <a:rPr lang="en-US" dirty="0"/>
              <a:t> </a:t>
            </a:r>
            <a:r>
              <a:rPr lang="en-US" dirty="0" err="1"/>
              <a:t>Tridharma</a:t>
            </a:r>
            <a:r>
              <a:rPr lang="en-US" dirty="0"/>
              <a:t> </a:t>
            </a:r>
          </a:p>
        </p:txBody>
      </p:sp>
      <p:pic>
        <p:nvPicPr>
          <p:cNvPr id="9" name="Picture 8">
            <a:extLst>
              <a:ext uri="{FF2B5EF4-FFF2-40B4-BE49-F238E27FC236}">
                <a16:creationId xmlns:a16="http://schemas.microsoft.com/office/drawing/2014/main" id="{0C5C6AE7-4D27-44C3-9446-07E5156EBCF7}"/>
              </a:ext>
            </a:extLst>
          </p:cNvPr>
          <p:cNvPicPr>
            <a:picLocks noChangeAspect="1"/>
          </p:cNvPicPr>
          <p:nvPr/>
        </p:nvPicPr>
        <p:blipFill>
          <a:blip r:embed="rId2"/>
          <a:stretch>
            <a:fillRect/>
          </a:stretch>
        </p:blipFill>
        <p:spPr>
          <a:xfrm>
            <a:off x="335360" y="1029695"/>
            <a:ext cx="2034469" cy="1010836"/>
          </a:xfrm>
          <a:prstGeom prst="rect">
            <a:avLst/>
          </a:prstGeom>
        </p:spPr>
      </p:pic>
    </p:spTree>
    <p:extLst>
      <p:ext uri="{BB962C8B-B14F-4D97-AF65-F5344CB8AC3E}">
        <p14:creationId xmlns:p14="http://schemas.microsoft.com/office/powerpoint/2010/main" val="4034508506"/>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119336" y="0"/>
            <a:ext cx="4715258" cy="657225"/>
          </a:xfrm>
          <a:prstGeom prst="homePlate">
            <a:avLst>
              <a:gd name="adj" fmla="val 29710"/>
            </a:avLst>
          </a:prstGeom>
        </p:spPr>
        <p:style>
          <a:lnRef idx="1">
            <a:schemeClr val="accent2"/>
          </a:lnRef>
          <a:fillRef idx="3">
            <a:schemeClr val="accent2"/>
          </a:fillRef>
          <a:effectRef idx="2">
            <a:schemeClr val="accent2"/>
          </a:effectRef>
          <a:fontRef idx="minor">
            <a:schemeClr val="lt1"/>
          </a:fontRef>
        </p:style>
        <p:txBody>
          <a:bodyPr rtlCol="0" anchor="ctr"/>
          <a:lstStyle/>
          <a:p>
            <a:r>
              <a:rPr lang="en-US" sz="2400" b="1" dirty="0">
                <a:solidFill>
                  <a:schemeClr val="bg1"/>
                </a:solidFill>
              </a:rPr>
              <a:t>IAPS 4.0</a:t>
            </a:r>
          </a:p>
        </p:txBody>
      </p:sp>
      <p:sp>
        <p:nvSpPr>
          <p:cNvPr id="3" name="Content Placeholder 2"/>
          <p:cNvSpPr>
            <a:spLocks noGrp="1"/>
          </p:cNvSpPr>
          <p:nvPr>
            <p:ph idx="1"/>
          </p:nvPr>
        </p:nvSpPr>
        <p:spPr/>
        <p:txBody>
          <a:bodyPr>
            <a:normAutofit fontScale="85000" lnSpcReduction="10000"/>
          </a:bodyPr>
          <a:lstStyle/>
          <a:p>
            <a:r>
              <a:rPr lang="en-US" b="0" dirty="0" err="1"/>
              <a:t>Diusulkan</a:t>
            </a:r>
            <a:r>
              <a:rPr lang="en-US" b="0" dirty="0"/>
              <a:t> </a:t>
            </a:r>
            <a:r>
              <a:rPr lang="en-US" b="0" dirty="0" err="1"/>
              <a:t>oleh</a:t>
            </a:r>
            <a:r>
              <a:rPr lang="en-US" b="0" dirty="0"/>
              <a:t> unit </a:t>
            </a:r>
            <a:r>
              <a:rPr lang="en-US" b="0" dirty="0" err="1"/>
              <a:t>pengelola</a:t>
            </a:r>
            <a:r>
              <a:rPr lang="en-US" b="0" dirty="0"/>
              <a:t> program </a:t>
            </a:r>
            <a:r>
              <a:rPr lang="en-US" b="0" dirty="0" err="1"/>
              <a:t>studi</a:t>
            </a:r>
            <a:r>
              <a:rPr lang="en-US" b="0" dirty="0"/>
              <a:t> (UPPS), </a:t>
            </a:r>
            <a:r>
              <a:rPr lang="en-US" b="0" dirty="0" err="1"/>
              <a:t>bukan</a:t>
            </a:r>
            <a:r>
              <a:rPr lang="en-US" b="0" dirty="0"/>
              <a:t> </a:t>
            </a:r>
            <a:r>
              <a:rPr lang="en-US" b="0" dirty="0" err="1"/>
              <a:t>oleh</a:t>
            </a:r>
            <a:r>
              <a:rPr lang="en-US" b="0" dirty="0"/>
              <a:t> Program </a:t>
            </a:r>
            <a:r>
              <a:rPr lang="en-US" b="0" dirty="0" err="1"/>
              <a:t>Studi</a:t>
            </a:r>
            <a:r>
              <a:rPr lang="en-US" b="0" dirty="0"/>
              <a:t>. </a:t>
            </a:r>
            <a:endParaRPr lang="id-ID" b="0" dirty="0"/>
          </a:p>
          <a:p>
            <a:r>
              <a:rPr lang="en-US" b="0" dirty="0"/>
              <a:t>Unit </a:t>
            </a:r>
            <a:r>
              <a:rPr lang="en-US" b="0" dirty="0" err="1"/>
              <a:t>pengelola</a:t>
            </a:r>
            <a:r>
              <a:rPr lang="en-US" b="0" dirty="0"/>
              <a:t> program </a:t>
            </a:r>
            <a:r>
              <a:rPr lang="en-US" b="0" dirty="0" err="1"/>
              <a:t>studi</a:t>
            </a:r>
            <a:r>
              <a:rPr lang="en-US" b="0" dirty="0"/>
              <a:t> </a:t>
            </a:r>
            <a:r>
              <a:rPr lang="en-US" b="0" dirty="0" err="1"/>
              <a:t>adalah</a:t>
            </a:r>
            <a:r>
              <a:rPr lang="en-US" b="0" dirty="0"/>
              <a:t> unit yang </a:t>
            </a:r>
            <a:r>
              <a:rPr lang="en-US" b="0" dirty="0" err="1"/>
              <a:t>ditetapkan</a:t>
            </a:r>
            <a:r>
              <a:rPr lang="en-US" b="0" dirty="0"/>
              <a:t> </a:t>
            </a:r>
            <a:r>
              <a:rPr lang="en-US" b="0" dirty="0" err="1"/>
              <a:t>dalam</a:t>
            </a:r>
            <a:r>
              <a:rPr lang="en-US" b="0" dirty="0"/>
              <a:t> </a:t>
            </a:r>
            <a:r>
              <a:rPr lang="en-US" b="0" dirty="0" err="1"/>
              <a:t>statuta</a:t>
            </a:r>
            <a:r>
              <a:rPr lang="en-US" b="0" dirty="0"/>
              <a:t>/OTK PT </a:t>
            </a:r>
            <a:r>
              <a:rPr lang="en-US" b="0" dirty="0" err="1"/>
              <a:t>dan</a:t>
            </a:r>
            <a:r>
              <a:rPr lang="en-US" b="0" dirty="0"/>
              <a:t> </a:t>
            </a:r>
            <a:r>
              <a:rPr lang="en-US" b="0" dirty="0" err="1"/>
              <a:t>memiliki</a:t>
            </a:r>
            <a:r>
              <a:rPr lang="en-US" b="0" dirty="0"/>
              <a:t> </a:t>
            </a:r>
            <a:r>
              <a:rPr lang="en-US" b="0" dirty="0" err="1"/>
              <a:t>kewenangan</a:t>
            </a:r>
            <a:r>
              <a:rPr lang="en-US" b="0" dirty="0"/>
              <a:t> </a:t>
            </a:r>
            <a:r>
              <a:rPr lang="en-US" b="0" dirty="0" err="1"/>
              <a:t>dalam</a:t>
            </a:r>
            <a:r>
              <a:rPr lang="en-US" b="0" dirty="0"/>
              <a:t> </a:t>
            </a:r>
            <a:r>
              <a:rPr lang="en-US" b="0" dirty="0" err="1"/>
              <a:t>mengelola</a:t>
            </a:r>
            <a:r>
              <a:rPr lang="en-US" b="0" dirty="0"/>
              <a:t> </a:t>
            </a:r>
            <a:r>
              <a:rPr lang="en-US" b="0" dirty="0" err="1"/>
              <a:t>sumberdaya</a:t>
            </a:r>
            <a:r>
              <a:rPr lang="en-US" b="0" dirty="0"/>
              <a:t> </a:t>
            </a:r>
            <a:r>
              <a:rPr lang="en-US" b="0" dirty="0" err="1"/>
              <a:t>serta</a:t>
            </a:r>
            <a:r>
              <a:rPr lang="en-US" b="0" dirty="0"/>
              <a:t> </a:t>
            </a:r>
            <a:r>
              <a:rPr lang="en-US" b="0" dirty="0" err="1"/>
              <a:t>mengembangkan</a:t>
            </a:r>
            <a:r>
              <a:rPr lang="en-US" b="0" dirty="0"/>
              <a:t> program </a:t>
            </a:r>
            <a:r>
              <a:rPr lang="en-US" b="0" dirty="0" err="1"/>
              <a:t>studi</a:t>
            </a:r>
            <a:r>
              <a:rPr lang="en-US" b="0" dirty="0"/>
              <a:t>, yang </a:t>
            </a:r>
            <a:r>
              <a:rPr lang="en-US" b="0" dirty="0" err="1"/>
              <a:t>dapat</a:t>
            </a:r>
            <a:r>
              <a:rPr lang="en-US" b="0" dirty="0"/>
              <a:t> </a:t>
            </a:r>
            <a:r>
              <a:rPr lang="en-US" b="0" dirty="0" err="1"/>
              <a:t>berupa</a:t>
            </a:r>
            <a:r>
              <a:rPr lang="en-US" b="0" dirty="0"/>
              <a:t>: </a:t>
            </a:r>
            <a:endParaRPr lang="id-ID" b="0" dirty="0"/>
          </a:p>
          <a:p>
            <a:pPr lvl="1"/>
            <a:r>
              <a:rPr lang="en-US" dirty="0" err="1"/>
              <a:t>Perguruan</a:t>
            </a:r>
            <a:r>
              <a:rPr lang="en-US" dirty="0"/>
              <a:t> </a:t>
            </a:r>
            <a:r>
              <a:rPr lang="en-US" dirty="0" err="1"/>
              <a:t>Tinggi</a:t>
            </a:r>
            <a:r>
              <a:rPr lang="en-US" dirty="0"/>
              <a:t>, </a:t>
            </a:r>
            <a:r>
              <a:rPr lang="en-US" dirty="0" err="1"/>
              <a:t>atau</a:t>
            </a:r>
            <a:r>
              <a:rPr lang="en-US" dirty="0"/>
              <a:t> </a:t>
            </a:r>
            <a:endParaRPr lang="id-ID" dirty="0"/>
          </a:p>
          <a:p>
            <a:pPr lvl="1"/>
            <a:r>
              <a:rPr lang="en-US" dirty="0" err="1"/>
              <a:t>Fakultas</a:t>
            </a:r>
            <a:r>
              <a:rPr lang="en-US" dirty="0"/>
              <a:t>, </a:t>
            </a:r>
            <a:r>
              <a:rPr lang="en-US" dirty="0" err="1"/>
              <a:t>atau</a:t>
            </a:r>
            <a:r>
              <a:rPr lang="en-US" dirty="0"/>
              <a:t> </a:t>
            </a:r>
            <a:endParaRPr lang="id-ID" dirty="0"/>
          </a:p>
          <a:p>
            <a:pPr lvl="1"/>
            <a:r>
              <a:rPr lang="en-US" dirty="0" err="1"/>
              <a:t>Sekolah</a:t>
            </a:r>
            <a:r>
              <a:rPr lang="en-US" dirty="0"/>
              <a:t>, </a:t>
            </a:r>
            <a:r>
              <a:rPr lang="en-US" dirty="0" err="1"/>
              <a:t>atau</a:t>
            </a:r>
            <a:r>
              <a:rPr lang="en-US" dirty="0"/>
              <a:t> </a:t>
            </a:r>
            <a:endParaRPr lang="id-ID" dirty="0"/>
          </a:p>
          <a:p>
            <a:pPr lvl="1"/>
            <a:r>
              <a:rPr lang="en-US" dirty="0" err="1"/>
              <a:t>Departemen</a:t>
            </a:r>
            <a:r>
              <a:rPr lang="en-US" dirty="0"/>
              <a:t>/</a:t>
            </a:r>
            <a:r>
              <a:rPr lang="en-US" dirty="0" err="1"/>
              <a:t>Jurusan</a:t>
            </a:r>
            <a:r>
              <a:rPr lang="en-US" dirty="0"/>
              <a:t>. </a:t>
            </a:r>
            <a:endParaRPr lang="id-ID" dirty="0"/>
          </a:p>
          <a:p>
            <a:r>
              <a:rPr lang="en-US" b="0" dirty="0"/>
              <a:t>VMTS </a:t>
            </a:r>
            <a:r>
              <a:rPr lang="en-US" b="0" dirty="0" err="1"/>
              <a:t>Perguruan</a:t>
            </a:r>
            <a:r>
              <a:rPr lang="en-US" b="0" dirty="0"/>
              <a:t> </a:t>
            </a:r>
            <a:r>
              <a:rPr lang="en-US" b="0" dirty="0" err="1"/>
              <a:t>Tinggi</a:t>
            </a:r>
            <a:r>
              <a:rPr lang="en-US" b="0" dirty="0"/>
              <a:t> – VMTS UPPS – Scientific Vision (</a:t>
            </a:r>
            <a:r>
              <a:rPr lang="en-US" b="0" dirty="0" err="1"/>
              <a:t>Visi</a:t>
            </a:r>
            <a:r>
              <a:rPr lang="en-US" b="0" dirty="0"/>
              <a:t> </a:t>
            </a:r>
            <a:r>
              <a:rPr lang="en-US" b="0" dirty="0" err="1"/>
              <a:t>Keilmuan</a:t>
            </a:r>
            <a:r>
              <a:rPr lang="en-US" b="0" dirty="0"/>
              <a:t>) Program - Program. </a:t>
            </a:r>
            <a:endParaRPr lang="id-ID" b="0" dirty="0"/>
          </a:p>
          <a:p>
            <a:r>
              <a:rPr lang="en-US" b="0" dirty="0"/>
              <a:t>LED </a:t>
            </a:r>
            <a:r>
              <a:rPr lang="en-US" b="0" dirty="0" err="1"/>
              <a:t>dan</a:t>
            </a:r>
            <a:r>
              <a:rPr lang="en-US" b="0" dirty="0"/>
              <a:t> LKPS </a:t>
            </a:r>
            <a:r>
              <a:rPr lang="en-US" b="0" dirty="0" err="1"/>
              <a:t>fokus</a:t>
            </a:r>
            <a:r>
              <a:rPr lang="en-US" b="0" dirty="0"/>
              <a:t> </a:t>
            </a:r>
            <a:r>
              <a:rPr lang="en-US" b="0" dirty="0" err="1"/>
              <a:t>pada</a:t>
            </a:r>
            <a:r>
              <a:rPr lang="en-US" b="0" dirty="0"/>
              <a:t> </a:t>
            </a:r>
            <a:r>
              <a:rPr lang="en-US" b="0" dirty="0" err="1"/>
              <a:t>pengembangan</a:t>
            </a:r>
            <a:r>
              <a:rPr lang="en-US" b="0" dirty="0"/>
              <a:t> Program </a:t>
            </a:r>
            <a:r>
              <a:rPr lang="en-US" b="0" dirty="0" err="1"/>
              <a:t>Studi</a:t>
            </a:r>
            <a:r>
              <a:rPr lang="en-US" b="0" dirty="0"/>
              <a:t> yang </a:t>
            </a:r>
            <a:r>
              <a:rPr lang="en-US" b="0" dirty="0" err="1"/>
              <a:t>akan</a:t>
            </a:r>
            <a:r>
              <a:rPr lang="en-US" b="0" dirty="0"/>
              <a:t> </a:t>
            </a:r>
            <a:r>
              <a:rPr lang="en-US" b="0" dirty="0" err="1"/>
              <a:t>diakreditasi</a:t>
            </a:r>
            <a:r>
              <a:rPr lang="en-US" b="0" dirty="0"/>
              <a:t> (</a:t>
            </a:r>
            <a:r>
              <a:rPr lang="en-US" b="0" dirty="0" err="1"/>
              <a:t>sehingga</a:t>
            </a:r>
            <a:r>
              <a:rPr lang="en-US" b="0" dirty="0"/>
              <a:t> LED </a:t>
            </a:r>
            <a:r>
              <a:rPr lang="en-US" b="0" dirty="0" err="1"/>
              <a:t>Unik</a:t>
            </a:r>
            <a:r>
              <a:rPr lang="en-US" b="0" dirty="0"/>
              <a:t>). </a:t>
            </a:r>
            <a:endParaRPr lang="id-ID" b="0" dirty="0"/>
          </a:p>
          <a:p>
            <a:r>
              <a:rPr lang="en-US" b="0" dirty="0" err="1"/>
              <a:t>Kriteria</a:t>
            </a:r>
            <a:r>
              <a:rPr lang="en-US" b="0" dirty="0"/>
              <a:t> </a:t>
            </a:r>
            <a:r>
              <a:rPr lang="en-US" b="0" dirty="0" err="1"/>
              <a:t>Pendidikan</a:t>
            </a:r>
            <a:r>
              <a:rPr lang="en-US" b="0" dirty="0"/>
              <a:t>, </a:t>
            </a:r>
            <a:r>
              <a:rPr lang="en-US" b="0" dirty="0" err="1"/>
              <a:t>Luaran</a:t>
            </a:r>
            <a:r>
              <a:rPr lang="en-US" b="0" dirty="0"/>
              <a:t> </a:t>
            </a:r>
            <a:r>
              <a:rPr lang="en-US" b="0" dirty="0" err="1"/>
              <a:t>dan</a:t>
            </a:r>
            <a:r>
              <a:rPr lang="en-US" b="0" dirty="0"/>
              <a:t> </a:t>
            </a:r>
            <a:r>
              <a:rPr lang="en-US" b="0" dirty="0" err="1"/>
              <a:t>Capaian</a:t>
            </a:r>
            <a:r>
              <a:rPr lang="en-US" b="0" dirty="0"/>
              <a:t> </a:t>
            </a:r>
            <a:r>
              <a:rPr lang="en-US" b="0" dirty="0" err="1"/>
              <a:t>merupakan</a:t>
            </a:r>
            <a:r>
              <a:rPr lang="en-US" b="0" dirty="0"/>
              <a:t> </a:t>
            </a:r>
            <a:r>
              <a:rPr lang="en-US" b="0" dirty="0" err="1"/>
              <a:t>kekuatan</a:t>
            </a:r>
            <a:r>
              <a:rPr lang="en-US" b="0" dirty="0"/>
              <a:t> </a:t>
            </a:r>
            <a:r>
              <a:rPr lang="en-US" b="0" dirty="0" err="1"/>
              <a:t>Progran</a:t>
            </a:r>
            <a:r>
              <a:rPr lang="en-US" b="0" dirty="0"/>
              <a:t> </a:t>
            </a:r>
            <a:r>
              <a:rPr lang="en-US" b="0" dirty="0" err="1"/>
              <a:t>Studi</a:t>
            </a:r>
            <a:r>
              <a:rPr lang="en-US" b="0" dirty="0"/>
              <a:t>.</a:t>
            </a:r>
          </a:p>
        </p:txBody>
      </p:sp>
    </p:spTree>
    <p:extLst>
      <p:ext uri="{BB962C8B-B14F-4D97-AF65-F5344CB8AC3E}">
        <p14:creationId xmlns:p14="http://schemas.microsoft.com/office/powerpoint/2010/main" val="300031269"/>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Book Antiqua" panose="02040602050305030304" pitchFamily="18" charset="0"/>
              </a:rPr>
              <a:t>Dokumen</a:t>
            </a:r>
            <a:r>
              <a:rPr lang="en-US" dirty="0">
                <a:latin typeface="Book Antiqua" panose="02040602050305030304" pitchFamily="18" charset="0"/>
              </a:rPr>
              <a:t> </a:t>
            </a:r>
            <a:r>
              <a:rPr lang="en-US" dirty="0" err="1">
                <a:latin typeface="Book Antiqua" panose="02040602050305030304" pitchFamily="18" charset="0"/>
              </a:rPr>
              <a:t>Usulan</a:t>
            </a:r>
            <a:r>
              <a:rPr lang="en-US" dirty="0">
                <a:latin typeface="Book Antiqua" panose="02040602050305030304" pitchFamily="18" charset="0"/>
              </a:rPr>
              <a:t> APT</a:t>
            </a:r>
          </a:p>
        </p:txBody>
      </p:sp>
      <p:sp>
        <p:nvSpPr>
          <p:cNvPr id="3" name="Slide Number Placeholder 2"/>
          <p:cNvSpPr>
            <a:spLocks noGrp="1"/>
          </p:cNvSpPr>
          <p:nvPr>
            <p:ph type="sldNum" sz="quarter" idx="12"/>
          </p:nvPr>
        </p:nvSpPr>
        <p:spPr/>
        <p:txBody>
          <a:bodyPr/>
          <a:lstStyle/>
          <a:p>
            <a:pPr>
              <a:defRPr/>
            </a:pPr>
            <a:fld id="{154A34E0-1CCC-45CB-8DA0-4DFDBD0AA8FC}" type="slidenum">
              <a:rPr lang="en-US" smtClean="0"/>
              <a:pPr>
                <a:defRPr/>
              </a:pPr>
              <a:t>24</a:t>
            </a:fld>
            <a:endParaRPr lang="en-US" dirty="0"/>
          </a:p>
        </p:txBody>
      </p:sp>
      <p:pic>
        <p:nvPicPr>
          <p:cNvPr id="2050" name="Picture 2" descr="Stack of two books by gerhard-tin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0790" y="3101585"/>
            <a:ext cx="2593313" cy="18336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rot="19785536">
            <a:off x="2532627" y="3461990"/>
            <a:ext cx="533400" cy="369332"/>
          </a:xfrm>
          <a:prstGeom prst="rect">
            <a:avLst/>
          </a:prstGeom>
          <a:noFill/>
        </p:spPr>
        <p:txBody>
          <a:bodyPr wrap="square" rtlCol="0">
            <a:spAutoFit/>
          </a:bodyPr>
          <a:lstStyle/>
          <a:p>
            <a:pPr algn="ctr"/>
            <a:r>
              <a:rPr lang="en-US" b="1" dirty="0"/>
              <a:t>1</a:t>
            </a:r>
          </a:p>
        </p:txBody>
      </p:sp>
      <p:grpSp>
        <p:nvGrpSpPr>
          <p:cNvPr id="13" name="Group 12"/>
          <p:cNvGrpSpPr/>
          <p:nvPr/>
        </p:nvGrpSpPr>
        <p:grpSpPr>
          <a:xfrm>
            <a:off x="5322160" y="1809162"/>
            <a:ext cx="1380926" cy="1543638"/>
            <a:chOff x="3117012" y="257525"/>
            <a:chExt cx="1683590" cy="2257075"/>
          </a:xfrm>
        </p:grpSpPr>
        <p:pic>
          <p:nvPicPr>
            <p:cNvPr id="2056" name="Picture 8" descr="blue book by beli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7012" y="257525"/>
              <a:ext cx="1683590" cy="22570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02998" y="1064006"/>
              <a:ext cx="1371600" cy="540029"/>
            </a:xfrm>
            <a:prstGeom prst="rect">
              <a:avLst/>
            </a:prstGeom>
            <a:noFill/>
          </p:spPr>
          <p:txBody>
            <a:bodyPr wrap="square" rtlCol="0">
              <a:spAutoFit/>
            </a:bodyPr>
            <a:lstStyle/>
            <a:p>
              <a:r>
                <a:rPr lang="id-ID" b="1" dirty="0">
                  <a:latin typeface="Adobe Garamond Pro" pitchFamily="18" charset="0"/>
                </a:rPr>
                <a:t>LKPS</a:t>
              </a:r>
              <a:endParaRPr lang="en-US" b="1" dirty="0">
                <a:latin typeface="Adobe Garamond Pro" pitchFamily="18" charset="0"/>
              </a:endParaRPr>
            </a:p>
          </p:txBody>
        </p:sp>
        <p:sp>
          <p:nvSpPr>
            <p:cNvPr id="14" name="TextBox 13"/>
            <p:cNvSpPr txBox="1"/>
            <p:nvPr/>
          </p:nvSpPr>
          <p:spPr>
            <a:xfrm>
              <a:off x="3276600" y="531415"/>
              <a:ext cx="1417412" cy="540029"/>
            </a:xfrm>
            <a:prstGeom prst="rect">
              <a:avLst/>
            </a:prstGeom>
            <a:noFill/>
          </p:spPr>
          <p:txBody>
            <a:bodyPr wrap="square" rtlCol="0">
              <a:spAutoFit/>
            </a:bodyPr>
            <a:lstStyle/>
            <a:p>
              <a:pPr algn="ctr"/>
              <a:r>
                <a:rPr lang="en-US" b="1" dirty="0"/>
                <a:t>Book 1</a:t>
              </a:r>
            </a:p>
          </p:txBody>
        </p:sp>
      </p:grpSp>
      <p:grpSp>
        <p:nvGrpSpPr>
          <p:cNvPr id="16" name="Group 15"/>
          <p:cNvGrpSpPr/>
          <p:nvPr/>
        </p:nvGrpSpPr>
        <p:grpSpPr>
          <a:xfrm>
            <a:off x="5322161" y="4369936"/>
            <a:ext cx="2069239" cy="2103847"/>
            <a:chOff x="3097077" y="4572000"/>
            <a:chExt cx="1956995" cy="2103847"/>
          </a:xfrm>
        </p:grpSpPr>
        <p:pic>
          <p:nvPicPr>
            <p:cNvPr id="2054" name="Picture 6" descr="Book by Tibetan_Fox"/>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7077" y="4572000"/>
              <a:ext cx="1882453" cy="210384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rot="19967933">
              <a:off x="3682472" y="5705512"/>
              <a:ext cx="1371600" cy="400110"/>
            </a:xfrm>
            <a:prstGeom prst="rect">
              <a:avLst/>
            </a:prstGeom>
            <a:noFill/>
          </p:spPr>
          <p:txBody>
            <a:bodyPr wrap="square" rtlCol="0">
              <a:spAutoFit/>
            </a:bodyPr>
            <a:lstStyle/>
            <a:p>
              <a:pPr algn="ctr"/>
              <a:r>
                <a:rPr lang="en-US" sz="2000" b="1" dirty="0">
                  <a:solidFill>
                    <a:srgbClr val="FFFF00"/>
                  </a:solidFill>
                  <a:latin typeface="Adobe Garamond Pro" pitchFamily="18" charset="0"/>
                </a:rPr>
                <a:t>SER</a:t>
              </a:r>
            </a:p>
          </p:txBody>
        </p:sp>
        <p:sp>
          <p:nvSpPr>
            <p:cNvPr id="15" name="TextBox 14"/>
            <p:cNvSpPr txBox="1"/>
            <p:nvPr/>
          </p:nvSpPr>
          <p:spPr>
            <a:xfrm rot="20061703">
              <a:off x="3652043" y="5373042"/>
              <a:ext cx="1109869" cy="369332"/>
            </a:xfrm>
            <a:prstGeom prst="rect">
              <a:avLst/>
            </a:prstGeom>
            <a:noFill/>
          </p:spPr>
          <p:txBody>
            <a:bodyPr wrap="square" rtlCol="0">
              <a:spAutoFit/>
            </a:bodyPr>
            <a:lstStyle/>
            <a:p>
              <a:pPr algn="ctr"/>
              <a:r>
                <a:rPr lang="en-US" b="1" dirty="0">
                  <a:solidFill>
                    <a:srgbClr val="FFFF00"/>
                  </a:solidFill>
                </a:rPr>
                <a:t>Book 2</a:t>
              </a:r>
            </a:p>
          </p:txBody>
        </p:sp>
      </p:grpSp>
      <p:sp>
        <p:nvSpPr>
          <p:cNvPr id="12" name="Left Brace 11"/>
          <p:cNvSpPr/>
          <p:nvPr/>
        </p:nvSpPr>
        <p:spPr>
          <a:xfrm>
            <a:off x="4264686" y="2032893"/>
            <a:ext cx="914400" cy="4256467"/>
          </a:xfrm>
          <a:prstGeom prst="leftBrace">
            <a:avLst/>
          </a:prstGeom>
          <a:ln w="57150">
            <a:solidFill>
              <a:srgbClr val="3333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TextBox 23"/>
          <p:cNvSpPr txBox="1"/>
          <p:nvPr/>
        </p:nvSpPr>
        <p:spPr>
          <a:xfrm>
            <a:off x="7176120" y="2658886"/>
            <a:ext cx="3517882" cy="646331"/>
          </a:xfrm>
          <a:prstGeom prst="rect">
            <a:avLst/>
          </a:prstGeom>
          <a:noFill/>
        </p:spPr>
        <p:txBody>
          <a:bodyPr wrap="square" rtlCol="0">
            <a:spAutoFit/>
          </a:bodyPr>
          <a:lstStyle/>
          <a:p>
            <a:pPr marL="285750" indent="-285750">
              <a:buFont typeface="Arial" panose="020B0604020202020204" pitchFamily="34" charset="0"/>
              <a:buChar char="•"/>
            </a:pPr>
            <a:r>
              <a:rPr lang="id-ID" b="1" dirty="0">
                <a:latin typeface="Book Antiqua" panose="02040602050305030304" pitchFamily="18" charset="0"/>
              </a:rPr>
              <a:t>D</a:t>
            </a:r>
            <a:r>
              <a:rPr lang="en-US" b="1" dirty="0" err="1">
                <a:latin typeface="Book Antiqua" panose="02040602050305030304" pitchFamily="18" charset="0"/>
              </a:rPr>
              <a:t>ata</a:t>
            </a:r>
            <a:r>
              <a:rPr lang="en-US" b="1" dirty="0">
                <a:latin typeface="Book Antiqua" panose="02040602050305030304" pitchFamily="18" charset="0"/>
              </a:rPr>
              <a:t> </a:t>
            </a:r>
            <a:r>
              <a:rPr lang="en-US" b="1" err="1">
                <a:latin typeface="Book Antiqua" panose="02040602050305030304" pitchFamily="18" charset="0"/>
              </a:rPr>
              <a:t>akan</a:t>
            </a:r>
            <a:r>
              <a:rPr lang="en-US" b="1">
                <a:latin typeface="Book Antiqua" panose="02040602050305030304" pitchFamily="18" charset="0"/>
              </a:rPr>
              <a:t> d</a:t>
            </a:r>
            <a:r>
              <a:rPr lang="id-ID" b="1">
                <a:latin typeface="Book Antiqua" panose="02040602050305030304" pitchFamily="18" charset="0"/>
              </a:rPr>
              <a:t>i”</a:t>
            </a:r>
            <a:r>
              <a:rPr lang="en-US" b="1">
                <a:latin typeface="Book Antiqua" panose="02040602050305030304" pitchFamily="18" charset="0"/>
              </a:rPr>
              <a:t>generate</a:t>
            </a:r>
            <a:r>
              <a:rPr lang="id-ID" b="1">
                <a:latin typeface="Book Antiqua" panose="02040602050305030304" pitchFamily="18" charset="0"/>
              </a:rPr>
              <a:t>”</a:t>
            </a:r>
            <a:r>
              <a:rPr lang="en-US" b="1">
                <a:latin typeface="Book Antiqua" panose="02040602050305030304" pitchFamily="18" charset="0"/>
              </a:rPr>
              <a:t> </a:t>
            </a:r>
            <a:r>
              <a:rPr lang="en-US" b="1" dirty="0" err="1">
                <a:latin typeface="Book Antiqua" panose="02040602050305030304" pitchFamily="18" charset="0"/>
              </a:rPr>
              <a:t>dari</a:t>
            </a:r>
            <a:r>
              <a:rPr lang="en-US" b="1" dirty="0">
                <a:latin typeface="Book Antiqua" panose="02040602050305030304" pitchFamily="18" charset="0"/>
              </a:rPr>
              <a:t> PDDIKTI</a:t>
            </a:r>
            <a:r>
              <a:rPr lang="id-ID" b="1" dirty="0">
                <a:latin typeface="Book Antiqua" panose="02040602050305030304" pitchFamily="18" charset="0"/>
              </a:rPr>
              <a:t> secara bertahap</a:t>
            </a:r>
            <a:endParaRPr lang="en-US" b="1" dirty="0">
              <a:latin typeface="Book Antiqua" panose="02040602050305030304" pitchFamily="18" charset="0"/>
            </a:endParaRPr>
          </a:p>
        </p:txBody>
      </p:sp>
      <p:sp>
        <p:nvSpPr>
          <p:cNvPr id="17" name="TextBox 16"/>
          <p:cNvSpPr txBox="1"/>
          <p:nvPr/>
        </p:nvSpPr>
        <p:spPr>
          <a:xfrm>
            <a:off x="6768209" y="1753727"/>
            <a:ext cx="3792287" cy="646331"/>
          </a:xfrm>
          <a:prstGeom prst="rect">
            <a:avLst/>
          </a:prstGeom>
          <a:noFill/>
        </p:spPr>
        <p:txBody>
          <a:bodyPr wrap="square" rtlCol="0">
            <a:spAutoFit/>
          </a:bodyPr>
          <a:lstStyle/>
          <a:p>
            <a:pPr marL="285750" indent="-285750">
              <a:buFont typeface="Arial" panose="020B0604020202020204" pitchFamily="34" charset="0"/>
              <a:buChar char="•"/>
            </a:pPr>
            <a:r>
              <a:rPr lang="id-ID" b="1">
                <a:latin typeface="Book Antiqua" panose="02040602050305030304" pitchFamily="18" charset="0"/>
              </a:rPr>
              <a:t>LKPT (Kinierja Institusi)</a:t>
            </a:r>
          </a:p>
          <a:p>
            <a:pPr marL="285750" indent="-285750">
              <a:buFont typeface="Arial" panose="020B0604020202020204" pitchFamily="34" charset="0"/>
              <a:buChar char="•"/>
            </a:pPr>
            <a:r>
              <a:rPr lang="id-ID" b="1">
                <a:latin typeface="Book Antiqua" panose="02040602050305030304" pitchFamily="18" charset="0"/>
              </a:rPr>
              <a:t>LKPS (Kinerja akademik</a:t>
            </a:r>
            <a:endParaRPr lang="en-US" b="1" dirty="0">
              <a:latin typeface="Book Antiqua" panose="02040602050305030304" pitchFamily="18" charset="0"/>
            </a:endParaRPr>
          </a:p>
        </p:txBody>
      </p:sp>
    </p:spTree>
    <p:extLst>
      <p:ext uri="{BB962C8B-B14F-4D97-AF65-F5344CB8AC3E}">
        <p14:creationId xmlns:p14="http://schemas.microsoft.com/office/powerpoint/2010/main" val="86975872"/>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1780847" y="1470446"/>
            <a:ext cx="3883105" cy="409303"/>
          </a:xfrm>
          <a:prstGeom prst="homePlate">
            <a:avLst>
              <a:gd name="adj" fmla="val 26596"/>
            </a:avLst>
          </a:prstGeom>
          <a:solidFill>
            <a:schemeClr val="bg2">
              <a:lumMod val="90000"/>
            </a:schemeClr>
          </a:solidFill>
        </p:spPr>
        <p:style>
          <a:lnRef idx="0">
            <a:schemeClr val="accent3"/>
          </a:lnRef>
          <a:fillRef idx="3">
            <a:schemeClr val="accent3"/>
          </a:fillRef>
          <a:effectRef idx="3">
            <a:schemeClr val="accent3"/>
          </a:effectRef>
          <a:fontRef idx="minor">
            <a:schemeClr val="lt1"/>
          </a:fontRef>
        </p:style>
        <p:txBody>
          <a:bodyPr rtlCol="0" anchor="ctr"/>
          <a:lstStyle/>
          <a:p>
            <a:r>
              <a:rPr lang="en-US" sz="1600">
                <a:solidFill>
                  <a:schemeClr val="tx1"/>
                </a:solidFill>
                <a:latin typeface="Arial Rounded MT Bold" panose="020F0704030504030204" pitchFamily="34" charset="0"/>
                <a:cs typeface="Arial" panose="020B0604020202020204" pitchFamily="34" charset="0"/>
              </a:rPr>
              <a:t>1. </a:t>
            </a:r>
            <a:r>
              <a:rPr lang="en-US" sz="1600" err="1">
                <a:solidFill>
                  <a:schemeClr val="tx1"/>
                </a:solidFill>
                <a:latin typeface="Arial Rounded MT Bold" panose="020F0704030504030204" pitchFamily="34" charset="0"/>
                <a:cs typeface="Arial" panose="020B0604020202020204" pitchFamily="34" charset="0"/>
              </a:rPr>
              <a:t>Visi</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Misi</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Tujuan</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dan</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Strategi</a:t>
            </a:r>
            <a:endParaRPr lang="en-US" sz="1600">
              <a:solidFill>
                <a:schemeClr val="tx1"/>
              </a:solidFill>
              <a:latin typeface="Arial Rounded MT Bold" panose="020F0704030504030204" pitchFamily="34" charset="0"/>
              <a:cs typeface="Arial" panose="020B0604020202020204" pitchFamily="34" charset="0"/>
            </a:endParaRPr>
          </a:p>
        </p:txBody>
      </p:sp>
      <p:sp>
        <p:nvSpPr>
          <p:cNvPr id="6" name="Pentagon 5"/>
          <p:cNvSpPr/>
          <p:nvPr/>
        </p:nvSpPr>
        <p:spPr>
          <a:xfrm>
            <a:off x="142491" y="2113145"/>
            <a:ext cx="4567064" cy="409303"/>
          </a:xfrm>
          <a:prstGeom prst="homePlate">
            <a:avLst>
              <a:gd name="adj" fmla="val 26596"/>
            </a:avLst>
          </a:prstGeom>
          <a:solidFill>
            <a:schemeClr val="bg2">
              <a:lumMod val="90000"/>
            </a:schemeClr>
          </a:solidFill>
        </p:spPr>
        <p:style>
          <a:lnRef idx="0">
            <a:schemeClr val="accent3"/>
          </a:lnRef>
          <a:fillRef idx="3">
            <a:schemeClr val="accent3"/>
          </a:fillRef>
          <a:effectRef idx="3">
            <a:schemeClr val="accent3"/>
          </a:effectRef>
          <a:fontRef idx="minor">
            <a:schemeClr val="lt1"/>
          </a:fontRef>
        </p:style>
        <p:txBody>
          <a:bodyPr rtlCol="0" anchor="ctr"/>
          <a:lstStyle/>
          <a:p>
            <a:r>
              <a:rPr lang="en-US" sz="1600">
                <a:solidFill>
                  <a:schemeClr val="tx1"/>
                </a:solidFill>
                <a:latin typeface="Arial Rounded MT Bold" panose="020F0704030504030204" pitchFamily="34" charset="0"/>
                <a:cs typeface="Arial" panose="020B0604020202020204" pitchFamily="34" charset="0"/>
              </a:rPr>
              <a:t>2. Tata </a:t>
            </a:r>
            <a:r>
              <a:rPr lang="en-US" sz="1600" err="1">
                <a:solidFill>
                  <a:schemeClr val="tx1"/>
                </a:solidFill>
                <a:latin typeface="Arial Rounded MT Bold" panose="020F0704030504030204" pitchFamily="34" charset="0"/>
                <a:cs typeface="Arial" panose="020B0604020202020204" pitchFamily="34" charset="0"/>
              </a:rPr>
              <a:t>Pamong</a:t>
            </a:r>
            <a:r>
              <a:rPr lang="en-US" sz="1600">
                <a:solidFill>
                  <a:schemeClr val="tx1"/>
                </a:solidFill>
                <a:latin typeface="Arial Rounded MT Bold" panose="020F0704030504030204" pitchFamily="34" charset="0"/>
                <a:cs typeface="Arial" panose="020B0604020202020204" pitchFamily="34" charset="0"/>
              </a:rPr>
              <a:t>, Tata </a:t>
            </a:r>
            <a:r>
              <a:rPr lang="en-US" sz="1600" err="1">
                <a:solidFill>
                  <a:schemeClr val="tx1"/>
                </a:solidFill>
                <a:latin typeface="Arial Rounded MT Bold" panose="020F0704030504030204" pitchFamily="34" charset="0"/>
                <a:cs typeface="Arial" panose="020B0604020202020204" pitchFamily="34" charset="0"/>
              </a:rPr>
              <a:t>Kelola</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dan</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Kerjasama</a:t>
            </a:r>
            <a:endParaRPr lang="en-US" sz="1600">
              <a:solidFill>
                <a:schemeClr val="tx1"/>
              </a:solidFill>
              <a:latin typeface="Arial Rounded MT Bold" panose="020F0704030504030204" pitchFamily="34" charset="0"/>
              <a:cs typeface="Arial" panose="020B0604020202020204" pitchFamily="34" charset="0"/>
            </a:endParaRPr>
          </a:p>
        </p:txBody>
      </p:sp>
      <p:sp>
        <p:nvSpPr>
          <p:cNvPr id="7" name="Pentagon 6"/>
          <p:cNvSpPr/>
          <p:nvPr/>
        </p:nvSpPr>
        <p:spPr>
          <a:xfrm>
            <a:off x="142490" y="2631210"/>
            <a:ext cx="3902079" cy="409303"/>
          </a:xfrm>
          <a:prstGeom prst="homePlate">
            <a:avLst>
              <a:gd name="adj" fmla="val 26596"/>
            </a:avLst>
          </a:prstGeom>
          <a:solidFill>
            <a:schemeClr val="bg2">
              <a:lumMod val="90000"/>
            </a:schemeClr>
          </a:solidFill>
        </p:spPr>
        <p:style>
          <a:lnRef idx="0">
            <a:schemeClr val="accent3"/>
          </a:lnRef>
          <a:fillRef idx="3">
            <a:schemeClr val="accent3"/>
          </a:fillRef>
          <a:effectRef idx="3">
            <a:schemeClr val="accent3"/>
          </a:effectRef>
          <a:fontRef idx="minor">
            <a:schemeClr val="lt1"/>
          </a:fontRef>
        </p:style>
        <p:txBody>
          <a:bodyPr rtlCol="0" anchor="ctr"/>
          <a:lstStyle/>
          <a:p>
            <a:r>
              <a:rPr lang="en-US" sz="1600">
                <a:solidFill>
                  <a:schemeClr val="tx1"/>
                </a:solidFill>
                <a:latin typeface="Arial Rounded MT Bold" panose="020F0704030504030204" pitchFamily="34" charset="0"/>
                <a:cs typeface="Arial" panose="020B0604020202020204" pitchFamily="34" charset="0"/>
              </a:rPr>
              <a:t>3. </a:t>
            </a:r>
            <a:r>
              <a:rPr lang="en-US" sz="1600" err="1">
                <a:solidFill>
                  <a:schemeClr val="tx1"/>
                </a:solidFill>
                <a:latin typeface="Arial Rounded MT Bold" panose="020F0704030504030204" pitchFamily="34" charset="0"/>
                <a:cs typeface="Arial" panose="020B0604020202020204" pitchFamily="34" charset="0"/>
              </a:rPr>
              <a:t>Mahasiswa</a:t>
            </a:r>
            <a:endParaRPr lang="en-US" sz="1600">
              <a:solidFill>
                <a:schemeClr val="tx1"/>
              </a:solidFill>
              <a:latin typeface="Arial Rounded MT Bold" panose="020F0704030504030204" pitchFamily="34" charset="0"/>
              <a:cs typeface="Arial" panose="020B0604020202020204" pitchFamily="34" charset="0"/>
            </a:endParaRPr>
          </a:p>
        </p:txBody>
      </p:sp>
      <p:sp>
        <p:nvSpPr>
          <p:cNvPr id="8" name="Pentagon 7"/>
          <p:cNvSpPr/>
          <p:nvPr/>
        </p:nvSpPr>
        <p:spPr>
          <a:xfrm>
            <a:off x="113916" y="3149275"/>
            <a:ext cx="4246286" cy="409303"/>
          </a:xfrm>
          <a:prstGeom prst="homePlate">
            <a:avLst>
              <a:gd name="adj" fmla="val 26596"/>
            </a:avLst>
          </a:prstGeom>
          <a:solidFill>
            <a:schemeClr val="bg2">
              <a:lumMod val="90000"/>
            </a:schemeClr>
          </a:solidFill>
        </p:spPr>
        <p:style>
          <a:lnRef idx="0">
            <a:schemeClr val="accent3"/>
          </a:lnRef>
          <a:fillRef idx="3">
            <a:schemeClr val="accent3"/>
          </a:fillRef>
          <a:effectRef idx="3">
            <a:schemeClr val="accent3"/>
          </a:effectRef>
          <a:fontRef idx="minor">
            <a:schemeClr val="lt1"/>
          </a:fontRef>
        </p:style>
        <p:txBody>
          <a:bodyPr rtlCol="0" anchor="ctr"/>
          <a:lstStyle/>
          <a:p>
            <a:r>
              <a:rPr lang="en-US" sz="1600">
                <a:solidFill>
                  <a:schemeClr val="tx1"/>
                </a:solidFill>
                <a:latin typeface="Arial Rounded MT Bold" panose="020F0704030504030204" pitchFamily="34" charset="0"/>
                <a:cs typeface="Arial" panose="020B0604020202020204" pitchFamily="34" charset="0"/>
              </a:rPr>
              <a:t>4. </a:t>
            </a:r>
            <a:r>
              <a:rPr lang="en-US" sz="1600" err="1">
                <a:solidFill>
                  <a:schemeClr val="tx1"/>
                </a:solidFill>
                <a:latin typeface="Arial Rounded MT Bold" panose="020F0704030504030204" pitchFamily="34" charset="0"/>
                <a:cs typeface="Arial" panose="020B0604020202020204" pitchFamily="34" charset="0"/>
              </a:rPr>
              <a:t>Sumber</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Daya</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Manusia</a:t>
            </a:r>
            <a:endParaRPr lang="en-US" sz="1600">
              <a:solidFill>
                <a:schemeClr val="tx1"/>
              </a:solidFill>
              <a:latin typeface="Arial Rounded MT Bold" panose="020F0704030504030204" pitchFamily="34" charset="0"/>
              <a:cs typeface="Arial" panose="020B0604020202020204" pitchFamily="34" charset="0"/>
            </a:endParaRPr>
          </a:p>
        </p:txBody>
      </p:sp>
      <p:sp>
        <p:nvSpPr>
          <p:cNvPr id="9" name="Pentagon 8"/>
          <p:cNvSpPr/>
          <p:nvPr/>
        </p:nvSpPr>
        <p:spPr>
          <a:xfrm>
            <a:off x="113917" y="3667340"/>
            <a:ext cx="4825058" cy="409303"/>
          </a:xfrm>
          <a:prstGeom prst="homePlate">
            <a:avLst>
              <a:gd name="adj" fmla="val 26596"/>
            </a:avLst>
          </a:prstGeom>
          <a:solidFill>
            <a:schemeClr val="bg2">
              <a:lumMod val="90000"/>
            </a:schemeClr>
          </a:solidFill>
        </p:spPr>
        <p:style>
          <a:lnRef idx="0">
            <a:schemeClr val="accent3"/>
          </a:lnRef>
          <a:fillRef idx="3">
            <a:schemeClr val="accent3"/>
          </a:fillRef>
          <a:effectRef idx="3">
            <a:schemeClr val="accent3"/>
          </a:effectRef>
          <a:fontRef idx="minor">
            <a:schemeClr val="lt1"/>
          </a:fontRef>
        </p:style>
        <p:txBody>
          <a:bodyPr rtlCol="0" anchor="ctr"/>
          <a:lstStyle/>
          <a:p>
            <a:r>
              <a:rPr lang="en-US" sz="1600">
                <a:solidFill>
                  <a:schemeClr val="tx1"/>
                </a:solidFill>
                <a:latin typeface="Arial Rounded MT Bold" panose="020F0704030504030204" pitchFamily="34" charset="0"/>
                <a:cs typeface="Arial" panose="020B0604020202020204" pitchFamily="34" charset="0"/>
              </a:rPr>
              <a:t>5. </a:t>
            </a:r>
            <a:r>
              <a:rPr lang="en-US" sz="1600" err="1">
                <a:solidFill>
                  <a:schemeClr val="tx1"/>
                </a:solidFill>
                <a:latin typeface="Arial Rounded MT Bold" panose="020F0704030504030204" pitchFamily="34" charset="0"/>
                <a:cs typeface="Arial" panose="020B0604020202020204" pitchFamily="34" charset="0"/>
              </a:rPr>
              <a:t>Keuangan</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Sarana</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dan</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Prasarana</a:t>
            </a:r>
            <a:endParaRPr lang="en-US" sz="1600">
              <a:solidFill>
                <a:schemeClr val="tx1"/>
              </a:solidFill>
              <a:latin typeface="Arial Rounded MT Bold" panose="020F0704030504030204" pitchFamily="34" charset="0"/>
              <a:cs typeface="Arial" panose="020B0604020202020204" pitchFamily="34" charset="0"/>
            </a:endParaRPr>
          </a:p>
        </p:txBody>
      </p:sp>
      <p:sp>
        <p:nvSpPr>
          <p:cNvPr id="10" name="Pentagon 9"/>
          <p:cNvSpPr/>
          <p:nvPr/>
        </p:nvSpPr>
        <p:spPr>
          <a:xfrm>
            <a:off x="142491" y="4185405"/>
            <a:ext cx="4217711" cy="409303"/>
          </a:xfrm>
          <a:prstGeom prst="homePlate">
            <a:avLst>
              <a:gd name="adj" fmla="val 26596"/>
            </a:avLst>
          </a:prstGeom>
          <a:solidFill>
            <a:schemeClr val="bg2">
              <a:lumMod val="90000"/>
            </a:schemeClr>
          </a:solidFill>
        </p:spPr>
        <p:style>
          <a:lnRef idx="0">
            <a:schemeClr val="accent3"/>
          </a:lnRef>
          <a:fillRef idx="3">
            <a:schemeClr val="accent3"/>
          </a:fillRef>
          <a:effectRef idx="3">
            <a:schemeClr val="accent3"/>
          </a:effectRef>
          <a:fontRef idx="minor">
            <a:schemeClr val="lt1"/>
          </a:fontRef>
        </p:style>
        <p:txBody>
          <a:bodyPr rtlCol="0" anchor="ctr"/>
          <a:lstStyle/>
          <a:p>
            <a:r>
              <a:rPr lang="en-US" sz="1600">
                <a:solidFill>
                  <a:schemeClr val="tx1"/>
                </a:solidFill>
                <a:latin typeface="Arial Rounded MT Bold" panose="020F0704030504030204" pitchFamily="34" charset="0"/>
                <a:cs typeface="Arial" panose="020B0604020202020204" pitchFamily="34" charset="0"/>
              </a:rPr>
              <a:t>6. </a:t>
            </a:r>
            <a:r>
              <a:rPr lang="en-US" sz="1600" err="1">
                <a:solidFill>
                  <a:schemeClr val="tx1"/>
                </a:solidFill>
                <a:latin typeface="Arial Rounded MT Bold" panose="020F0704030504030204" pitchFamily="34" charset="0"/>
                <a:cs typeface="Arial" panose="020B0604020202020204" pitchFamily="34" charset="0"/>
              </a:rPr>
              <a:t>Pendidikan</a:t>
            </a:r>
            <a:endParaRPr lang="en-US" sz="1600">
              <a:solidFill>
                <a:schemeClr val="tx1"/>
              </a:solidFill>
              <a:latin typeface="Arial Rounded MT Bold" panose="020F0704030504030204" pitchFamily="34" charset="0"/>
              <a:cs typeface="Arial" panose="020B0604020202020204" pitchFamily="34" charset="0"/>
            </a:endParaRPr>
          </a:p>
        </p:txBody>
      </p:sp>
      <p:sp>
        <p:nvSpPr>
          <p:cNvPr id="11" name="Pentagon 10"/>
          <p:cNvSpPr/>
          <p:nvPr/>
        </p:nvSpPr>
        <p:spPr>
          <a:xfrm>
            <a:off x="113914" y="4671084"/>
            <a:ext cx="4074671" cy="409303"/>
          </a:xfrm>
          <a:prstGeom prst="homePlate">
            <a:avLst>
              <a:gd name="adj" fmla="val 26596"/>
            </a:avLst>
          </a:prstGeom>
          <a:solidFill>
            <a:schemeClr val="bg2">
              <a:lumMod val="90000"/>
            </a:schemeClr>
          </a:solidFill>
        </p:spPr>
        <p:style>
          <a:lnRef idx="0">
            <a:schemeClr val="accent3"/>
          </a:lnRef>
          <a:fillRef idx="3">
            <a:schemeClr val="accent3"/>
          </a:fillRef>
          <a:effectRef idx="3">
            <a:schemeClr val="accent3"/>
          </a:effectRef>
          <a:fontRef idx="minor">
            <a:schemeClr val="lt1"/>
          </a:fontRef>
        </p:style>
        <p:txBody>
          <a:bodyPr rtlCol="0" anchor="ctr"/>
          <a:lstStyle/>
          <a:p>
            <a:r>
              <a:rPr lang="en-US" sz="1600">
                <a:solidFill>
                  <a:schemeClr val="tx1"/>
                </a:solidFill>
                <a:latin typeface="Arial Rounded MT Bold" panose="020F0704030504030204" pitchFamily="34" charset="0"/>
                <a:cs typeface="Arial" panose="020B0604020202020204" pitchFamily="34" charset="0"/>
              </a:rPr>
              <a:t>7. </a:t>
            </a:r>
            <a:r>
              <a:rPr lang="en-US" sz="1600" err="1">
                <a:solidFill>
                  <a:schemeClr val="tx1"/>
                </a:solidFill>
                <a:latin typeface="Arial Rounded MT Bold" panose="020F0704030504030204" pitchFamily="34" charset="0"/>
                <a:cs typeface="Arial" panose="020B0604020202020204" pitchFamily="34" charset="0"/>
              </a:rPr>
              <a:t>Penelitian</a:t>
            </a:r>
            <a:endParaRPr lang="en-US" sz="1600">
              <a:solidFill>
                <a:schemeClr val="tx1"/>
              </a:solidFill>
              <a:latin typeface="Arial Rounded MT Bold" panose="020F0704030504030204" pitchFamily="34" charset="0"/>
              <a:cs typeface="Arial" panose="020B0604020202020204" pitchFamily="34" charset="0"/>
            </a:endParaRPr>
          </a:p>
        </p:txBody>
      </p:sp>
      <p:sp>
        <p:nvSpPr>
          <p:cNvPr id="12" name="Pentagon 11"/>
          <p:cNvSpPr/>
          <p:nvPr/>
        </p:nvSpPr>
        <p:spPr>
          <a:xfrm>
            <a:off x="113915" y="5221535"/>
            <a:ext cx="4540835" cy="409303"/>
          </a:xfrm>
          <a:prstGeom prst="homePlate">
            <a:avLst>
              <a:gd name="adj" fmla="val 26596"/>
            </a:avLst>
          </a:prstGeom>
          <a:solidFill>
            <a:schemeClr val="bg2">
              <a:lumMod val="90000"/>
            </a:schemeClr>
          </a:solidFill>
        </p:spPr>
        <p:style>
          <a:lnRef idx="0">
            <a:schemeClr val="accent3"/>
          </a:lnRef>
          <a:fillRef idx="3">
            <a:schemeClr val="accent3"/>
          </a:fillRef>
          <a:effectRef idx="3">
            <a:schemeClr val="accent3"/>
          </a:effectRef>
          <a:fontRef idx="minor">
            <a:schemeClr val="lt1"/>
          </a:fontRef>
        </p:style>
        <p:txBody>
          <a:bodyPr rtlCol="0" anchor="ctr"/>
          <a:lstStyle/>
          <a:p>
            <a:r>
              <a:rPr lang="en-US" sz="1600">
                <a:solidFill>
                  <a:schemeClr val="tx1"/>
                </a:solidFill>
                <a:latin typeface="Arial Rounded MT Bold" panose="020F0704030504030204" pitchFamily="34" charset="0"/>
                <a:cs typeface="Arial" panose="020B0604020202020204" pitchFamily="34" charset="0"/>
              </a:rPr>
              <a:t>8. </a:t>
            </a:r>
            <a:r>
              <a:rPr lang="en-US" sz="1600" err="1">
                <a:solidFill>
                  <a:schemeClr val="tx1"/>
                </a:solidFill>
                <a:latin typeface="Arial Rounded MT Bold" panose="020F0704030504030204" pitchFamily="34" charset="0"/>
                <a:cs typeface="Arial" panose="020B0604020202020204" pitchFamily="34" charset="0"/>
              </a:rPr>
              <a:t>Pengabdian</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kepada</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Masyarakat</a:t>
            </a:r>
            <a:endParaRPr lang="en-US" sz="1600">
              <a:solidFill>
                <a:schemeClr val="tx1"/>
              </a:solidFill>
              <a:latin typeface="Arial Rounded MT Bold" panose="020F0704030504030204" pitchFamily="34" charset="0"/>
              <a:cs typeface="Arial" panose="020B0604020202020204" pitchFamily="34" charset="0"/>
            </a:endParaRPr>
          </a:p>
        </p:txBody>
      </p:sp>
      <p:sp>
        <p:nvSpPr>
          <p:cNvPr id="13" name="Pentagon 12"/>
          <p:cNvSpPr/>
          <p:nvPr/>
        </p:nvSpPr>
        <p:spPr>
          <a:xfrm>
            <a:off x="1576825" y="5737487"/>
            <a:ext cx="3943112" cy="409303"/>
          </a:xfrm>
          <a:prstGeom prst="homePlate">
            <a:avLst>
              <a:gd name="adj" fmla="val 26596"/>
            </a:avLst>
          </a:prstGeom>
          <a:solidFill>
            <a:schemeClr val="bg2">
              <a:lumMod val="90000"/>
            </a:schemeClr>
          </a:solidFill>
        </p:spPr>
        <p:style>
          <a:lnRef idx="0">
            <a:schemeClr val="accent3"/>
          </a:lnRef>
          <a:fillRef idx="3">
            <a:schemeClr val="accent3"/>
          </a:fillRef>
          <a:effectRef idx="3">
            <a:schemeClr val="accent3"/>
          </a:effectRef>
          <a:fontRef idx="minor">
            <a:schemeClr val="lt1"/>
          </a:fontRef>
        </p:style>
        <p:txBody>
          <a:bodyPr rtlCol="0" anchor="ctr"/>
          <a:lstStyle/>
          <a:p>
            <a:r>
              <a:rPr lang="en-US" sz="1600">
                <a:solidFill>
                  <a:schemeClr val="tx1"/>
                </a:solidFill>
                <a:latin typeface="Arial Rounded MT Bold" panose="020F0704030504030204" pitchFamily="34" charset="0"/>
                <a:cs typeface="Arial" panose="020B0604020202020204" pitchFamily="34" charset="0"/>
              </a:rPr>
              <a:t>9. </a:t>
            </a:r>
            <a:r>
              <a:rPr lang="en-US" sz="1600" err="1">
                <a:solidFill>
                  <a:schemeClr val="tx1"/>
                </a:solidFill>
                <a:latin typeface="Arial Rounded MT Bold" panose="020F0704030504030204" pitchFamily="34" charset="0"/>
                <a:cs typeface="Arial" panose="020B0604020202020204" pitchFamily="34" charset="0"/>
              </a:rPr>
              <a:t>Luaran</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dan</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Capaian</a:t>
            </a:r>
            <a:r>
              <a:rPr lang="en-US" sz="1600">
                <a:solidFill>
                  <a:schemeClr val="tx1"/>
                </a:solidFill>
                <a:latin typeface="Arial Rounded MT Bold" panose="020F0704030504030204" pitchFamily="34" charset="0"/>
                <a:cs typeface="Arial" panose="020B0604020202020204" pitchFamily="34" charset="0"/>
              </a:rPr>
              <a:t> </a:t>
            </a:r>
            <a:r>
              <a:rPr lang="en-US" sz="1600" err="1">
                <a:solidFill>
                  <a:schemeClr val="tx1"/>
                </a:solidFill>
                <a:latin typeface="Arial Rounded MT Bold" panose="020F0704030504030204" pitchFamily="34" charset="0"/>
                <a:cs typeface="Arial" panose="020B0604020202020204" pitchFamily="34" charset="0"/>
              </a:rPr>
              <a:t>Tridharma</a:t>
            </a:r>
            <a:endParaRPr lang="en-US" sz="1600">
              <a:solidFill>
                <a:schemeClr val="tx1"/>
              </a:solidFill>
              <a:latin typeface="Arial Rounded MT Bold" panose="020F0704030504030204" pitchFamily="34" charset="0"/>
              <a:cs typeface="Arial" panose="020B0604020202020204" pitchFamily="34" charset="0"/>
            </a:endParaRPr>
          </a:p>
        </p:txBody>
      </p:sp>
      <p:grpSp>
        <p:nvGrpSpPr>
          <p:cNvPr id="28" name="Group 27"/>
          <p:cNvGrpSpPr/>
          <p:nvPr/>
        </p:nvGrpSpPr>
        <p:grpSpPr>
          <a:xfrm>
            <a:off x="5733696" y="810735"/>
            <a:ext cx="4095434" cy="1773389"/>
            <a:chOff x="6385171" y="39627"/>
            <a:chExt cx="2638513" cy="2123660"/>
          </a:xfrm>
          <a:solidFill>
            <a:schemeClr val="accent6">
              <a:lumMod val="60000"/>
              <a:lumOff val="40000"/>
            </a:schemeClr>
          </a:solidFill>
        </p:grpSpPr>
        <p:sp>
          <p:nvSpPr>
            <p:cNvPr id="16" name="Pentagon 15"/>
            <p:cNvSpPr/>
            <p:nvPr/>
          </p:nvSpPr>
          <p:spPr>
            <a:xfrm rot="10800000">
              <a:off x="6385171" y="39627"/>
              <a:ext cx="2574705" cy="2123660"/>
            </a:xfrm>
            <a:prstGeom prst="homePlate">
              <a:avLst>
                <a:gd name="adj" fmla="val 8102"/>
              </a:avLst>
            </a:prstGeom>
            <a:grp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7" name="TextBox 16"/>
            <p:cNvSpPr txBox="1"/>
            <p:nvPr/>
          </p:nvSpPr>
          <p:spPr>
            <a:xfrm>
              <a:off x="6511541" y="88355"/>
              <a:ext cx="2512143" cy="1754326"/>
            </a:xfrm>
            <a:prstGeom prst="rect">
              <a:avLst/>
            </a:prstGeom>
            <a:noFill/>
          </p:spPr>
          <p:txBody>
            <a:bodyPr wrap="square" rtlCol="0">
              <a:spAutoFit/>
            </a:bodyPr>
            <a:lstStyle/>
            <a:p>
              <a:pPr marL="228600" indent="-228600">
                <a:buFont typeface="+mj-lt"/>
                <a:buAutoNum type="arabicPeriod"/>
              </a:pPr>
              <a:r>
                <a:rPr lang="en-US" sz="1200" b="1" dirty="0" err="1">
                  <a:latin typeface="+mj-lt"/>
                </a:rPr>
                <a:t>Latar</a:t>
              </a:r>
              <a:r>
                <a:rPr lang="en-US" sz="1200" b="1" dirty="0">
                  <a:latin typeface="+mj-lt"/>
                </a:rPr>
                <a:t> </a:t>
              </a:r>
              <a:r>
                <a:rPr lang="en-US" sz="1200" b="1" dirty="0" err="1">
                  <a:latin typeface="+mj-lt"/>
                </a:rPr>
                <a:t>Belakang</a:t>
              </a:r>
              <a:endParaRPr lang="en-US" sz="1200" dirty="0">
                <a:latin typeface="+mj-lt"/>
              </a:endParaRPr>
            </a:p>
            <a:p>
              <a:pPr marL="228600" indent="-228600">
                <a:buFont typeface="+mj-lt"/>
                <a:buAutoNum type="arabicPeriod"/>
              </a:pPr>
              <a:r>
                <a:rPr lang="en-US" sz="1200" b="1" dirty="0" err="1">
                  <a:latin typeface="+mj-lt"/>
                </a:rPr>
                <a:t>Kebijakan</a:t>
              </a:r>
              <a:endParaRPr lang="en-US" sz="1200" dirty="0">
                <a:latin typeface="+mj-lt"/>
              </a:endParaRPr>
            </a:p>
            <a:p>
              <a:pPr marL="228600" indent="-228600">
                <a:buFont typeface="+mj-lt"/>
                <a:buAutoNum type="arabicPeriod"/>
              </a:pPr>
              <a:r>
                <a:rPr lang="en-US" sz="1200" b="1" dirty="0" err="1">
                  <a:latin typeface="+mj-lt"/>
                </a:rPr>
                <a:t>Mekanisme</a:t>
              </a:r>
              <a:r>
                <a:rPr lang="en-US" sz="1200" b="1" dirty="0">
                  <a:latin typeface="+mj-lt"/>
                </a:rPr>
                <a:t> </a:t>
              </a:r>
              <a:r>
                <a:rPr lang="en-US" sz="1200" b="1" dirty="0" err="1">
                  <a:latin typeface="+mj-lt"/>
                </a:rPr>
                <a:t>Penetapan</a:t>
              </a:r>
              <a:r>
                <a:rPr lang="en-US" sz="1200" b="1" dirty="0">
                  <a:latin typeface="+mj-lt"/>
                </a:rPr>
                <a:t> </a:t>
              </a:r>
              <a:r>
                <a:rPr lang="en-US" sz="1200" b="1" dirty="0" err="1">
                  <a:latin typeface="+mj-lt"/>
                </a:rPr>
                <a:t>dan</a:t>
              </a:r>
              <a:r>
                <a:rPr lang="en-US" sz="1200" b="1" dirty="0">
                  <a:latin typeface="+mj-lt"/>
                </a:rPr>
                <a:t> </a:t>
              </a:r>
              <a:r>
                <a:rPr lang="en-US" sz="1200" b="1" dirty="0" err="1">
                  <a:latin typeface="+mj-lt"/>
                </a:rPr>
                <a:t>Strategi</a:t>
              </a:r>
              <a:r>
                <a:rPr lang="en-US" sz="1200" b="1" dirty="0">
                  <a:latin typeface="+mj-lt"/>
                </a:rPr>
                <a:t> </a:t>
              </a:r>
              <a:r>
                <a:rPr lang="en-US" sz="1200" b="1" dirty="0" err="1">
                  <a:latin typeface="+mj-lt"/>
                </a:rPr>
                <a:t>Pencapaian</a:t>
              </a:r>
              <a:r>
                <a:rPr lang="en-US" sz="1200" b="1" dirty="0">
                  <a:latin typeface="+mj-lt"/>
                </a:rPr>
                <a:t> </a:t>
              </a:r>
              <a:r>
                <a:rPr lang="en-US" sz="1200" b="1" dirty="0" err="1">
                  <a:latin typeface="+mj-lt"/>
                </a:rPr>
                <a:t>Standar</a:t>
              </a:r>
              <a:r>
                <a:rPr lang="en-US" sz="1200" b="1" dirty="0">
                  <a:latin typeface="+mj-lt"/>
                </a:rPr>
                <a:t> VMTS</a:t>
              </a:r>
              <a:endParaRPr lang="en-US" sz="1200" dirty="0">
                <a:latin typeface="+mj-lt"/>
              </a:endParaRPr>
            </a:p>
            <a:p>
              <a:pPr marL="228600" indent="-228600">
                <a:buFont typeface="+mj-lt"/>
                <a:buAutoNum type="arabicPeriod"/>
              </a:pPr>
              <a:r>
                <a:rPr lang="en-US" sz="1200" b="1" dirty="0" err="1">
                  <a:latin typeface="+mj-lt"/>
                </a:rPr>
                <a:t>Indikator</a:t>
              </a:r>
              <a:r>
                <a:rPr lang="en-US" sz="1200" b="1" dirty="0">
                  <a:latin typeface="+mj-lt"/>
                </a:rPr>
                <a:t> </a:t>
              </a:r>
              <a:r>
                <a:rPr lang="en-US" sz="1200" b="1" dirty="0" err="1">
                  <a:latin typeface="+mj-lt"/>
                </a:rPr>
                <a:t>Kinerja</a:t>
              </a:r>
              <a:r>
                <a:rPr lang="en-US" sz="1200" b="1" dirty="0">
                  <a:latin typeface="+mj-lt"/>
                </a:rPr>
                <a:t> </a:t>
              </a:r>
              <a:r>
                <a:rPr lang="en-US" sz="1200" b="1" dirty="0" err="1">
                  <a:latin typeface="+mj-lt"/>
                </a:rPr>
                <a:t>Utama</a:t>
              </a:r>
              <a:endParaRPr lang="en-US" sz="1200" dirty="0">
                <a:latin typeface="+mj-lt"/>
              </a:endParaRPr>
            </a:p>
            <a:p>
              <a:pPr marL="228600" indent="-228600">
                <a:buFont typeface="+mj-lt"/>
                <a:buAutoNum type="arabicPeriod"/>
              </a:pPr>
              <a:r>
                <a:rPr lang="en-US" sz="1200" b="1" dirty="0" err="1">
                  <a:latin typeface="+mj-lt"/>
                </a:rPr>
                <a:t>Indikator</a:t>
              </a:r>
              <a:r>
                <a:rPr lang="en-US" sz="1200" b="1" dirty="0">
                  <a:latin typeface="+mj-lt"/>
                </a:rPr>
                <a:t> </a:t>
              </a:r>
              <a:r>
                <a:rPr lang="en-US" sz="1200" b="1" dirty="0" err="1">
                  <a:latin typeface="+mj-lt"/>
                </a:rPr>
                <a:t>Kinerja</a:t>
              </a:r>
              <a:r>
                <a:rPr lang="en-US" sz="1200" b="1" dirty="0">
                  <a:latin typeface="+mj-lt"/>
                </a:rPr>
                <a:t> </a:t>
              </a:r>
              <a:r>
                <a:rPr lang="en-US" sz="1200" b="1" dirty="0" err="1">
                  <a:latin typeface="+mj-lt"/>
                </a:rPr>
                <a:t>Tambahan</a:t>
              </a:r>
              <a:endParaRPr lang="en-US" sz="1200" dirty="0">
                <a:latin typeface="+mj-lt"/>
              </a:endParaRPr>
            </a:p>
            <a:p>
              <a:pPr marL="228600" indent="-228600">
                <a:buFont typeface="+mj-lt"/>
                <a:buAutoNum type="arabicPeriod"/>
              </a:pPr>
              <a:r>
                <a:rPr lang="en-US" sz="1200" b="1" dirty="0" err="1">
                  <a:latin typeface="+mj-lt"/>
                </a:rPr>
                <a:t>Evaluasi</a:t>
              </a:r>
              <a:r>
                <a:rPr lang="en-US" sz="1200" b="1" dirty="0">
                  <a:latin typeface="+mj-lt"/>
                </a:rPr>
                <a:t> </a:t>
              </a:r>
              <a:r>
                <a:rPr lang="en-US" sz="1200" b="1" dirty="0" err="1">
                  <a:latin typeface="+mj-lt"/>
                </a:rPr>
                <a:t>Capaian</a:t>
              </a:r>
              <a:r>
                <a:rPr lang="en-US" sz="1200" b="1" dirty="0">
                  <a:latin typeface="+mj-lt"/>
                </a:rPr>
                <a:t> </a:t>
              </a:r>
              <a:r>
                <a:rPr lang="en-US" sz="1200" b="1" dirty="0" err="1">
                  <a:latin typeface="+mj-lt"/>
                </a:rPr>
                <a:t>Kinerja</a:t>
              </a:r>
              <a:endParaRPr lang="en-US" sz="1200" dirty="0">
                <a:latin typeface="+mj-lt"/>
              </a:endParaRPr>
            </a:p>
            <a:p>
              <a:pPr marL="228600" indent="-228600">
                <a:buFont typeface="+mj-lt"/>
                <a:buAutoNum type="arabicPeriod"/>
              </a:pPr>
              <a:r>
                <a:rPr lang="en-US" sz="1200" b="1" dirty="0" err="1">
                  <a:latin typeface="+mj-lt"/>
                </a:rPr>
                <a:t>Kesimpulan</a:t>
              </a:r>
              <a:r>
                <a:rPr lang="en-US" sz="1200" b="1" dirty="0">
                  <a:latin typeface="+mj-lt"/>
                </a:rPr>
                <a:t> </a:t>
              </a:r>
              <a:r>
                <a:rPr lang="en-US" sz="1200" b="1" dirty="0" err="1">
                  <a:latin typeface="+mj-lt"/>
                </a:rPr>
                <a:t>hasil</a:t>
              </a:r>
              <a:r>
                <a:rPr lang="en-US" sz="1200" b="1" dirty="0">
                  <a:latin typeface="+mj-lt"/>
                </a:rPr>
                <a:t> </a:t>
              </a:r>
              <a:r>
                <a:rPr lang="en-US" sz="1200" b="1" dirty="0" err="1">
                  <a:latin typeface="+mj-lt"/>
                </a:rPr>
                <a:t>evaluasi</a:t>
              </a:r>
              <a:r>
                <a:rPr lang="en-US" sz="1200" b="1" dirty="0">
                  <a:latin typeface="+mj-lt"/>
                </a:rPr>
                <a:t> </a:t>
              </a:r>
              <a:r>
                <a:rPr lang="en-US" sz="1200" b="1" dirty="0" err="1">
                  <a:latin typeface="+mj-lt"/>
                </a:rPr>
                <a:t>ketercapaian</a:t>
              </a:r>
              <a:r>
                <a:rPr lang="en-US" sz="1200" b="1" dirty="0">
                  <a:latin typeface="+mj-lt"/>
                </a:rPr>
                <a:t> VMTS </a:t>
              </a:r>
              <a:r>
                <a:rPr lang="en-US" sz="1200" b="1" dirty="0" err="1">
                  <a:latin typeface="+mj-lt"/>
                </a:rPr>
                <a:t>dan</a:t>
              </a:r>
              <a:r>
                <a:rPr lang="en-US" sz="1200" b="1" dirty="0">
                  <a:latin typeface="+mj-lt"/>
                </a:rPr>
                <a:t> </a:t>
              </a:r>
              <a:r>
                <a:rPr lang="en-US" sz="1200" b="1" dirty="0" err="1">
                  <a:latin typeface="+mj-lt"/>
                </a:rPr>
                <a:t>tindaklanjut</a:t>
              </a:r>
              <a:r>
                <a:rPr lang="en-US" sz="1200" b="1" dirty="0">
                  <a:latin typeface="+mj-lt"/>
                </a:rPr>
                <a:t> </a:t>
              </a:r>
              <a:endParaRPr lang="en-US" sz="1200" dirty="0">
                <a:latin typeface="+mj-lt"/>
              </a:endParaRPr>
            </a:p>
          </p:txBody>
        </p:sp>
      </p:grpSp>
      <p:grpSp>
        <p:nvGrpSpPr>
          <p:cNvPr id="30" name="Group 29"/>
          <p:cNvGrpSpPr/>
          <p:nvPr/>
        </p:nvGrpSpPr>
        <p:grpSpPr>
          <a:xfrm>
            <a:off x="5733696" y="5080387"/>
            <a:ext cx="3765402" cy="2308326"/>
            <a:chOff x="6412888" y="4786543"/>
            <a:chExt cx="2622829" cy="2308326"/>
          </a:xfrm>
          <a:solidFill>
            <a:schemeClr val="accent6">
              <a:lumMod val="40000"/>
              <a:lumOff val="60000"/>
            </a:schemeClr>
          </a:solidFill>
        </p:grpSpPr>
        <p:sp>
          <p:nvSpPr>
            <p:cNvPr id="21" name="Pentagon 20"/>
            <p:cNvSpPr/>
            <p:nvPr/>
          </p:nvSpPr>
          <p:spPr>
            <a:xfrm rot="10800000">
              <a:off x="6412888" y="4786543"/>
              <a:ext cx="2574705" cy="1754328"/>
            </a:xfrm>
            <a:prstGeom prst="homePlate">
              <a:avLst>
                <a:gd name="adj" fmla="val 8557"/>
              </a:avLst>
            </a:prstGeom>
            <a:grp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TextBox 21"/>
            <p:cNvSpPr txBox="1"/>
            <p:nvPr/>
          </p:nvSpPr>
          <p:spPr>
            <a:xfrm>
              <a:off x="6593306" y="4786545"/>
              <a:ext cx="2442411" cy="2308324"/>
            </a:xfrm>
            <a:prstGeom prst="rect">
              <a:avLst/>
            </a:prstGeom>
            <a:noFill/>
          </p:spPr>
          <p:txBody>
            <a:bodyPr wrap="square" rtlCol="0">
              <a:spAutoFit/>
            </a:bodyPr>
            <a:lstStyle/>
            <a:p>
              <a:pPr marL="228600" indent="-228600">
                <a:buFont typeface="+mj-lt"/>
                <a:buAutoNum type="arabicPeriod"/>
              </a:pPr>
              <a:r>
                <a:rPr lang="en-US" sz="1200" b="1" dirty="0" err="1">
                  <a:solidFill>
                    <a:srgbClr val="FFFF00"/>
                  </a:solidFill>
                  <a:latin typeface="+mj-lt"/>
                </a:rPr>
                <a:t>Indikator</a:t>
              </a:r>
              <a:r>
                <a:rPr lang="en-US" sz="1200" b="1" dirty="0">
                  <a:solidFill>
                    <a:srgbClr val="FFFF00"/>
                  </a:solidFill>
                  <a:latin typeface="+mj-lt"/>
                </a:rPr>
                <a:t> </a:t>
              </a:r>
              <a:r>
                <a:rPr lang="en-US" sz="1200" b="1" dirty="0" err="1">
                  <a:solidFill>
                    <a:srgbClr val="FFFF00"/>
                  </a:solidFill>
                  <a:latin typeface="+mj-lt"/>
                </a:rPr>
                <a:t>Kinerja</a:t>
              </a:r>
              <a:r>
                <a:rPr lang="en-US" sz="1200" b="1" dirty="0">
                  <a:solidFill>
                    <a:srgbClr val="FFFF00"/>
                  </a:solidFill>
                  <a:latin typeface="+mj-lt"/>
                </a:rPr>
                <a:t> </a:t>
              </a:r>
              <a:r>
                <a:rPr lang="en-US" sz="1200" b="1" dirty="0" err="1">
                  <a:solidFill>
                    <a:srgbClr val="FFFF00"/>
                  </a:solidFill>
                  <a:latin typeface="+mj-lt"/>
                </a:rPr>
                <a:t>Utama</a:t>
              </a:r>
              <a:r>
                <a:rPr lang="en-US" sz="1200" b="1" dirty="0">
                  <a:solidFill>
                    <a:srgbClr val="FFFF00"/>
                  </a:solidFill>
                  <a:latin typeface="+mj-lt"/>
                </a:rPr>
                <a:t> (</a:t>
              </a:r>
              <a:r>
                <a:rPr lang="en-US" sz="1200" b="1" dirty="0" err="1">
                  <a:solidFill>
                    <a:srgbClr val="FFFF00"/>
                  </a:solidFill>
                  <a:latin typeface="+mj-lt"/>
                </a:rPr>
                <a:t>Pendidikan</a:t>
              </a:r>
              <a:r>
                <a:rPr lang="en-US" sz="1200" b="1" dirty="0">
                  <a:solidFill>
                    <a:srgbClr val="FFFF00"/>
                  </a:solidFill>
                  <a:latin typeface="+mj-lt"/>
                </a:rPr>
                <a:t>, </a:t>
              </a:r>
              <a:r>
                <a:rPr lang="en-US" sz="1200" b="1" dirty="0" err="1">
                  <a:solidFill>
                    <a:srgbClr val="FFFF00"/>
                  </a:solidFill>
                  <a:latin typeface="+mj-lt"/>
                </a:rPr>
                <a:t>Penelitian</a:t>
              </a:r>
              <a:r>
                <a:rPr lang="en-US" sz="1200" b="1" dirty="0">
                  <a:solidFill>
                    <a:srgbClr val="FFFF00"/>
                  </a:solidFill>
                  <a:latin typeface="+mj-lt"/>
                </a:rPr>
                <a:t> </a:t>
              </a:r>
              <a:r>
                <a:rPr lang="en-US" sz="1200" b="1" dirty="0" err="1">
                  <a:solidFill>
                    <a:srgbClr val="FFFF00"/>
                  </a:solidFill>
                  <a:latin typeface="+mj-lt"/>
                </a:rPr>
                <a:t>dan</a:t>
              </a:r>
              <a:r>
                <a:rPr lang="en-US" sz="1200" b="1" dirty="0">
                  <a:solidFill>
                    <a:srgbClr val="FFFF00"/>
                  </a:solidFill>
                  <a:latin typeface="+mj-lt"/>
                </a:rPr>
                <a:t> </a:t>
              </a:r>
              <a:r>
                <a:rPr lang="en-US" sz="1200" b="1" dirty="0" err="1">
                  <a:solidFill>
                    <a:srgbClr val="FFFF00"/>
                  </a:solidFill>
                  <a:latin typeface="+mj-lt"/>
                </a:rPr>
                <a:t>PkM</a:t>
              </a:r>
              <a:r>
                <a:rPr lang="en-US" sz="1200" b="1" dirty="0">
                  <a:solidFill>
                    <a:srgbClr val="FFFF00"/>
                  </a:solidFill>
                  <a:latin typeface="+mj-lt"/>
                </a:rPr>
                <a:t>)</a:t>
              </a:r>
              <a:endParaRPr lang="en-US" sz="1200" dirty="0">
                <a:solidFill>
                  <a:srgbClr val="FFFF00"/>
                </a:solidFill>
                <a:latin typeface="+mj-lt"/>
              </a:endParaRPr>
            </a:p>
            <a:p>
              <a:pPr marL="228600" indent="-228600">
                <a:buFont typeface="+mj-lt"/>
                <a:buAutoNum type="arabicPeriod"/>
              </a:pPr>
              <a:r>
                <a:rPr lang="en-US" sz="1200" b="1" dirty="0" err="1">
                  <a:latin typeface="+mj-lt"/>
                </a:rPr>
                <a:t>Indikator</a:t>
              </a:r>
              <a:r>
                <a:rPr lang="en-US" sz="1200" b="1" dirty="0">
                  <a:latin typeface="+mj-lt"/>
                </a:rPr>
                <a:t> </a:t>
              </a:r>
              <a:r>
                <a:rPr lang="en-US" sz="1200" b="1" dirty="0" err="1">
                  <a:latin typeface="+mj-lt"/>
                </a:rPr>
                <a:t>Kinerja</a:t>
              </a:r>
              <a:r>
                <a:rPr lang="en-US" sz="1200" b="1" dirty="0">
                  <a:latin typeface="+mj-lt"/>
                </a:rPr>
                <a:t> </a:t>
              </a:r>
              <a:r>
                <a:rPr lang="en-US" sz="1200" b="1" dirty="0" err="1">
                  <a:latin typeface="+mj-lt"/>
                </a:rPr>
                <a:t>Tambahan</a:t>
              </a:r>
              <a:endParaRPr lang="en-US" sz="1200" dirty="0">
                <a:latin typeface="+mj-lt"/>
              </a:endParaRPr>
            </a:p>
            <a:p>
              <a:pPr marL="228600" indent="-228600">
                <a:buFont typeface="+mj-lt"/>
                <a:buAutoNum type="arabicPeriod"/>
              </a:pPr>
              <a:r>
                <a:rPr lang="en-US" sz="1200" b="1" dirty="0" err="1">
                  <a:latin typeface="+mj-lt"/>
                </a:rPr>
                <a:t>Evaluasi</a:t>
              </a:r>
              <a:r>
                <a:rPr lang="en-US" sz="1200" b="1" dirty="0">
                  <a:latin typeface="+mj-lt"/>
                </a:rPr>
                <a:t> </a:t>
              </a:r>
              <a:r>
                <a:rPr lang="en-US" sz="1200" b="1" dirty="0" err="1">
                  <a:latin typeface="+mj-lt"/>
                </a:rPr>
                <a:t>Capaian</a:t>
              </a:r>
              <a:r>
                <a:rPr lang="en-US" sz="1200" b="1" dirty="0">
                  <a:latin typeface="+mj-lt"/>
                </a:rPr>
                <a:t> </a:t>
              </a:r>
              <a:r>
                <a:rPr lang="en-US" sz="1200" b="1" dirty="0" err="1">
                  <a:latin typeface="+mj-lt"/>
                </a:rPr>
                <a:t>Kinerja</a:t>
              </a:r>
              <a:endParaRPr lang="en-US" sz="1200" dirty="0">
                <a:latin typeface="+mj-lt"/>
              </a:endParaRPr>
            </a:p>
            <a:p>
              <a:pPr marL="228600" indent="-228600">
                <a:buFont typeface="+mj-lt"/>
                <a:buAutoNum type="arabicPeriod"/>
              </a:pPr>
              <a:r>
                <a:rPr lang="en-US" sz="1200" b="1" dirty="0" err="1">
                  <a:latin typeface="+mj-lt"/>
                </a:rPr>
                <a:t>Penjaminan</a:t>
              </a:r>
              <a:r>
                <a:rPr lang="en-US" sz="1200" b="1" dirty="0">
                  <a:latin typeface="+mj-lt"/>
                </a:rPr>
                <a:t> </a:t>
              </a:r>
              <a:r>
                <a:rPr lang="en-US" sz="1200" b="1" dirty="0" err="1">
                  <a:latin typeface="+mj-lt"/>
                </a:rPr>
                <a:t>Mutu</a:t>
              </a:r>
              <a:r>
                <a:rPr lang="en-US" sz="1200" b="1" dirty="0">
                  <a:latin typeface="+mj-lt"/>
                </a:rPr>
                <a:t> </a:t>
              </a:r>
              <a:r>
                <a:rPr lang="en-US" sz="1200" b="1" dirty="0" err="1">
                  <a:latin typeface="+mj-lt"/>
                </a:rPr>
                <a:t>Luaran</a:t>
              </a:r>
              <a:endParaRPr lang="en-US" sz="1200" dirty="0">
                <a:latin typeface="+mj-lt"/>
              </a:endParaRPr>
            </a:p>
            <a:p>
              <a:pPr marL="228600" indent="-228600">
                <a:buFont typeface="+mj-lt"/>
                <a:buAutoNum type="arabicPeriod"/>
              </a:pPr>
              <a:r>
                <a:rPr lang="en-US" sz="1200" b="1" dirty="0" err="1">
                  <a:latin typeface="+mj-lt"/>
                </a:rPr>
                <a:t>Kepuasan</a:t>
              </a:r>
              <a:r>
                <a:rPr lang="en-US" sz="1200" b="1" dirty="0">
                  <a:latin typeface="+mj-lt"/>
                </a:rPr>
                <a:t> </a:t>
              </a:r>
              <a:r>
                <a:rPr lang="en-US" sz="1200" b="1" dirty="0" err="1">
                  <a:latin typeface="+mj-lt"/>
                </a:rPr>
                <a:t>Pengguna</a:t>
              </a:r>
              <a:endParaRPr lang="en-US" sz="1200" dirty="0">
                <a:latin typeface="+mj-lt"/>
              </a:endParaRPr>
            </a:p>
            <a:p>
              <a:pPr marL="228600" indent="-228600">
                <a:buFont typeface="+mj-lt"/>
                <a:buAutoNum type="arabicPeriod"/>
              </a:pPr>
              <a:r>
                <a:rPr lang="en-US" sz="1200" b="1" dirty="0" err="1">
                  <a:latin typeface="+mj-lt"/>
                </a:rPr>
                <a:t>Kesimpulan</a:t>
              </a:r>
              <a:r>
                <a:rPr lang="en-US" sz="1200" b="1" dirty="0">
                  <a:latin typeface="+mj-lt"/>
                </a:rPr>
                <a:t> </a:t>
              </a:r>
              <a:r>
                <a:rPr lang="en-US" sz="1200" b="1" dirty="0" err="1">
                  <a:latin typeface="+mj-lt"/>
                </a:rPr>
                <a:t>hasil</a:t>
              </a:r>
              <a:r>
                <a:rPr lang="en-US" sz="1200" b="1" dirty="0">
                  <a:latin typeface="+mj-lt"/>
                </a:rPr>
                <a:t> </a:t>
              </a:r>
              <a:r>
                <a:rPr lang="en-US" sz="1200" b="1" dirty="0" err="1">
                  <a:latin typeface="+mj-lt"/>
                </a:rPr>
                <a:t>evaluasi</a:t>
              </a:r>
              <a:r>
                <a:rPr lang="en-US" sz="1200" b="1" dirty="0">
                  <a:latin typeface="+mj-lt"/>
                </a:rPr>
                <a:t> </a:t>
              </a:r>
              <a:r>
                <a:rPr lang="en-US" sz="1200" b="1" dirty="0" err="1">
                  <a:latin typeface="+mj-lt"/>
                </a:rPr>
                <a:t>ketercapaian</a:t>
              </a:r>
              <a:r>
                <a:rPr lang="en-US" sz="1200" b="1" dirty="0">
                  <a:latin typeface="+mj-lt"/>
                </a:rPr>
                <a:t> </a:t>
              </a:r>
              <a:r>
                <a:rPr lang="en-US" sz="1200" b="1" dirty="0" err="1">
                  <a:latin typeface="+mj-lt"/>
                </a:rPr>
                <a:t>standar</a:t>
              </a:r>
              <a:r>
                <a:rPr lang="en-US" sz="1200" b="1" dirty="0">
                  <a:latin typeface="+mj-lt"/>
                </a:rPr>
                <a:t> </a:t>
              </a:r>
              <a:r>
                <a:rPr lang="en-US" sz="1200" b="1" dirty="0" err="1">
                  <a:latin typeface="+mj-lt"/>
                </a:rPr>
                <a:t>luaran</a:t>
              </a:r>
              <a:r>
                <a:rPr lang="en-US" sz="1200" b="1" dirty="0">
                  <a:latin typeface="+mj-lt"/>
                </a:rPr>
                <a:t> </a:t>
              </a:r>
              <a:r>
                <a:rPr lang="en-US" sz="1200" b="1" dirty="0" err="1">
                  <a:latin typeface="+mj-lt"/>
                </a:rPr>
                <a:t>dan</a:t>
              </a:r>
              <a:r>
                <a:rPr lang="en-US" sz="1200" b="1" dirty="0">
                  <a:latin typeface="+mj-lt"/>
                </a:rPr>
                <a:t> </a:t>
              </a:r>
              <a:r>
                <a:rPr lang="en-US" sz="1200" b="1" dirty="0" err="1">
                  <a:latin typeface="+mj-lt"/>
                </a:rPr>
                <a:t>capaian</a:t>
              </a:r>
              <a:r>
                <a:rPr lang="en-US" sz="1200" b="1" dirty="0">
                  <a:latin typeface="+mj-lt"/>
                </a:rPr>
                <a:t> </a:t>
              </a:r>
              <a:r>
                <a:rPr lang="en-US" sz="1200" b="1" dirty="0" err="1">
                  <a:latin typeface="+mj-lt"/>
                </a:rPr>
                <a:t>serta</a:t>
              </a:r>
              <a:r>
                <a:rPr lang="en-US" sz="1200" b="1" dirty="0">
                  <a:latin typeface="+mj-lt"/>
                </a:rPr>
                <a:t> </a:t>
              </a:r>
              <a:r>
                <a:rPr lang="en-US" sz="1200" b="1" dirty="0" err="1">
                  <a:latin typeface="+mj-lt"/>
                </a:rPr>
                <a:t>tindak</a:t>
              </a:r>
              <a:r>
                <a:rPr lang="en-US" sz="1200" b="1" dirty="0">
                  <a:latin typeface="+mj-lt"/>
                </a:rPr>
                <a:t> </a:t>
              </a:r>
              <a:r>
                <a:rPr lang="en-US" sz="1200" b="1" dirty="0" err="1">
                  <a:latin typeface="+mj-lt"/>
                </a:rPr>
                <a:t>lanjut</a:t>
              </a:r>
              <a:endParaRPr lang="en-US" sz="1200" dirty="0">
                <a:latin typeface="+mj-lt"/>
              </a:endParaRPr>
            </a:p>
          </p:txBody>
        </p:sp>
      </p:grpSp>
      <p:sp>
        <p:nvSpPr>
          <p:cNvPr id="25" name="Pentagon 24"/>
          <p:cNvSpPr/>
          <p:nvPr/>
        </p:nvSpPr>
        <p:spPr>
          <a:xfrm rot="10800000">
            <a:off x="5233523" y="2835860"/>
            <a:ext cx="4678901" cy="2136815"/>
          </a:xfrm>
          <a:prstGeom prst="homePlate">
            <a:avLst>
              <a:gd name="adj" fmla="val 11501"/>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6" name="TextBox 25"/>
          <p:cNvSpPr txBox="1"/>
          <p:nvPr/>
        </p:nvSpPr>
        <p:spPr>
          <a:xfrm>
            <a:off x="5460890" y="2845385"/>
            <a:ext cx="4522954" cy="2123658"/>
          </a:xfrm>
          <a:prstGeom prst="rect">
            <a:avLst/>
          </a:prstGeom>
          <a:solidFill>
            <a:schemeClr val="accent6">
              <a:lumMod val="50000"/>
            </a:schemeClr>
          </a:solidFill>
        </p:spPr>
        <p:txBody>
          <a:bodyPr wrap="square" rtlCol="0">
            <a:spAutoFit/>
          </a:bodyPr>
          <a:lstStyle/>
          <a:p>
            <a:pPr marL="228600" indent="-228600">
              <a:buFont typeface="+mj-lt"/>
              <a:buAutoNum type="arabicPeriod"/>
            </a:pPr>
            <a:r>
              <a:rPr lang="en-US" sz="1200" b="1" dirty="0" err="1">
                <a:solidFill>
                  <a:schemeClr val="bg1"/>
                </a:solidFill>
                <a:latin typeface="+mj-lt"/>
              </a:rPr>
              <a:t>Latar</a:t>
            </a:r>
            <a:r>
              <a:rPr lang="en-US" sz="1200" b="1" dirty="0">
                <a:solidFill>
                  <a:schemeClr val="bg1"/>
                </a:solidFill>
                <a:latin typeface="+mj-lt"/>
              </a:rPr>
              <a:t> </a:t>
            </a:r>
            <a:r>
              <a:rPr lang="en-US" sz="1200" b="1" dirty="0" err="1">
                <a:solidFill>
                  <a:schemeClr val="bg1"/>
                </a:solidFill>
                <a:latin typeface="+mj-lt"/>
              </a:rPr>
              <a:t>Belakang</a:t>
            </a:r>
            <a:endParaRPr lang="en-US" sz="1200" b="1" dirty="0">
              <a:solidFill>
                <a:schemeClr val="bg1"/>
              </a:solidFill>
              <a:latin typeface="+mj-lt"/>
            </a:endParaRPr>
          </a:p>
          <a:p>
            <a:pPr marL="228600" indent="-228600">
              <a:buFont typeface="+mj-lt"/>
              <a:buAutoNum type="arabicPeriod"/>
            </a:pPr>
            <a:r>
              <a:rPr lang="en-US" sz="1200" b="1" dirty="0" err="1">
                <a:solidFill>
                  <a:schemeClr val="bg1"/>
                </a:solidFill>
                <a:latin typeface="+mj-lt"/>
              </a:rPr>
              <a:t>Kebijakan</a:t>
            </a:r>
            <a:endParaRPr lang="en-US" sz="1200" b="1" dirty="0">
              <a:solidFill>
                <a:schemeClr val="bg1"/>
              </a:solidFill>
              <a:latin typeface="+mj-lt"/>
            </a:endParaRPr>
          </a:p>
          <a:p>
            <a:pPr marL="228600" indent="-228600">
              <a:buFont typeface="+mj-lt"/>
              <a:buAutoNum type="arabicPeriod"/>
            </a:pPr>
            <a:r>
              <a:rPr lang="id-ID" sz="1200" b="1" dirty="0">
                <a:solidFill>
                  <a:schemeClr val="bg1"/>
                </a:solidFill>
                <a:latin typeface="+mj-lt"/>
              </a:rPr>
              <a:t>Penetapan </a:t>
            </a:r>
            <a:r>
              <a:rPr lang="en-US" sz="1200" b="1" dirty="0" err="1">
                <a:solidFill>
                  <a:schemeClr val="bg1"/>
                </a:solidFill>
                <a:latin typeface="+mj-lt"/>
              </a:rPr>
              <a:t>Standar</a:t>
            </a:r>
            <a:r>
              <a:rPr lang="en-US" sz="1200" b="1" dirty="0">
                <a:solidFill>
                  <a:schemeClr val="bg1"/>
                </a:solidFill>
                <a:latin typeface="+mj-lt"/>
              </a:rPr>
              <a:t> </a:t>
            </a:r>
            <a:r>
              <a:rPr lang="en-US" sz="1200" b="1" dirty="0" err="1">
                <a:solidFill>
                  <a:schemeClr val="bg1"/>
                </a:solidFill>
                <a:latin typeface="+mj-lt"/>
              </a:rPr>
              <a:t>dan</a:t>
            </a:r>
            <a:r>
              <a:rPr lang="en-US" sz="1200" b="1" dirty="0">
                <a:solidFill>
                  <a:schemeClr val="bg1"/>
                </a:solidFill>
                <a:latin typeface="+mj-lt"/>
              </a:rPr>
              <a:t>  </a:t>
            </a:r>
            <a:r>
              <a:rPr lang="en-US" sz="1200" b="1" dirty="0" err="1">
                <a:solidFill>
                  <a:schemeClr val="bg1"/>
                </a:solidFill>
                <a:latin typeface="+mj-lt"/>
              </a:rPr>
              <a:t>Strategi</a:t>
            </a:r>
            <a:r>
              <a:rPr lang="en-US" sz="1200" b="1" dirty="0">
                <a:solidFill>
                  <a:schemeClr val="bg1"/>
                </a:solidFill>
                <a:latin typeface="+mj-lt"/>
              </a:rPr>
              <a:t> </a:t>
            </a:r>
            <a:r>
              <a:rPr lang="en-US" sz="1200" b="1" dirty="0" err="1">
                <a:solidFill>
                  <a:schemeClr val="bg1"/>
                </a:solidFill>
                <a:latin typeface="+mj-lt"/>
              </a:rPr>
              <a:t>Pencapaian</a:t>
            </a:r>
            <a:r>
              <a:rPr lang="en-US" sz="1200" b="1" dirty="0">
                <a:solidFill>
                  <a:schemeClr val="bg1"/>
                </a:solidFill>
                <a:latin typeface="+mj-lt"/>
              </a:rPr>
              <a:t> </a:t>
            </a:r>
            <a:r>
              <a:rPr lang="en-US" sz="1200" b="1" dirty="0" err="1">
                <a:solidFill>
                  <a:schemeClr val="bg1"/>
                </a:solidFill>
                <a:latin typeface="+mj-lt"/>
              </a:rPr>
              <a:t>Standar</a:t>
            </a:r>
            <a:r>
              <a:rPr lang="en-US" sz="1200" b="1" dirty="0">
                <a:solidFill>
                  <a:schemeClr val="bg1"/>
                </a:solidFill>
                <a:latin typeface="+mj-lt"/>
              </a:rPr>
              <a:t> </a:t>
            </a:r>
          </a:p>
          <a:p>
            <a:pPr marL="228600" indent="-228600">
              <a:buFont typeface="+mj-lt"/>
              <a:buAutoNum type="arabicPeriod"/>
            </a:pPr>
            <a:r>
              <a:rPr lang="en-US" sz="1200" b="1" dirty="0" err="1">
                <a:solidFill>
                  <a:schemeClr val="bg1"/>
                </a:solidFill>
                <a:latin typeface="+mj-lt"/>
              </a:rPr>
              <a:t>Indikator</a:t>
            </a:r>
            <a:r>
              <a:rPr lang="en-US" sz="1200" b="1" dirty="0">
                <a:solidFill>
                  <a:schemeClr val="bg1"/>
                </a:solidFill>
                <a:latin typeface="+mj-lt"/>
              </a:rPr>
              <a:t> </a:t>
            </a:r>
            <a:r>
              <a:rPr lang="en-US" sz="1200" b="1" dirty="0" err="1">
                <a:solidFill>
                  <a:schemeClr val="bg1"/>
                </a:solidFill>
                <a:latin typeface="+mj-lt"/>
              </a:rPr>
              <a:t>Kinerja</a:t>
            </a:r>
            <a:r>
              <a:rPr lang="en-US" sz="1200" b="1" dirty="0">
                <a:solidFill>
                  <a:schemeClr val="bg1"/>
                </a:solidFill>
                <a:latin typeface="+mj-lt"/>
              </a:rPr>
              <a:t> </a:t>
            </a:r>
            <a:r>
              <a:rPr lang="en-US" sz="1200" b="1" dirty="0" err="1">
                <a:solidFill>
                  <a:schemeClr val="bg1"/>
                </a:solidFill>
                <a:latin typeface="+mj-lt"/>
              </a:rPr>
              <a:t>Utama</a:t>
            </a:r>
            <a:endParaRPr lang="en-US" sz="1200" b="1" dirty="0">
              <a:solidFill>
                <a:schemeClr val="bg1"/>
              </a:solidFill>
              <a:latin typeface="+mj-lt"/>
            </a:endParaRPr>
          </a:p>
          <a:p>
            <a:pPr marL="228600" indent="-228600">
              <a:buFont typeface="+mj-lt"/>
              <a:buAutoNum type="arabicPeriod"/>
            </a:pPr>
            <a:r>
              <a:rPr lang="en-US" sz="1200" b="1" dirty="0" err="1">
                <a:solidFill>
                  <a:schemeClr val="bg1"/>
                </a:solidFill>
                <a:latin typeface="+mj-lt"/>
              </a:rPr>
              <a:t>Indikator</a:t>
            </a:r>
            <a:r>
              <a:rPr lang="en-US" sz="1200" b="1" dirty="0">
                <a:solidFill>
                  <a:schemeClr val="bg1"/>
                </a:solidFill>
                <a:latin typeface="+mj-lt"/>
              </a:rPr>
              <a:t> </a:t>
            </a:r>
            <a:r>
              <a:rPr lang="en-US" sz="1200" b="1" dirty="0" err="1">
                <a:solidFill>
                  <a:schemeClr val="bg1"/>
                </a:solidFill>
                <a:latin typeface="+mj-lt"/>
              </a:rPr>
              <a:t>Kinerja</a:t>
            </a:r>
            <a:r>
              <a:rPr lang="en-US" sz="1200" b="1" dirty="0">
                <a:solidFill>
                  <a:schemeClr val="bg1"/>
                </a:solidFill>
                <a:latin typeface="+mj-lt"/>
              </a:rPr>
              <a:t> </a:t>
            </a:r>
            <a:r>
              <a:rPr lang="en-US" sz="1200" b="1" dirty="0" err="1">
                <a:solidFill>
                  <a:schemeClr val="bg1"/>
                </a:solidFill>
                <a:latin typeface="+mj-lt"/>
              </a:rPr>
              <a:t>Tambahan</a:t>
            </a:r>
            <a:endParaRPr lang="en-US" sz="1200" b="1" dirty="0">
              <a:solidFill>
                <a:schemeClr val="bg1"/>
              </a:solidFill>
              <a:latin typeface="+mj-lt"/>
            </a:endParaRPr>
          </a:p>
          <a:p>
            <a:pPr marL="228600" indent="-228600">
              <a:buFont typeface="+mj-lt"/>
              <a:buAutoNum type="arabicPeriod"/>
            </a:pPr>
            <a:r>
              <a:rPr lang="en-US" sz="1200" b="1" dirty="0" err="1">
                <a:solidFill>
                  <a:schemeClr val="bg1"/>
                </a:solidFill>
                <a:latin typeface="+mj-lt"/>
              </a:rPr>
              <a:t>Evaluasi</a:t>
            </a:r>
            <a:r>
              <a:rPr lang="en-US" sz="1200" b="1" dirty="0">
                <a:solidFill>
                  <a:schemeClr val="bg1"/>
                </a:solidFill>
                <a:latin typeface="+mj-lt"/>
              </a:rPr>
              <a:t> </a:t>
            </a:r>
            <a:r>
              <a:rPr lang="en-US" sz="1200" b="1" dirty="0" err="1">
                <a:solidFill>
                  <a:schemeClr val="bg1"/>
                </a:solidFill>
                <a:latin typeface="+mj-lt"/>
              </a:rPr>
              <a:t>Capaian</a:t>
            </a:r>
            <a:r>
              <a:rPr lang="en-US" sz="1200" b="1" dirty="0">
                <a:solidFill>
                  <a:schemeClr val="bg1"/>
                </a:solidFill>
                <a:latin typeface="+mj-lt"/>
              </a:rPr>
              <a:t> </a:t>
            </a:r>
            <a:r>
              <a:rPr lang="en-US" sz="1200" b="1" dirty="0" err="1">
                <a:solidFill>
                  <a:schemeClr val="bg1"/>
                </a:solidFill>
                <a:latin typeface="+mj-lt"/>
              </a:rPr>
              <a:t>Kinerja</a:t>
            </a:r>
            <a:endParaRPr lang="en-US" sz="1200" b="1" dirty="0">
              <a:solidFill>
                <a:schemeClr val="bg1"/>
              </a:solidFill>
              <a:latin typeface="+mj-lt"/>
            </a:endParaRPr>
          </a:p>
          <a:p>
            <a:pPr marL="228600" indent="-228600">
              <a:buFont typeface="+mj-lt"/>
              <a:buAutoNum type="arabicPeriod"/>
            </a:pPr>
            <a:r>
              <a:rPr lang="en-US" sz="1200" b="1" dirty="0" err="1">
                <a:solidFill>
                  <a:srgbClr val="FFC000"/>
                </a:solidFill>
                <a:latin typeface="+mj-lt"/>
              </a:rPr>
              <a:t>Penjaminan</a:t>
            </a:r>
            <a:r>
              <a:rPr lang="en-US" sz="1200" b="1" dirty="0">
                <a:solidFill>
                  <a:srgbClr val="FFC000"/>
                </a:solidFill>
                <a:latin typeface="+mj-lt"/>
              </a:rPr>
              <a:t> </a:t>
            </a:r>
            <a:r>
              <a:rPr lang="en-US" sz="1200" b="1" dirty="0" err="1">
                <a:solidFill>
                  <a:srgbClr val="FFC000"/>
                </a:solidFill>
                <a:latin typeface="+mj-lt"/>
              </a:rPr>
              <a:t>Mutu</a:t>
            </a:r>
            <a:r>
              <a:rPr lang="en-US" sz="1200" b="1" dirty="0">
                <a:solidFill>
                  <a:srgbClr val="FFC000"/>
                </a:solidFill>
                <a:latin typeface="+mj-lt"/>
              </a:rPr>
              <a:t> </a:t>
            </a:r>
          </a:p>
          <a:p>
            <a:pPr marL="228600" indent="-228600">
              <a:buFont typeface="+mj-lt"/>
              <a:buAutoNum type="arabicPeriod"/>
            </a:pPr>
            <a:r>
              <a:rPr lang="en-US" sz="1200" b="1" dirty="0" err="1">
                <a:solidFill>
                  <a:srgbClr val="FFC000"/>
                </a:solidFill>
                <a:latin typeface="+mj-lt"/>
              </a:rPr>
              <a:t>Kepuasan</a:t>
            </a:r>
            <a:r>
              <a:rPr lang="en-US" sz="1200" b="1" dirty="0">
                <a:solidFill>
                  <a:srgbClr val="FFC000"/>
                </a:solidFill>
                <a:latin typeface="+mj-lt"/>
              </a:rPr>
              <a:t> </a:t>
            </a:r>
            <a:r>
              <a:rPr lang="en-US" sz="1200" b="1" dirty="0" err="1">
                <a:solidFill>
                  <a:srgbClr val="FFC000"/>
                </a:solidFill>
                <a:latin typeface="+mj-lt"/>
              </a:rPr>
              <a:t>Pengguna</a:t>
            </a:r>
            <a:endParaRPr lang="en-US" sz="1200" b="1" dirty="0">
              <a:solidFill>
                <a:srgbClr val="FFC000"/>
              </a:solidFill>
              <a:latin typeface="+mj-lt"/>
            </a:endParaRPr>
          </a:p>
          <a:p>
            <a:pPr marL="228600" indent="-228600">
              <a:buFont typeface="+mj-lt"/>
              <a:buAutoNum type="arabicPeriod"/>
            </a:pPr>
            <a:r>
              <a:rPr lang="en-US" sz="1200" b="1" dirty="0" err="1">
                <a:solidFill>
                  <a:schemeClr val="bg1"/>
                </a:solidFill>
                <a:latin typeface="+mj-lt"/>
              </a:rPr>
              <a:t>Kesimpulan</a:t>
            </a:r>
            <a:r>
              <a:rPr lang="en-US" sz="1200" b="1" dirty="0">
                <a:solidFill>
                  <a:schemeClr val="bg1"/>
                </a:solidFill>
                <a:latin typeface="+mj-lt"/>
              </a:rPr>
              <a:t> </a:t>
            </a:r>
            <a:r>
              <a:rPr lang="en-US" sz="1200" b="1" dirty="0" err="1">
                <a:solidFill>
                  <a:schemeClr val="bg1"/>
                </a:solidFill>
                <a:latin typeface="+mj-lt"/>
              </a:rPr>
              <a:t>hasil</a:t>
            </a:r>
            <a:r>
              <a:rPr lang="en-US" sz="1200" b="1" dirty="0">
                <a:solidFill>
                  <a:schemeClr val="bg1"/>
                </a:solidFill>
                <a:latin typeface="+mj-lt"/>
              </a:rPr>
              <a:t> </a:t>
            </a:r>
            <a:r>
              <a:rPr lang="en-US" sz="1200" b="1" dirty="0" err="1">
                <a:solidFill>
                  <a:schemeClr val="bg1"/>
                </a:solidFill>
                <a:latin typeface="+mj-lt"/>
              </a:rPr>
              <a:t>evaluasi</a:t>
            </a:r>
            <a:r>
              <a:rPr lang="en-US" sz="1200" b="1" dirty="0">
                <a:solidFill>
                  <a:schemeClr val="bg1"/>
                </a:solidFill>
                <a:latin typeface="+mj-lt"/>
              </a:rPr>
              <a:t> </a:t>
            </a:r>
            <a:r>
              <a:rPr lang="en-US" sz="1200" b="1" dirty="0" err="1">
                <a:solidFill>
                  <a:schemeClr val="bg1"/>
                </a:solidFill>
                <a:latin typeface="+mj-lt"/>
              </a:rPr>
              <a:t>ketercapaian</a:t>
            </a:r>
            <a:r>
              <a:rPr lang="en-US" sz="1200" b="1" dirty="0">
                <a:solidFill>
                  <a:schemeClr val="bg1"/>
                </a:solidFill>
                <a:latin typeface="+mj-lt"/>
              </a:rPr>
              <a:t> </a:t>
            </a:r>
            <a:r>
              <a:rPr lang="en-US" sz="1200" b="1" dirty="0" err="1">
                <a:solidFill>
                  <a:schemeClr val="bg1"/>
                </a:solidFill>
                <a:latin typeface="+mj-lt"/>
              </a:rPr>
              <a:t>kriteria</a:t>
            </a:r>
            <a:r>
              <a:rPr lang="en-US" sz="1200" b="1" dirty="0">
                <a:solidFill>
                  <a:schemeClr val="bg1"/>
                </a:solidFill>
                <a:latin typeface="+mj-lt"/>
              </a:rPr>
              <a:t> </a:t>
            </a:r>
            <a:r>
              <a:rPr lang="en-US" sz="1200" b="1" dirty="0" err="1">
                <a:solidFill>
                  <a:schemeClr val="bg1"/>
                </a:solidFill>
                <a:latin typeface="+mj-lt"/>
              </a:rPr>
              <a:t>dan</a:t>
            </a:r>
            <a:r>
              <a:rPr lang="en-US" sz="1200" b="1" dirty="0">
                <a:solidFill>
                  <a:schemeClr val="bg1"/>
                </a:solidFill>
                <a:latin typeface="+mj-lt"/>
              </a:rPr>
              <a:t> </a:t>
            </a:r>
            <a:r>
              <a:rPr lang="en-US" sz="1200" b="1" dirty="0" err="1">
                <a:solidFill>
                  <a:schemeClr val="bg1"/>
                </a:solidFill>
                <a:latin typeface="+mj-lt"/>
              </a:rPr>
              <a:t>tindaklanjut</a:t>
            </a:r>
            <a:r>
              <a:rPr lang="en-US" sz="1200" b="1" dirty="0">
                <a:solidFill>
                  <a:schemeClr val="bg1"/>
                </a:solidFill>
                <a:latin typeface="+mj-lt"/>
              </a:rPr>
              <a:t> </a:t>
            </a:r>
          </a:p>
        </p:txBody>
      </p:sp>
      <p:sp>
        <p:nvSpPr>
          <p:cNvPr id="23" name="Chevron 22"/>
          <p:cNvSpPr/>
          <p:nvPr/>
        </p:nvSpPr>
        <p:spPr>
          <a:xfrm>
            <a:off x="4654750" y="2223510"/>
            <a:ext cx="493301" cy="3312368"/>
          </a:xfrm>
          <a:prstGeom prst="chevron">
            <a:avLst>
              <a:gd name="adj" fmla="val 86556"/>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38102" y="200087"/>
            <a:ext cx="11529484" cy="563563"/>
          </a:xfrm>
        </p:spPr>
        <p:txBody>
          <a:bodyPr/>
          <a:lstStyle/>
          <a:p>
            <a:r>
              <a:rPr lang="en-US" dirty="0"/>
              <a:t>STRUKTUR PENULISAN UNTUK SETIAP KRITERIA:</a:t>
            </a:r>
            <a:br>
              <a:rPr lang="en-US" dirty="0"/>
            </a:br>
            <a:endParaRPr lang="id-ID" dirty="0"/>
          </a:p>
        </p:txBody>
      </p:sp>
      <p:sp>
        <p:nvSpPr>
          <p:cNvPr id="4" name="Rounded Rectangle 3"/>
          <p:cNvSpPr/>
          <p:nvPr/>
        </p:nvSpPr>
        <p:spPr>
          <a:xfrm>
            <a:off x="10093958" y="2966035"/>
            <a:ext cx="2098042" cy="18273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t>SPMI, Quality Enhacement, Output/outcome</a:t>
            </a:r>
            <a:endParaRPr lang="id-ID" sz="1200" dirty="0"/>
          </a:p>
        </p:txBody>
      </p:sp>
    </p:spTree>
    <p:extLst>
      <p:ext uri="{BB962C8B-B14F-4D97-AF65-F5344CB8AC3E}">
        <p14:creationId xmlns:p14="http://schemas.microsoft.com/office/powerpoint/2010/main" val="3774986064"/>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Makna peringkat terakreditasi </a:t>
            </a:r>
          </a:p>
        </p:txBody>
      </p:sp>
      <p:sp>
        <p:nvSpPr>
          <p:cNvPr id="3" name="Content Placeholder 2"/>
          <p:cNvSpPr>
            <a:spLocks noGrp="1"/>
          </p:cNvSpPr>
          <p:nvPr>
            <p:ph idx="1"/>
          </p:nvPr>
        </p:nvSpPr>
        <p:spPr>
          <a:xfrm>
            <a:off x="626092" y="1357765"/>
            <a:ext cx="4953000" cy="4625609"/>
          </a:xfrm>
        </p:spPr>
        <p:txBody>
          <a:bodyPr>
            <a:normAutofit/>
          </a:bodyPr>
          <a:lstStyle/>
          <a:p>
            <a:r>
              <a:rPr lang="en-US" sz="2400" dirty="0" err="1"/>
              <a:t>terakreditasi</a:t>
            </a:r>
            <a:r>
              <a:rPr lang="en-US" sz="2400" dirty="0"/>
              <a:t> </a:t>
            </a:r>
            <a:r>
              <a:rPr lang="en-US" sz="2400" dirty="0" err="1"/>
              <a:t>baik</a:t>
            </a:r>
            <a:r>
              <a:rPr lang="en-US" sz="2400" dirty="0"/>
              <a:t>, </a:t>
            </a:r>
          </a:p>
          <a:p>
            <a:pPr lvl="1"/>
            <a:r>
              <a:rPr lang="en-US" dirty="0" err="1"/>
              <a:t>yaitu</a:t>
            </a:r>
            <a:r>
              <a:rPr lang="en-US" dirty="0"/>
              <a:t> </a:t>
            </a:r>
            <a:r>
              <a:rPr lang="en-US" dirty="0" err="1"/>
              <a:t>memenuhi</a:t>
            </a:r>
            <a:r>
              <a:rPr lang="en-US" dirty="0"/>
              <a:t> </a:t>
            </a:r>
            <a:r>
              <a:rPr lang="en-US" dirty="0" err="1"/>
              <a:t>Standar</a:t>
            </a:r>
            <a:r>
              <a:rPr lang="en-US" dirty="0"/>
              <a:t> </a:t>
            </a:r>
            <a:r>
              <a:rPr lang="en-US" dirty="0" err="1"/>
              <a:t>Nasional</a:t>
            </a:r>
            <a:r>
              <a:rPr lang="en-US" dirty="0"/>
              <a:t> </a:t>
            </a:r>
            <a:r>
              <a:rPr lang="en-US" dirty="0" err="1"/>
              <a:t>Pendidikan</a:t>
            </a:r>
            <a:r>
              <a:rPr lang="en-US" dirty="0"/>
              <a:t> </a:t>
            </a:r>
            <a:r>
              <a:rPr lang="en-US" dirty="0" err="1"/>
              <a:t>Tinggi</a:t>
            </a:r>
            <a:r>
              <a:rPr lang="en-US" dirty="0"/>
              <a:t>; </a:t>
            </a:r>
          </a:p>
          <a:p>
            <a:r>
              <a:rPr lang="en-US" sz="2400" dirty="0" err="1"/>
              <a:t>terakreditasi</a:t>
            </a:r>
            <a:r>
              <a:rPr lang="en-US" sz="2400" dirty="0"/>
              <a:t> </a:t>
            </a:r>
            <a:r>
              <a:rPr lang="en-US" sz="2400" dirty="0" err="1"/>
              <a:t>baik</a:t>
            </a:r>
            <a:r>
              <a:rPr lang="en-US" sz="2400" dirty="0"/>
              <a:t> </a:t>
            </a:r>
            <a:r>
              <a:rPr lang="en-US" sz="2400" dirty="0" err="1"/>
              <a:t>sekali</a:t>
            </a:r>
            <a:r>
              <a:rPr lang="en-US" sz="2400" dirty="0"/>
              <a:t> </a:t>
            </a:r>
            <a:r>
              <a:rPr lang="en-US" sz="2400" dirty="0" err="1"/>
              <a:t>dan</a:t>
            </a:r>
            <a:r>
              <a:rPr lang="en-US" sz="2400" dirty="0"/>
              <a:t> </a:t>
            </a:r>
            <a:r>
              <a:rPr lang="en-US" sz="2400" dirty="0" err="1"/>
              <a:t>terakreditasi</a:t>
            </a:r>
            <a:r>
              <a:rPr lang="en-US" sz="2400" dirty="0"/>
              <a:t> </a:t>
            </a:r>
            <a:r>
              <a:rPr lang="en-US" sz="2400" dirty="0" err="1"/>
              <a:t>unggul</a:t>
            </a:r>
            <a:r>
              <a:rPr lang="en-US" sz="2400" dirty="0"/>
              <a:t>, </a:t>
            </a:r>
          </a:p>
          <a:p>
            <a:pPr lvl="1"/>
            <a:r>
              <a:rPr lang="en-US" b="1" dirty="0" err="1"/>
              <a:t>melampaui</a:t>
            </a:r>
            <a:r>
              <a:rPr lang="en-US" b="1" dirty="0"/>
              <a:t> </a:t>
            </a:r>
            <a:r>
              <a:rPr lang="en-US" b="1" dirty="0" err="1"/>
              <a:t>Standar</a:t>
            </a:r>
            <a:r>
              <a:rPr lang="en-US" b="1" dirty="0"/>
              <a:t> </a:t>
            </a:r>
            <a:r>
              <a:rPr lang="en-US" b="1" dirty="0" err="1"/>
              <a:t>Nasional</a:t>
            </a:r>
            <a:r>
              <a:rPr lang="en-US" b="1" dirty="0"/>
              <a:t> </a:t>
            </a:r>
            <a:r>
              <a:rPr lang="en-US" b="1" dirty="0" err="1"/>
              <a:t>Pendidikan</a:t>
            </a:r>
            <a:r>
              <a:rPr lang="en-US" b="1" dirty="0"/>
              <a:t> </a:t>
            </a:r>
            <a:r>
              <a:rPr lang="en-US" b="1" dirty="0" err="1"/>
              <a:t>Tinggi</a:t>
            </a:r>
            <a:r>
              <a:rPr lang="en-US" dirty="0"/>
              <a:t>. </a:t>
            </a:r>
          </a:p>
          <a:p>
            <a:endParaRPr lang="en-US" sz="2400" dirty="0"/>
          </a:p>
        </p:txBody>
      </p:sp>
      <p:sp>
        <p:nvSpPr>
          <p:cNvPr id="4" name="Rectangle 3"/>
          <p:cNvSpPr/>
          <p:nvPr/>
        </p:nvSpPr>
        <p:spPr>
          <a:xfrm>
            <a:off x="8254570" y="3576092"/>
            <a:ext cx="1600200" cy="228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054670" y="3042692"/>
            <a:ext cx="800100" cy="1524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454720" y="2280693"/>
            <a:ext cx="405912" cy="198119"/>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965033" y="3576092"/>
            <a:ext cx="1002197" cy="369332"/>
          </a:xfrm>
          <a:prstGeom prst="rect">
            <a:avLst/>
          </a:prstGeom>
          <a:noFill/>
        </p:spPr>
        <p:txBody>
          <a:bodyPr wrap="none" rtlCol="0">
            <a:spAutoFit/>
          </a:bodyPr>
          <a:lstStyle/>
          <a:p>
            <a:r>
              <a:rPr lang="en-US"/>
              <a:t>SN-Dikti</a:t>
            </a:r>
          </a:p>
        </p:txBody>
      </p:sp>
      <p:sp>
        <p:nvSpPr>
          <p:cNvPr id="8" name="TextBox 7"/>
          <p:cNvSpPr txBox="1"/>
          <p:nvPr/>
        </p:nvSpPr>
        <p:spPr>
          <a:xfrm>
            <a:off x="6719772" y="2890292"/>
            <a:ext cx="1359668" cy="369332"/>
          </a:xfrm>
          <a:prstGeom prst="rect">
            <a:avLst/>
          </a:prstGeom>
          <a:noFill/>
        </p:spPr>
        <p:txBody>
          <a:bodyPr wrap="none" rtlCol="0">
            <a:spAutoFit/>
          </a:bodyPr>
          <a:lstStyle/>
          <a:p>
            <a:r>
              <a:rPr lang="en-US"/>
              <a:t>Standar PT</a:t>
            </a:r>
          </a:p>
        </p:txBody>
      </p:sp>
      <p:cxnSp>
        <p:nvCxnSpPr>
          <p:cNvPr id="10" name="Straight Arrow Connector 9"/>
          <p:cNvCxnSpPr/>
          <p:nvPr/>
        </p:nvCxnSpPr>
        <p:spPr>
          <a:xfrm flipV="1">
            <a:off x="8184232" y="1556792"/>
            <a:ext cx="0" cy="403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6812632" y="3195092"/>
            <a:ext cx="3276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4425657"/>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4" name="Rectangle 3"/>
          <p:cNvSpPr/>
          <p:nvPr/>
        </p:nvSpPr>
        <p:spPr>
          <a:xfrm>
            <a:off x="4365491" y="4186898"/>
            <a:ext cx="7389863" cy="1754326"/>
          </a:xfrm>
          <a:prstGeom prst="rect">
            <a:avLst/>
          </a:prstGeom>
        </p:spPr>
        <p:txBody>
          <a:bodyPr wrap="square">
            <a:spAutoFit/>
          </a:bodyPr>
          <a:lstStyle/>
          <a:p>
            <a:r>
              <a:rPr lang="id-ID" dirty="0"/>
              <a:t>Pasal 5 ayat (3), Permenristekditi 44/2015</a:t>
            </a:r>
          </a:p>
          <a:p>
            <a:r>
              <a:rPr lang="id-ID" dirty="0"/>
              <a:t>Rumusan capaian pembelajaran lulusan sebagaimana dimaksud pada ayat (1) wajib:  </a:t>
            </a:r>
          </a:p>
          <a:p>
            <a:pPr marL="342900" indent="-342900">
              <a:buAutoNum type="alphaLcPeriod"/>
            </a:pPr>
            <a:r>
              <a:rPr lang="id-ID" dirty="0"/>
              <a:t>mengacu pada deskripsi capaian pembelajaran lulusan KKNI; dan  </a:t>
            </a:r>
          </a:p>
          <a:p>
            <a:pPr marL="342900" indent="-342900">
              <a:buAutoNum type="alphaLcPeriod"/>
            </a:pPr>
            <a:r>
              <a:rPr lang="id-ID" dirty="0"/>
              <a:t>memiliki kesetaraan dengan jenjang kualifikasi pada KKNI. </a:t>
            </a:r>
          </a:p>
        </p:txBody>
      </p:sp>
      <p:sp>
        <p:nvSpPr>
          <p:cNvPr id="5" name="Rectangle 4"/>
          <p:cNvSpPr/>
          <p:nvPr/>
        </p:nvSpPr>
        <p:spPr>
          <a:xfrm>
            <a:off x="2209648" y="4186898"/>
            <a:ext cx="1600200" cy="228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09748" y="3653498"/>
            <a:ext cx="800100" cy="1524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409798" y="2891499"/>
            <a:ext cx="405912" cy="198119"/>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20111" y="4186898"/>
            <a:ext cx="1002197" cy="369332"/>
          </a:xfrm>
          <a:prstGeom prst="rect">
            <a:avLst/>
          </a:prstGeom>
          <a:noFill/>
        </p:spPr>
        <p:txBody>
          <a:bodyPr wrap="none" rtlCol="0">
            <a:spAutoFit/>
          </a:bodyPr>
          <a:lstStyle/>
          <a:p>
            <a:r>
              <a:rPr lang="en-US"/>
              <a:t>SN-Dikti</a:t>
            </a:r>
          </a:p>
        </p:txBody>
      </p:sp>
      <p:sp>
        <p:nvSpPr>
          <p:cNvPr id="9" name="TextBox 8"/>
          <p:cNvSpPr txBox="1"/>
          <p:nvPr/>
        </p:nvSpPr>
        <p:spPr>
          <a:xfrm>
            <a:off x="674850" y="3501098"/>
            <a:ext cx="1359668" cy="369332"/>
          </a:xfrm>
          <a:prstGeom prst="rect">
            <a:avLst/>
          </a:prstGeom>
          <a:noFill/>
        </p:spPr>
        <p:txBody>
          <a:bodyPr wrap="none" rtlCol="0">
            <a:spAutoFit/>
          </a:bodyPr>
          <a:lstStyle/>
          <a:p>
            <a:r>
              <a:rPr lang="en-US"/>
              <a:t>Standar PT</a:t>
            </a:r>
          </a:p>
        </p:txBody>
      </p:sp>
      <p:cxnSp>
        <p:nvCxnSpPr>
          <p:cNvPr id="10" name="Straight Arrow Connector 9"/>
          <p:cNvCxnSpPr/>
          <p:nvPr/>
        </p:nvCxnSpPr>
        <p:spPr>
          <a:xfrm flipV="1">
            <a:off x="2139310" y="2167598"/>
            <a:ext cx="0" cy="403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67710" y="3805898"/>
            <a:ext cx="3276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65491" y="3468832"/>
            <a:ext cx="6279318" cy="369332"/>
          </a:xfrm>
          <a:prstGeom prst="rect">
            <a:avLst/>
          </a:prstGeom>
          <a:noFill/>
        </p:spPr>
        <p:txBody>
          <a:bodyPr wrap="square" rtlCol="0">
            <a:spAutoFit/>
          </a:bodyPr>
          <a:lstStyle/>
          <a:p>
            <a:r>
              <a:rPr lang="id-ID" dirty="0"/>
              <a:t>SNDikti + Standar Asosiasi Profesi Internasional</a:t>
            </a:r>
          </a:p>
        </p:txBody>
      </p:sp>
    </p:spTree>
    <p:extLst>
      <p:ext uri="{BB962C8B-B14F-4D97-AF65-F5344CB8AC3E}">
        <p14:creationId xmlns:p14="http://schemas.microsoft.com/office/powerpoint/2010/main" val="34410873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no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p:txBody>
          <a:bodyPr/>
          <a:lstStyle/>
          <a:p>
            <a:r>
              <a:rPr lang="en-US" b="0" kern="1200" dirty="0" err="1">
                <a:effectLst/>
              </a:rPr>
              <a:t>Nilai</a:t>
            </a:r>
            <a:r>
              <a:rPr lang="en-US" b="0" kern="1200" dirty="0">
                <a:effectLst/>
              </a:rPr>
              <a:t> </a:t>
            </a:r>
            <a:r>
              <a:rPr lang="en-US" b="0" kern="1200" dirty="0" err="1">
                <a:effectLst/>
              </a:rPr>
              <a:t>Akreditasi</a:t>
            </a:r>
            <a:r>
              <a:rPr lang="en-US" b="0" kern="1200" dirty="0">
                <a:effectLst/>
              </a:rPr>
              <a:t>, Status </a:t>
            </a:r>
            <a:r>
              <a:rPr lang="en-US" b="0" kern="1200" dirty="0" err="1">
                <a:effectLst/>
              </a:rPr>
              <a:t>Akreditasi</a:t>
            </a:r>
            <a:r>
              <a:rPr lang="en-US" b="0" kern="1200" dirty="0">
                <a:effectLst/>
              </a:rPr>
              <a:t> </a:t>
            </a:r>
            <a:r>
              <a:rPr lang="en-US" b="0" kern="1200" dirty="0" err="1">
                <a:effectLst/>
              </a:rPr>
              <a:t>dan</a:t>
            </a:r>
            <a:r>
              <a:rPr lang="en-US" b="0" kern="1200" dirty="0">
                <a:effectLst/>
              </a:rPr>
              <a:t> </a:t>
            </a:r>
            <a:r>
              <a:rPr lang="en-US" b="0" kern="1200" dirty="0" err="1">
                <a:effectLst/>
              </a:rPr>
              <a:t>Peringkat</a:t>
            </a:r>
            <a:r>
              <a:rPr lang="en-US" b="0" kern="1200" dirty="0">
                <a:effectLst/>
              </a:rPr>
              <a:t> </a:t>
            </a:r>
            <a:r>
              <a:rPr lang="en-US" b="0" kern="1200" dirty="0" err="1">
                <a:effectLst/>
              </a:rPr>
              <a:t>Terakreditasi</a:t>
            </a:r>
            <a:endParaRPr lang="id-ID" dirty="0"/>
          </a:p>
        </p:txBody>
      </p:sp>
      <p:pic>
        <p:nvPicPr>
          <p:cNvPr id="16" name="Content Placeholder 15"/>
          <p:cNvPicPr>
            <a:picLocks noGrp="1" noChangeAspect="1"/>
          </p:cNvPicPr>
          <p:nvPr>
            <p:ph idx="1"/>
          </p:nvPr>
        </p:nvPicPr>
        <p:blipFill>
          <a:blip r:embed="rId2"/>
          <a:stretch>
            <a:fillRect/>
          </a:stretch>
        </p:blipFill>
        <p:spPr>
          <a:xfrm>
            <a:off x="1941513" y="1911350"/>
            <a:ext cx="8048625" cy="3962400"/>
          </a:xfrm>
          <a:prstGeom prst="rect">
            <a:avLst/>
          </a:prstGeom>
        </p:spPr>
      </p:pic>
    </p:spTree>
    <p:extLst>
      <p:ext uri="{BB962C8B-B14F-4D97-AF65-F5344CB8AC3E}">
        <p14:creationId xmlns:p14="http://schemas.microsoft.com/office/powerpoint/2010/main" val="175594643"/>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Document 7">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E54318-2BCA-4550-8F54-9D09EC243744}"/>
              </a:ext>
            </a:extLst>
          </p:cNvPr>
          <p:cNvSpPr>
            <a:spLocks noGrp="1"/>
          </p:cNvSpPr>
          <p:nvPr>
            <p:ph type="title"/>
          </p:nvPr>
        </p:nvSpPr>
        <p:spPr>
          <a:xfrm>
            <a:off x="838200" y="171162"/>
            <a:ext cx="2840182" cy="2371148"/>
          </a:xfrm>
        </p:spPr>
        <p:txBody>
          <a:bodyPr vert="horz" lIns="91440" tIns="45720" rIns="91440" bIns="45720" rtlCol="0" anchor="ctr">
            <a:normAutofit fontScale="90000"/>
          </a:bodyPr>
          <a:lstStyle/>
          <a:p>
            <a:r>
              <a:rPr lang="en-US" sz="3200" kern="1200" dirty="0" err="1">
                <a:solidFill>
                  <a:srgbClr val="FFFFFF"/>
                </a:solidFill>
                <a:latin typeface="+mj-lt"/>
                <a:ea typeface="+mj-ea"/>
                <a:cs typeface="+mj-cs"/>
              </a:rPr>
              <a:t>Syarat</a:t>
            </a: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Perlu</a:t>
            </a: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Peringkat</a:t>
            </a:r>
            <a:r>
              <a:rPr lang="en-US" sz="3200" kern="1200" dirty="0">
                <a:solidFill>
                  <a:srgbClr val="FFFFFF"/>
                </a:solidFill>
                <a:latin typeface="+mj-lt"/>
                <a:ea typeface="+mj-ea"/>
                <a:cs typeface="+mj-cs"/>
              </a:rPr>
              <a:t> </a:t>
            </a:r>
            <a:br>
              <a:rPr lang="en-US" sz="3200" kern="1200" dirty="0">
                <a:solidFill>
                  <a:srgbClr val="FFFFFF"/>
                </a:solidFill>
                <a:latin typeface="+mj-lt"/>
                <a:ea typeface="+mj-ea"/>
                <a:cs typeface="+mj-cs"/>
              </a:rPr>
            </a:br>
            <a:br>
              <a:rPr lang="en-US" sz="3200" kern="1200" dirty="0">
                <a:solidFill>
                  <a:srgbClr val="FFFFFF"/>
                </a:solidFill>
                <a:latin typeface="+mj-lt"/>
                <a:ea typeface="+mj-ea"/>
                <a:cs typeface="+mj-cs"/>
              </a:rPr>
            </a:br>
            <a:r>
              <a:rPr lang="en-US" sz="3200" kern="1200" dirty="0">
                <a:solidFill>
                  <a:srgbClr val="FFFFFF"/>
                </a:solidFill>
                <a:latin typeface="+mj-lt"/>
                <a:ea typeface="+mj-ea"/>
                <a:cs typeface="+mj-cs"/>
              </a:rPr>
              <a:t>- </a:t>
            </a:r>
            <a:r>
              <a:rPr lang="en-US" sz="3200" kern="1200" dirty="0" err="1">
                <a:solidFill>
                  <a:srgbClr val="FFFFFF"/>
                </a:solidFill>
                <a:latin typeface="+mj-lt"/>
                <a:ea typeface="+mj-ea"/>
                <a:cs typeface="+mj-cs"/>
              </a:rPr>
              <a:t>Unggul</a:t>
            </a:r>
            <a:r>
              <a:rPr lang="en-US" sz="3200" kern="1200" dirty="0">
                <a:solidFill>
                  <a:srgbClr val="FFFFFF"/>
                </a:solidFill>
                <a:latin typeface="+mj-lt"/>
                <a:ea typeface="+mj-ea"/>
                <a:cs typeface="+mj-cs"/>
              </a:rPr>
              <a:t> -</a:t>
            </a:r>
          </a:p>
        </p:txBody>
      </p:sp>
      <p:pic>
        <p:nvPicPr>
          <p:cNvPr id="5" name="Picture 4">
            <a:extLst>
              <a:ext uri="{FF2B5EF4-FFF2-40B4-BE49-F238E27FC236}">
                <a16:creationId xmlns:a16="http://schemas.microsoft.com/office/drawing/2014/main" id="{C22478A7-885D-45C0-9C5C-43B0AD2625B8}"/>
              </a:ext>
            </a:extLst>
          </p:cNvPr>
          <p:cNvPicPr>
            <a:picLocks noChangeAspect="1"/>
          </p:cNvPicPr>
          <p:nvPr/>
        </p:nvPicPr>
        <p:blipFill rotWithShape="1">
          <a:blip r:embed="rId2"/>
          <a:srcRect l="24557" t="14623" r="21975" b="12258"/>
          <a:stretch/>
        </p:blipFill>
        <p:spPr>
          <a:xfrm>
            <a:off x="4112869" y="936859"/>
            <a:ext cx="7294091" cy="5610839"/>
          </a:xfrm>
          <a:prstGeom prst="rect">
            <a:avLst/>
          </a:prstGeom>
        </p:spPr>
      </p:pic>
    </p:spTree>
    <p:extLst>
      <p:ext uri="{BB962C8B-B14F-4D97-AF65-F5344CB8AC3E}">
        <p14:creationId xmlns:p14="http://schemas.microsoft.com/office/powerpoint/2010/main" val="2544432237"/>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id-ID" dirty="0"/>
              <a:t>Usulan Akreditasi 2019</a:t>
            </a:r>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3392" y="1412776"/>
            <a:ext cx="8845148" cy="4392488"/>
          </a:xfrm>
          <a:prstGeom prst="rect">
            <a:avLst/>
          </a:prstGeom>
          <a:ln w="88900" cap="sq" cmpd="thickThin">
            <a:solidFill>
              <a:srgbClr val="000000"/>
            </a:solidFill>
            <a:prstDash val="solid"/>
            <a:miter lim="800000"/>
          </a:ln>
          <a:effectLst>
            <a:innerShdw blurRad="76200">
              <a:srgbClr val="000000"/>
            </a:innerShdw>
          </a:effectLst>
        </p:spPr>
      </p:pic>
      <p:sp>
        <p:nvSpPr>
          <p:cNvPr id="2" name="TextBox 1"/>
          <p:cNvSpPr txBox="1"/>
          <p:nvPr/>
        </p:nvSpPr>
        <p:spPr>
          <a:xfrm>
            <a:off x="9624392" y="1844824"/>
            <a:ext cx="2388100" cy="646331"/>
          </a:xfrm>
          <a:prstGeom prst="rect">
            <a:avLst/>
          </a:prstGeom>
          <a:noFill/>
        </p:spPr>
        <p:txBody>
          <a:bodyPr wrap="square" rtlCol="0">
            <a:spAutoFit/>
          </a:bodyPr>
          <a:lstStyle/>
          <a:p>
            <a:r>
              <a:rPr lang="id-ID" dirty="0"/>
              <a:t>Des sd Feb 2018: </a:t>
            </a:r>
          </a:p>
          <a:p>
            <a:r>
              <a:rPr lang="id-ID" dirty="0"/>
              <a:t>1740 usulan</a:t>
            </a:r>
          </a:p>
        </p:txBody>
      </p:sp>
    </p:spTree>
    <p:extLst>
      <p:ext uri="{BB962C8B-B14F-4D97-AF65-F5344CB8AC3E}">
        <p14:creationId xmlns:p14="http://schemas.microsoft.com/office/powerpoint/2010/main" val="1007432843"/>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6E239-7CFC-4FD4-B353-A533A294EB2E}"/>
              </a:ext>
            </a:extLst>
          </p:cNvPr>
          <p:cNvSpPr>
            <a:spLocks noGrp="1"/>
          </p:cNvSpPr>
          <p:nvPr>
            <p:ph type="title"/>
          </p:nvPr>
        </p:nvSpPr>
        <p:spPr/>
        <p:txBody>
          <a:bodyPr/>
          <a:lstStyle/>
          <a:p>
            <a:r>
              <a:rPr lang="en-US" sz="2800" dirty="0"/>
              <a:t>Tips </a:t>
            </a:r>
            <a:r>
              <a:rPr lang="en-US" sz="2800" dirty="0" err="1"/>
              <a:t>menghadapi</a:t>
            </a:r>
            <a:r>
              <a:rPr lang="en-US" sz="2800" dirty="0"/>
              <a:t> IAPT 3.0 dan IAPS 4.o </a:t>
            </a:r>
            <a:r>
              <a:rPr lang="en-US" sz="2800" dirty="0" err="1"/>
              <a:t>bagi</a:t>
            </a:r>
            <a:r>
              <a:rPr lang="en-US" sz="2800" dirty="0"/>
              <a:t> </a:t>
            </a:r>
            <a:r>
              <a:rPr lang="en-US" sz="2800" dirty="0" err="1"/>
              <a:t>pimpinan</a:t>
            </a:r>
            <a:r>
              <a:rPr lang="en-US" sz="2800" dirty="0"/>
              <a:t> PT</a:t>
            </a:r>
            <a:endParaRPr lang="en-ID" sz="2800" dirty="0"/>
          </a:p>
        </p:txBody>
      </p:sp>
      <p:sp>
        <p:nvSpPr>
          <p:cNvPr id="3" name="Content Placeholder 2">
            <a:extLst>
              <a:ext uri="{FF2B5EF4-FFF2-40B4-BE49-F238E27FC236}">
                <a16:creationId xmlns:a16="http://schemas.microsoft.com/office/drawing/2014/main" id="{B063B886-5E5E-4E2C-9182-AD163C5E4F01}"/>
              </a:ext>
            </a:extLst>
          </p:cNvPr>
          <p:cNvSpPr>
            <a:spLocks noGrp="1"/>
          </p:cNvSpPr>
          <p:nvPr>
            <p:ph idx="1"/>
          </p:nvPr>
        </p:nvSpPr>
        <p:spPr/>
        <p:txBody>
          <a:bodyPr/>
          <a:lstStyle/>
          <a:p>
            <a:r>
              <a:rPr lang="en-US" dirty="0" err="1"/>
              <a:t>Perkuat</a:t>
            </a:r>
            <a:r>
              <a:rPr lang="en-US" dirty="0"/>
              <a:t> SPMI dan </a:t>
            </a:r>
            <a:r>
              <a:rPr lang="en-US" dirty="0" err="1"/>
              <a:t>ubah</a:t>
            </a:r>
            <a:r>
              <a:rPr lang="en-US" dirty="0"/>
              <a:t> </a:t>
            </a:r>
            <a:r>
              <a:rPr lang="en-US" dirty="0" err="1"/>
              <a:t>paradigma</a:t>
            </a:r>
            <a:endParaRPr lang="en-US" dirty="0"/>
          </a:p>
          <a:p>
            <a:pPr lvl="1"/>
            <a:r>
              <a:rPr lang="en-US" dirty="0"/>
              <a:t>Dari </a:t>
            </a:r>
            <a:r>
              <a:rPr lang="en-US" dirty="0" err="1"/>
              <a:t>latihan</a:t>
            </a:r>
            <a:r>
              <a:rPr lang="en-US" dirty="0"/>
              <a:t> </a:t>
            </a:r>
            <a:r>
              <a:rPr lang="en-US" dirty="0" err="1"/>
              <a:t>mengisi</a:t>
            </a:r>
            <a:r>
              <a:rPr lang="en-US" dirty="0"/>
              <a:t> </a:t>
            </a:r>
            <a:r>
              <a:rPr lang="en-US" dirty="0" err="1"/>
              <a:t>borang</a:t>
            </a:r>
            <a:r>
              <a:rPr lang="en-US" dirty="0"/>
              <a:t> </a:t>
            </a:r>
            <a:r>
              <a:rPr lang="en-US" dirty="0" err="1"/>
              <a:t>ke</a:t>
            </a:r>
            <a:r>
              <a:rPr lang="en-US" dirty="0"/>
              <a:t> </a:t>
            </a:r>
            <a:r>
              <a:rPr lang="en-US" dirty="0" err="1"/>
              <a:t>upaya</a:t>
            </a:r>
            <a:r>
              <a:rPr lang="en-US" dirty="0"/>
              <a:t> </a:t>
            </a:r>
            <a:r>
              <a:rPr lang="en-US" dirty="0" err="1"/>
              <a:t>terencana</a:t>
            </a:r>
            <a:r>
              <a:rPr lang="en-US" dirty="0"/>
              <a:t> dan </a:t>
            </a:r>
            <a:r>
              <a:rPr lang="en-US" dirty="0" err="1"/>
              <a:t>terus</a:t>
            </a:r>
            <a:r>
              <a:rPr lang="en-US" dirty="0"/>
              <a:t> </a:t>
            </a:r>
            <a:r>
              <a:rPr lang="en-US" dirty="0" err="1"/>
              <a:t>menerus</a:t>
            </a:r>
            <a:r>
              <a:rPr lang="en-US" dirty="0"/>
              <a:t> </a:t>
            </a:r>
            <a:r>
              <a:rPr lang="en-US" dirty="0" err="1"/>
              <a:t>memenuhi</a:t>
            </a:r>
            <a:r>
              <a:rPr lang="en-US" dirty="0"/>
              <a:t> SN </a:t>
            </a:r>
            <a:r>
              <a:rPr lang="en-US" dirty="0" err="1"/>
              <a:t>Dikti</a:t>
            </a:r>
            <a:r>
              <a:rPr lang="en-US" dirty="0"/>
              <a:t> dan </a:t>
            </a:r>
            <a:r>
              <a:rPr lang="en-US" dirty="0" err="1"/>
              <a:t>standar</a:t>
            </a:r>
            <a:r>
              <a:rPr lang="en-US" dirty="0"/>
              <a:t> </a:t>
            </a:r>
            <a:r>
              <a:rPr lang="en-US" dirty="0" err="1"/>
              <a:t>pengelolaan</a:t>
            </a:r>
            <a:r>
              <a:rPr lang="en-US" dirty="0"/>
              <a:t> PS/PT</a:t>
            </a:r>
          </a:p>
          <a:p>
            <a:r>
              <a:rPr lang="en-US" dirty="0" err="1"/>
              <a:t>Ubah</a:t>
            </a:r>
            <a:r>
              <a:rPr lang="en-US" dirty="0"/>
              <a:t> </a:t>
            </a:r>
            <a:r>
              <a:rPr lang="en-US" dirty="0" err="1"/>
              <a:t>paradigma</a:t>
            </a:r>
            <a:r>
              <a:rPr lang="en-US" dirty="0"/>
              <a:t> </a:t>
            </a:r>
            <a:r>
              <a:rPr lang="en-US" dirty="0" err="1"/>
              <a:t>berpikir</a:t>
            </a:r>
            <a:r>
              <a:rPr lang="en-US" dirty="0"/>
              <a:t> </a:t>
            </a:r>
            <a:r>
              <a:rPr lang="en-US" dirty="0" err="1"/>
              <a:t>tentang</a:t>
            </a:r>
            <a:r>
              <a:rPr lang="en-US" dirty="0"/>
              <a:t> </a:t>
            </a:r>
            <a:r>
              <a:rPr lang="en-US" dirty="0" err="1"/>
              <a:t>akreditasi</a:t>
            </a:r>
            <a:endParaRPr lang="en-US" dirty="0"/>
          </a:p>
          <a:p>
            <a:pPr lvl="1"/>
            <a:r>
              <a:rPr lang="en-US" dirty="0"/>
              <a:t>Dari </a:t>
            </a:r>
            <a:r>
              <a:rPr lang="en-US" dirty="0" err="1"/>
              <a:t>kewajiban</a:t>
            </a:r>
            <a:r>
              <a:rPr lang="en-US" dirty="0"/>
              <a:t> </a:t>
            </a:r>
            <a:r>
              <a:rPr lang="en-US" dirty="0" err="1"/>
              <a:t>menjadi</a:t>
            </a:r>
            <a:r>
              <a:rPr lang="en-US" dirty="0"/>
              <a:t> </a:t>
            </a:r>
            <a:r>
              <a:rPr lang="en-US" dirty="0" err="1"/>
              <a:t>upaya</a:t>
            </a:r>
            <a:r>
              <a:rPr lang="en-US" dirty="0"/>
              <a:t> </a:t>
            </a:r>
            <a:r>
              <a:rPr lang="en-US" dirty="0" err="1"/>
              <a:t>perbaikan</a:t>
            </a:r>
            <a:r>
              <a:rPr lang="en-US" dirty="0"/>
              <a:t> </a:t>
            </a:r>
            <a:r>
              <a:rPr lang="en-US" dirty="0" err="1"/>
              <a:t>mutu</a:t>
            </a:r>
            <a:endParaRPr lang="en-US" dirty="0"/>
          </a:p>
          <a:p>
            <a:pPr lvl="1"/>
            <a:endParaRPr lang="en-US" dirty="0"/>
          </a:p>
          <a:p>
            <a:pPr lvl="1"/>
            <a:endParaRPr lang="en-ID" dirty="0"/>
          </a:p>
        </p:txBody>
      </p:sp>
    </p:spTree>
    <p:extLst>
      <p:ext uri="{BB962C8B-B14F-4D97-AF65-F5344CB8AC3E}">
        <p14:creationId xmlns:p14="http://schemas.microsoft.com/office/powerpoint/2010/main" val="153320733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FFAA-6D40-4BC9-B87A-067E4395B977}"/>
              </a:ext>
            </a:extLst>
          </p:cNvPr>
          <p:cNvSpPr>
            <a:spLocks noGrp="1"/>
          </p:cNvSpPr>
          <p:nvPr>
            <p:ph type="title"/>
          </p:nvPr>
        </p:nvSpPr>
        <p:spPr>
          <a:xfrm>
            <a:off x="231381" y="-297792"/>
            <a:ext cx="8610600" cy="1293028"/>
          </a:xfrm>
        </p:spPr>
        <p:txBody>
          <a:bodyPr/>
          <a:lstStyle/>
          <a:p>
            <a:r>
              <a:rPr lang="en-US" dirty="0"/>
              <a:t>Overview  SAPTO</a:t>
            </a:r>
          </a:p>
        </p:txBody>
      </p:sp>
      <p:sp>
        <p:nvSpPr>
          <p:cNvPr id="4" name="Content Placeholder 3">
            <a:extLst>
              <a:ext uri="{FF2B5EF4-FFF2-40B4-BE49-F238E27FC236}">
                <a16:creationId xmlns:a16="http://schemas.microsoft.com/office/drawing/2014/main" id="{8BC24616-EEC2-49BC-A6F9-EA9E7D07CC24}"/>
              </a:ext>
            </a:extLst>
          </p:cNvPr>
          <p:cNvSpPr>
            <a:spLocks noGrp="1"/>
          </p:cNvSpPr>
          <p:nvPr>
            <p:ph sz="half" idx="2"/>
          </p:nvPr>
        </p:nvSpPr>
        <p:spPr/>
        <p:txBody>
          <a:bodyPr>
            <a:normAutofit/>
          </a:bodyPr>
          <a:lstStyle/>
          <a:p>
            <a:r>
              <a:rPr lang="en-US" dirty="0"/>
              <a:t>Modul </a:t>
            </a:r>
            <a:r>
              <a:rPr lang="en-US" dirty="0" err="1"/>
              <a:t>utama</a:t>
            </a:r>
            <a:r>
              <a:rPr lang="en-US" dirty="0"/>
              <a:t>:</a:t>
            </a:r>
          </a:p>
          <a:p>
            <a:pPr lvl="1"/>
            <a:r>
              <a:rPr lang="en-US" dirty="0" err="1"/>
              <a:t>Penyampaian</a:t>
            </a:r>
            <a:r>
              <a:rPr lang="en-US" dirty="0"/>
              <a:t> </a:t>
            </a:r>
            <a:r>
              <a:rPr lang="en-US" dirty="0" err="1"/>
              <a:t>usulan</a:t>
            </a:r>
            <a:r>
              <a:rPr lang="en-US" dirty="0"/>
              <a:t> oleh PT</a:t>
            </a:r>
          </a:p>
          <a:p>
            <a:pPr lvl="1"/>
            <a:r>
              <a:rPr lang="en-US" dirty="0"/>
              <a:t>Proses AK, reconcile, </a:t>
            </a:r>
            <a:r>
              <a:rPr lang="en-US" dirty="0" err="1"/>
              <a:t>validasi</a:t>
            </a:r>
            <a:r>
              <a:rPr lang="en-US" dirty="0"/>
              <a:t>, </a:t>
            </a:r>
          </a:p>
          <a:p>
            <a:pPr lvl="1"/>
            <a:r>
              <a:rPr lang="en-US" dirty="0"/>
              <a:t>Proses AL, </a:t>
            </a:r>
            <a:r>
              <a:rPr lang="en-US" dirty="0" err="1"/>
              <a:t>validasi</a:t>
            </a:r>
            <a:endParaRPr lang="en-US" dirty="0"/>
          </a:p>
          <a:p>
            <a:pPr lvl="1"/>
            <a:r>
              <a:rPr lang="en-US" dirty="0" err="1"/>
              <a:t>Penetapan</a:t>
            </a:r>
            <a:r>
              <a:rPr lang="en-US" dirty="0"/>
              <a:t> </a:t>
            </a:r>
            <a:r>
              <a:rPr lang="en-US" dirty="0" err="1"/>
              <a:t>hasil</a:t>
            </a:r>
            <a:r>
              <a:rPr lang="en-US" dirty="0"/>
              <a:t> </a:t>
            </a:r>
            <a:r>
              <a:rPr lang="en-US" dirty="0" err="1"/>
              <a:t>akreditasi</a:t>
            </a:r>
            <a:endParaRPr lang="en-US" dirty="0"/>
          </a:p>
          <a:p>
            <a:r>
              <a:rPr lang="en-US" dirty="0" err="1"/>
              <a:t>Sinkronisasi</a:t>
            </a:r>
            <a:r>
              <a:rPr lang="en-US" dirty="0"/>
              <a:t> data</a:t>
            </a:r>
          </a:p>
          <a:p>
            <a:pPr lvl="1"/>
            <a:r>
              <a:rPr lang="en-US" dirty="0" err="1"/>
              <a:t>Pangkalan</a:t>
            </a:r>
            <a:r>
              <a:rPr lang="en-US" dirty="0"/>
              <a:t> Data </a:t>
            </a:r>
            <a:r>
              <a:rPr lang="en-US" dirty="0" err="1"/>
              <a:t>Akreditasi</a:t>
            </a:r>
            <a:endParaRPr lang="en-US" dirty="0"/>
          </a:p>
          <a:p>
            <a:pPr lvl="1"/>
            <a:r>
              <a:rPr lang="en-US" dirty="0" err="1"/>
              <a:t>PDDikti</a:t>
            </a:r>
            <a:endParaRPr lang="en-US" dirty="0"/>
          </a:p>
          <a:p>
            <a:endParaRPr lang="en-US" dirty="0"/>
          </a:p>
        </p:txBody>
      </p:sp>
      <p:grpSp>
        <p:nvGrpSpPr>
          <p:cNvPr id="5" name="Group 4">
            <a:extLst>
              <a:ext uri="{FF2B5EF4-FFF2-40B4-BE49-F238E27FC236}">
                <a16:creationId xmlns:a16="http://schemas.microsoft.com/office/drawing/2014/main" id="{0A32D5AD-3A41-4E32-821A-E9F1324DCB4E}"/>
              </a:ext>
            </a:extLst>
          </p:cNvPr>
          <p:cNvGrpSpPr/>
          <p:nvPr/>
        </p:nvGrpSpPr>
        <p:grpSpPr>
          <a:xfrm>
            <a:off x="494251" y="2057400"/>
            <a:ext cx="5334000" cy="4153642"/>
            <a:chOff x="0" y="1524000"/>
            <a:chExt cx="8410575" cy="5388624"/>
          </a:xfrm>
        </p:grpSpPr>
        <p:pic>
          <p:nvPicPr>
            <p:cNvPr id="6" name="Picture 2">
              <a:extLst>
                <a:ext uri="{FF2B5EF4-FFF2-40B4-BE49-F238E27FC236}">
                  <a16:creationId xmlns:a16="http://schemas.microsoft.com/office/drawing/2014/main" id="{22D23B76-8F5E-4B5A-A91F-64C7E059578F}"/>
                </a:ext>
              </a:extLst>
            </p:cNvPr>
            <p:cNvPicPr>
              <a:picLocks noChangeAspect="1" noChangeArrowheads="1"/>
            </p:cNvPicPr>
            <p:nvPr/>
          </p:nvPicPr>
          <p:blipFill>
            <a:blip r:embed="rId2"/>
            <a:srcRect/>
            <a:stretch>
              <a:fillRect/>
            </a:stretch>
          </p:blipFill>
          <p:spPr bwMode="auto">
            <a:xfrm>
              <a:off x="5791200" y="1524000"/>
              <a:ext cx="2619375" cy="1743075"/>
            </a:xfrm>
            <a:prstGeom prst="rect">
              <a:avLst/>
            </a:prstGeom>
            <a:noFill/>
            <a:ln w="9525">
              <a:noFill/>
              <a:miter lim="800000"/>
              <a:headEnd/>
              <a:tailEnd/>
            </a:ln>
            <a:effectLst/>
          </p:spPr>
        </p:pic>
        <p:sp>
          <p:nvSpPr>
            <p:cNvPr id="7" name="TextBox 6">
              <a:extLst>
                <a:ext uri="{FF2B5EF4-FFF2-40B4-BE49-F238E27FC236}">
                  <a16:creationId xmlns:a16="http://schemas.microsoft.com/office/drawing/2014/main" id="{B0888A73-7085-4B30-AE51-8E6C484F516A}"/>
                </a:ext>
              </a:extLst>
            </p:cNvPr>
            <p:cNvSpPr txBox="1"/>
            <p:nvPr/>
          </p:nvSpPr>
          <p:spPr>
            <a:xfrm>
              <a:off x="5743307" y="1524000"/>
              <a:ext cx="1313180" cy="369332"/>
            </a:xfrm>
            <a:prstGeom prst="rect">
              <a:avLst/>
            </a:prstGeom>
            <a:noFill/>
          </p:spPr>
          <p:txBody>
            <a:bodyPr wrap="none" rtlCol="0">
              <a:spAutoFit/>
            </a:bodyPr>
            <a:lstStyle/>
            <a:p>
              <a:r>
                <a:rPr lang="en-US" dirty="0"/>
                <a:t>Assessors </a:t>
              </a:r>
            </a:p>
          </p:txBody>
        </p:sp>
        <p:pic>
          <p:nvPicPr>
            <p:cNvPr id="8" name="Picture 5" descr="C:\Program Files (x86)\Microsoft Office\MEDIA\CAGCAT10\j0195384.wmf">
              <a:extLst>
                <a:ext uri="{FF2B5EF4-FFF2-40B4-BE49-F238E27FC236}">
                  <a16:creationId xmlns:a16="http://schemas.microsoft.com/office/drawing/2014/main" id="{421E9D3E-AC57-4395-B633-6F3051105DA4}"/>
                </a:ext>
              </a:extLst>
            </p:cNvPr>
            <p:cNvPicPr>
              <a:picLocks noChangeAspect="1" noChangeArrowheads="1"/>
            </p:cNvPicPr>
            <p:nvPr/>
          </p:nvPicPr>
          <p:blipFill>
            <a:blip r:embed="rId3"/>
            <a:srcRect/>
            <a:stretch>
              <a:fillRect/>
            </a:stretch>
          </p:blipFill>
          <p:spPr bwMode="auto">
            <a:xfrm>
              <a:off x="6477000" y="4724400"/>
              <a:ext cx="1795882" cy="1833372"/>
            </a:xfrm>
            <a:prstGeom prst="rect">
              <a:avLst/>
            </a:prstGeom>
            <a:noFill/>
          </p:spPr>
        </p:pic>
        <p:pic>
          <p:nvPicPr>
            <p:cNvPr id="9" name="Picture 6" descr="C:\Program Files (x86)\Microsoft Office\MEDIA\CAGCAT10\j0292020.wmf">
              <a:extLst>
                <a:ext uri="{FF2B5EF4-FFF2-40B4-BE49-F238E27FC236}">
                  <a16:creationId xmlns:a16="http://schemas.microsoft.com/office/drawing/2014/main" id="{6F58BFC9-687A-4C99-84C3-81DA0B078878}"/>
                </a:ext>
              </a:extLst>
            </p:cNvPr>
            <p:cNvPicPr>
              <a:picLocks noChangeAspect="1" noChangeArrowheads="1"/>
            </p:cNvPicPr>
            <p:nvPr/>
          </p:nvPicPr>
          <p:blipFill>
            <a:blip r:embed="rId4"/>
            <a:srcRect/>
            <a:stretch>
              <a:fillRect/>
            </a:stretch>
          </p:blipFill>
          <p:spPr bwMode="auto">
            <a:xfrm>
              <a:off x="0" y="2819400"/>
              <a:ext cx="1869034" cy="1773936"/>
            </a:xfrm>
            <a:prstGeom prst="rect">
              <a:avLst/>
            </a:prstGeom>
            <a:noFill/>
          </p:spPr>
        </p:pic>
        <p:pic>
          <p:nvPicPr>
            <p:cNvPr id="10" name="Picture 7" descr="C:\Program Files (x86)\Microsoft Office\MEDIA\CAGCAT10\j0285750.wmf">
              <a:extLst>
                <a:ext uri="{FF2B5EF4-FFF2-40B4-BE49-F238E27FC236}">
                  <a16:creationId xmlns:a16="http://schemas.microsoft.com/office/drawing/2014/main" id="{51D1F496-4108-4384-BB80-C972D8FC1F23}"/>
                </a:ext>
              </a:extLst>
            </p:cNvPr>
            <p:cNvPicPr>
              <a:picLocks noChangeAspect="1" noChangeArrowheads="1"/>
            </p:cNvPicPr>
            <p:nvPr/>
          </p:nvPicPr>
          <p:blipFill>
            <a:blip r:embed="rId5"/>
            <a:srcRect/>
            <a:stretch>
              <a:fillRect/>
            </a:stretch>
          </p:blipFill>
          <p:spPr bwMode="auto">
            <a:xfrm>
              <a:off x="3193093" y="3200400"/>
              <a:ext cx="2107931" cy="1295400"/>
            </a:xfrm>
            <a:prstGeom prst="rect">
              <a:avLst/>
            </a:prstGeom>
            <a:noFill/>
          </p:spPr>
        </p:pic>
        <p:pic>
          <p:nvPicPr>
            <p:cNvPr id="11" name="Picture 9">
              <a:extLst>
                <a:ext uri="{FF2B5EF4-FFF2-40B4-BE49-F238E27FC236}">
                  <a16:creationId xmlns:a16="http://schemas.microsoft.com/office/drawing/2014/main" id="{532537E8-637E-4744-AD03-798A38455566}"/>
                </a:ext>
              </a:extLst>
            </p:cNvPr>
            <p:cNvPicPr>
              <a:picLocks noChangeAspect="1" noChangeArrowheads="1"/>
            </p:cNvPicPr>
            <p:nvPr/>
          </p:nvPicPr>
          <p:blipFill>
            <a:blip r:embed="rId6"/>
            <a:srcRect/>
            <a:stretch>
              <a:fillRect/>
            </a:stretch>
          </p:blipFill>
          <p:spPr bwMode="auto">
            <a:xfrm>
              <a:off x="3124200" y="5181600"/>
              <a:ext cx="1562100" cy="1325224"/>
            </a:xfrm>
            <a:prstGeom prst="rect">
              <a:avLst/>
            </a:prstGeom>
            <a:noFill/>
            <a:ln w="9525">
              <a:noFill/>
              <a:miter lim="800000"/>
              <a:headEnd/>
              <a:tailEnd/>
            </a:ln>
            <a:effectLst/>
          </p:spPr>
        </p:pic>
        <p:sp>
          <p:nvSpPr>
            <p:cNvPr id="12" name="TextBox 11">
              <a:extLst>
                <a:ext uri="{FF2B5EF4-FFF2-40B4-BE49-F238E27FC236}">
                  <a16:creationId xmlns:a16="http://schemas.microsoft.com/office/drawing/2014/main" id="{054B3999-B1CD-46F7-AD73-5F7D0158EA9A}"/>
                </a:ext>
              </a:extLst>
            </p:cNvPr>
            <p:cNvSpPr txBox="1"/>
            <p:nvPr/>
          </p:nvSpPr>
          <p:spPr>
            <a:xfrm>
              <a:off x="3164782" y="6260068"/>
              <a:ext cx="1585305" cy="479143"/>
            </a:xfrm>
            <a:prstGeom prst="rect">
              <a:avLst/>
            </a:prstGeom>
            <a:noFill/>
          </p:spPr>
          <p:txBody>
            <a:bodyPr wrap="none" rtlCol="0">
              <a:spAutoFit/>
            </a:bodyPr>
            <a:lstStyle/>
            <a:p>
              <a:r>
                <a:rPr lang="en-US" b="1" dirty="0"/>
                <a:t>PDDIKTI</a:t>
              </a:r>
            </a:p>
          </p:txBody>
        </p:sp>
        <p:pic>
          <p:nvPicPr>
            <p:cNvPr id="13" name="Picture 10">
              <a:extLst>
                <a:ext uri="{FF2B5EF4-FFF2-40B4-BE49-F238E27FC236}">
                  <a16:creationId xmlns:a16="http://schemas.microsoft.com/office/drawing/2014/main" id="{31265F51-7F97-46B7-91EB-E75823DA044B}"/>
                </a:ext>
              </a:extLst>
            </p:cNvPr>
            <p:cNvPicPr>
              <a:picLocks noChangeAspect="1" noChangeArrowheads="1"/>
            </p:cNvPicPr>
            <p:nvPr/>
          </p:nvPicPr>
          <p:blipFill>
            <a:blip r:embed="rId7"/>
            <a:srcRect/>
            <a:stretch>
              <a:fillRect/>
            </a:stretch>
          </p:blipFill>
          <p:spPr bwMode="auto">
            <a:xfrm>
              <a:off x="3695700" y="3505200"/>
              <a:ext cx="571500" cy="381000"/>
            </a:xfrm>
            <a:prstGeom prst="rect">
              <a:avLst/>
            </a:prstGeom>
            <a:noFill/>
            <a:ln w="9525">
              <a:noFill/>
              <a:miter lim="800000"/>
              <a:headEnd/>
              <a:tailEnd/>
            </a:ln>
            <a:effectLst/>
          </p:spPr>
        </p:pic>
        <p:sp>
          <p:nvSpPr>
            <p:cNvPr id="14" name="TextBox 13">
              <a:extLst>
                <a:ext uri="{FF2B5EF4-FFF2-40B4-BE49-F238E27FC236}">
                  <a16:creationId xmlns:a16="http://schemas.microsoft.com/office/drawing/2014/main" id="{0D16C67B-972B-40E3-B4FA-A1A3A10FE7B4}"/>
                </a:ext>
              </a:extLst>
            </p:cNvPr>
            <p:cNvSpPr txBox="1"/>
            <p:nvPr/>
          </p:nvSpPr>
          <p:spPr>
            <a:xfrm>
              <a:off x="3250709" y="2819434"/>
              <a:ext cx="1435591" cy="479143"/>
            </a:xfrm>
            <a:prstGeom prst="rect">
              <a:avLst/>
            </a:prstGeom>
            <a:noFill/>
          </p:spPr>
          <p:txBody>
            <a:bodyPr wrap="square" rtlCol="0">
              <a:spAutoFit/>
            </a:bodyPr>
            <a:lstStyle/>
            <a:p>
              <a:r>
                <a:rPr lang="en-US" b="1" dirty="0"/>
                <a:t>SAPTO</a:t>
              </a:r>
            </a:p>
          </p:txBody>
        </p:sp>
        <p:sp>
          <p:nvSpPr>
            <p:cNvPr id="15" name="TextBox 14">
              <a:extLst>
                <a:ext uri="{FF2B5EF4-FFF2-40B4-BE49-F238E27FC236}">
                  <a16:creationId xmlns:a16="http://schemas.microsoft.com/office/drawing/2014/main" id="{4DB0AFD0-88C2-428D-8E01-D9EA2942C32B}"/>
                </a:ext>
              </a:extLst>
            </p:cNvPr>
            <p:cNvSpPr txBox="1"/>
            <p:nvPr/>
          </p:nvSpPr>
          <p:spPr>
            <a:xfrm>
              <a:off x="7033125" y="6433480"/>
              <a:ext cx="660206" cy="479144"/>
            </a:xfrm>
            <a:prstGeom prst="rect">
              <a:avLst/>
            </a:prstGeom>
            <a:noFill/>
          </p:spPr>
          <p:txBody>
            <a:bodyPr wrap="none" rtlCol="0">
              <a:spAutoFit/>
            </a:bodyPr>
            <a:lstStyle/>
            <a:p>
              <a:r>
                <a:rPr lang="en-US" b="1" dirty="0"/>
                <a:t>PT</a:t>
              </a:r>
            </a:p>
          </p:txBody>
        </p:sp>
        <p:sp>
          <p:nvSpPr>
            <p:cNvPr id="16" name="Left-Right Arrow 16">
              <a:extLst>
                <a:ext uri="{FF2B5EF4-FFF2-40B4-BE49-F238E27FC236}">
                  <a16:creationId xmlns:a16="http://schemas.microsoft.com/office/drawing/2014/main" id="{E234A7AE-6C29-4A9E-A777-EDE02488EB72}"/>
                </a:ext>
              </a:extLst>
            </p:cNvPr>
            <p:cNvSpPr/>
            <p:nvPr/>
          </p:nvSpPr>
          <p:spPr>
            <a:xfrm rot="1947220">
              <a:off x="4943831" y="4374905"/>
              <a:ext cx="1717622" cy="381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7">
              <a:extLst>
                <a:ext uri="{FF2B5EF4-FFF2-40B4-BE49-F238E27FC236}">
                  <a16:creationId xmlns:a16="http://schemas.microsoft.com/office/drawing/2014/main" id="{0F27A366-0D2D-441C-8ECB-07CB0B336FAD}"/>
                </a:ext>
              </a:extLst>
            </p:cNvPr>
            <p:cNvSpPr/>
            <p:nvPr/>
          </p:nvSpPr>
          <p:spPr>
            <a:xfrm rot="19770794">
              <a:off x="4462502" y="2899453"/>
              <a:ext cx="16002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Right Arrow 18">
              <a:extLst>
                <a:ext uri="{FF2B5EF4-FFF2-40B4-BE49-F238E27FC236}">
                  <a16:creationId xmlns:a16="http://schemas.microsoft.com/office/drawing/2014/main" id="{98861B1E-5765-4C37-937C-76AD8715F211}"/>
                </a:ext>
              </a:extLst>
            </p:cNvPr>
            <p:cNvSpPr/>
            <p:nvPr/>
          </p:nvSpPr>
          <p:spPr>
            <a:xfrm>
              <a:off x="1795502" y="3581400"/>
              <a:ext cx="1600200"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Right Arrow 19">
              <a:extLst>
                <a:ext uri="{FF2B5EF4-FFF2-40B4-BE49-F238E27FC236}">
                  <a16:creationId xmlns:a16="http://schemas.microsoft.com/office/drawing/2014/main" id="{A1E1CB16-6A5F-4F8C-9F2F-814671CC435C}"/>
                </a:ext>
              </a:extLst>
            </p:cNvPr>
            <p:cNvSpPr/>
            <p:nvPr/>
          </p:nvSpPr>
          <p:spPr>
            <a:xfrm rot="16200000">
              <a:off x="3527126" y="4707276"/>
              <a:ext cx="1032552" cy="3048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E9AC589B-A43E-4825-8F70-A8CA09F0172A}"/>
              </a:ext>
            </a:extLst>
          </p:cNvPr>
          <p:cNvSpPr txBox="1"/>
          <p:nvPr/>
        </p:nvSpPr>
        <p:spPr>
          <a:xfrm>
            <a:off x="685799" y="4244829"/>
            <a:ext cx="729681" cy="369332"/>
          </a:xfrm>
          <a:prstGeom prst="rect">
            <a:avLst/>
          </a:prstGeom>
          <a:noFill/>
        </p:spPr>
        <p:txBody>
          <a:bodyPr wrap="square" rtlCol="0">
            <a:spAutoFit/>
          </a:bodyPr>
          <a:lstStyle/>
          <a:p>
            <a:r>
              <a:rPr lang="en-US" b="1" dirty="0"/>
              <a:t>DE</a:t>
            </a:r>
          </a:p>
        </p:txBody>
      </p:sp>
    </p:spTree>
    <p:extLst>
      <p:ext uri="{BB962C8B-B14F-4D97-AF65-F5344CB8AC3E}">
        <p14:creationId xmlns:p14="http://schemas.microsoft.com/office/powerpoint/2010/main" val="3889489656"/>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F272CB9A-11DA-403F-8A2C-8ACABB9E55E3}"/>
              </a:ext>
            </a:extLst>
          </p:cNvPr>
          <p:cNvCxnSpPr/>
          <p:nvPr/>
        </p:nvCxnSpPr>
        <p:spPr>
          <a:xfrm>
            <a:off x="5047602" y="38810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67E87360-F24A-47BA-928F-2F0179FA8620}"/>
              </a:ext>
            </a:extLst>
          </p:cNvPr>
          <p:cNvCxnSpPr/>
          <p:nvPr/>
        </p:nvCxnSpPr>
        <p:spPr>
          <a:xfrm>
            <a:off x="7285529" y="38810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8346D99-21A2-4F27-AB30-6BF25A60C3AC}"/>
              </a:ext>
            </a:extLst>
          </p:cNvPr>
          <p:cNvCxnSpPr>
            <a:cxnSpLocks/>
          </p:cNvCxnSpPr>
          <p:nvPr/>
        </p:nvCxnSpPr>
        <p:spPr>
          <a:xfrm>
            <a:off x="8434053" y="3880209"/>
            <a:ext cx="1538514"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92DD698-41EA-44B3-A338-53428D7D5050}"/>
              </a:ext>
            </a:extLst>
          </p:cNvPr>
          <p:cNvCxnSpPr/>
          <p:nvPr/>
        </p:nvCxnSpPr>
        <p:spPr>
          <a:xfrm>
            <a:off x="2783862" y="38810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141C71E-E08E-4C35-AF33-12A46FFB4E28}"/>
              </a:ext>
            </a:extLst>
          </p:cNvPr>
          <p:cNvCxnSpPr/>
          <p:nvPr/>
        </p:nvCxnSpPr>
        <p:spPr>
          <a:xfrm>
            <a:off x="1240644" y="3881019"/>
            <a:ext cx="2252870"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 name="Arc 10">
            <a:extLst>
              <a:ext uri="{FF2B5EF4-FFF2-40B4-BE49-F238E27FC236}">
                <a16:creationId xmlns:a16="http://schemas.microsoft.com/office/drawing/2014/main" id="{AF54DAFC-72BF-4C18-B451-30110FC8EBCC}"/>
              </a:ext>
            </a:extLst>
          </p:cNvPr>
          <p:cNvSpPr/>
          <p:nvPr/>
        </p:nvSpPr>
        <p:spPr>
          <a:xfrm>
            <a:off x="733335" y="34214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cxnSp>
        <p:nvCxnSpPr>
          <p:cNvPr id="7" name="Straight Connector 6">
            <a:extLst>
              <a:ext uri="{FF2B5EF4-FFF2-40B4-BE49-F238E27FC236}">
                <a16:creationId xmlns:a16="http://schemas.microsoft.com/office/drawing/2014/main" id="{6AB54977-33F8-4105-824C-3D0C493D5B00}"/>
              </a:ext>
            </a:extLst>
          </p:cNvPr>
          <p:cNvCxnSpPr>
            <a:cxnSpLocks/>
          </p:cNvCxnSpPr>
          <p:nvPr/>
        </p:nvCxnSpPr>
        <p:spPr>
          <a:xfrm>
            <a:off x="77731" y="3880209"/>
            <a:ext cx="1043521" cy="81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BADB8234-7655-4312-99D5-ACC91B4B894B}"/>
              </a:ext>
            </a:extLst>
          </p:cNvPr>
          <p:cNvSpPr/>
          <p:nvPr/>
        </p:nvSpPr>
        <p:spPr>
          <a:xfrm>
            <a:off x="1097666" y="3785769"/>
            <a:ext cx="190500" cy="190500"/>
          </a:xfrm>
          <a:prstGeom prst="ellipse">
            <a:avLst/>
          </a:prstGeom>
          <a:solidFill>
            <a:srgbClr val="6FA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Circle: Hollow 8">
            <a:extLst>
              <a:ext uri="{FF2B5EF4-FFF2-40B4-BE49-F238E27FC236}">
                <a16:creationId xmlns:a16="http://schemas.microsoft.com/office/drawing/2014/main" id="{868629C6-9D56-44C4-A90C-D16F2E7AA94B}"/>
              </a:ext>
            </a:extLst>
          </p:cNvPr>
          <p:cNvSpPr/>
          <p:nvPr/>
        </p:nvSpPr>
        <p:spPr>
          <a:xfrm>
            <a:off x="978603" y="3666706"/>
            <a:ext cx="428626" cy="428626"/>
          </a:xfrm>
          <a:prstGeom prst="donut">
            <a:avLst>
              <a:gd name="adj" fmla="val 5281"/>
            </a:avLst>
          </a:prstGeom>
          <a:solidFill>
            <a:srgbClr val="6FA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10" name="Circle: Hollow 9">
            <a:extLst>
              <a:ext uri="{FF2B5EF4-FFF2-40B4-BE49-F238E27FC236}">
                <a16:creationId xmlns:a16="http://schemas.microsoft.com/office/drawing/2014/main" id="{1E0E5245-3E9D-45CB-A2A2-78E37536928E}"/>
              </a:ext>
            </a:extLst>
          </p:cNvPr>
          <p:cNvSpPr/>
          <p:nvPr/>
        </p:nvSpPr>
        <p:spPr>
          <a:xfrm>
            <a:off x="845731" y="35338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12" name="Straight Connector 11">
            <a:extLst>
              <a:ext uri="{FF2B5EF4-FFF2-40B4-BE49-F238E27FC236}">
                <a16:creationId xmlns:a16="http://schemas.microsoft.com/office/drawing/2014/main" id="{1B8353AA-1A28-4FAD-AF44-130B899BAAE4}"/>
              </a:ext>
            </a:extLst>
          </p:cNvPr>
          <p:cNvCxnSpPr>
            <a:cxnSpLocks/>
          </p:cNvCxnSpPr>
          <p:nvPr/>
        </p:nvCxnSpPr>
        <p:spPr>
          <a:xfrm flipV="1">
            <a:off x="1192917" y="4228205"/>
            <a:ext cx="0" cy="731520"/>
          </a:xfrm>
          <a:prstGeom prst="line">
            <a:avLst/>
          </a:prstGeom>
          <a:ln w="19050">
            <a:solidFill>
              <a:srgbClr val="6FA4CA"/>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36B49B4F-63E8-4430-9059-553CBCA3AB43}"/>
              </a:ext>
            </a:extLst>
          </p:cNvPr>
          <p:cNvSpPr/>
          <p:nvPr/>
        </p:nvSpPr>
        <p:spPr>
          <a:xfrm>
            <a:off x="1137971" y="4915084"/>
            <a:ext cx="124240" cy="124240"/>
          </a:xfrm>
          <a:prstGeom prst="ellipse">
            <a:avLst/>
          </a:prstGeom>
          <a:solidFill>
            <a:srgbClr val="6FA4CA"/>
          </a:solidFill>
          <a:ln>
            <a:solidFill>
              <a:srgbClr val="6FA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a:extLst>
              <a:ext uri="{FF2B5EF4-FFF2-40B4-BE49-F238E27FC236}">
                <a16:creationId xmlns:a16="http://schemas.microsoft.com/office/drawing/2014/main" id="{E959B938-7387-4E6C-B81C-CA1B61488588}"/>
              </a:ext>
            </a:extLst>
          </p:cNvPr>
          <p:cNvSpPr txBox="1"/>
          <p:nvPr/>
        </p:nvSpPr>
        <p:spPr>
          <a:xfrm>
            <a:off x="-217126" y="2646163"/>
            <a:ext cx="2445347" cy="954107"/>
          </a:xfrm>
          <a:prstGeom prst="rect">
            <a:avLst/>
          </a:prstGeom>
          <a:noFill/>
        </p:spPr>
        <p:txBody>
          <a:bodyPr wrap="square" rtlCol="0">
            <a:spAutoFit/>
          </a:bodyPr>
          <a:lstStyle/>
          <a:p>
            <a:pPr algn="ctr"/>
            <a:r>
              <a:rPr lang="id-ID" sz="2800" i="1" dirty="0">
                <a:solidFill>
                  <a:srgbClr val="6FA4CA"/>
                </a:solidFill>
                <a:latin typeface="Tw Cen MT" panose="020B0602020104020603" pitchFamily="34" charset="0"/>
              </a:rPr>
              <a:t>Usulan Akreditasi</a:t>
            </a:r>
            <a:endParaRPr lang="en-US" sz="2800" i="1" dirty="0">
              <a:solidFill>
                <a:srgbClr val="6FA4CA"/>
              </a:solidFill>
              <a:latin typeface="Tw Cen MT" panose="020B0602020104020603" pitchFamily="34" charset="0"/>
            </a:endParaRPr>
          </a:p>
        </p:txBody>
      </p:sp>
      <p:sp>
        <p:nvSpPr>
          <p:cNvPr id="17" name="TextBox 16">
            <a:extLst>
              <a:ext uri="{FF2B5EF4-FFF2-40B4-BE49-F238E27FC236}">
                <a16:creationId xmlns:a16="http://schemas.microsoft.com/office/drawing/2014/main" id="{E623F98E-5FFF-4701-A99F-87B202C66033}"/>
              </a:ext>
            </a:extLst>
          </p:cNvPr>
          <p:cNvSpPr txBox="1"/>
          <p:nvPr/>
        </p:nvSpPr>
        <p:spPr>
          <a:xfrm>
            <a:off x="-24189" y="5019519"/>
            <a:ext cx="3210537" cy="1200329"/>
          </a:xfrm>
          <a:prstGeom prst="rect">
            <a:avLst/>
          </a:prstGeom>
          <a:noFill/>
        </p:spPr>
        <p:txBody>
          <a:bodyPr wrap="square" rtlCol="0">
            <a:spAutoFit/>
          </a:bodyPr>
          <a:lstStyle/>
          <a:p>
            <a:pPr marL="177800" indent="-177800">
              <a:buFont typeface="Arial" panose="020B0604020202020204" pitchFamily="34" charset="0"/>
              <a:buChar char="•"/>
            </a:pPr>
            <a:r>
              <a:rPr lang="id-ID" dirty="0">
                <a:solidFill>
                  <a:srgbClr val="E2DFCC">
                    <a:lumMod val="50000"/>
                  </a:srgbClr>
                </a:solidFill>
                <a:latin typeface="Tw Cen MT" panose="020B0602020104020603" pitchFamily="34" charset="0"/>
              </a:rPr>
              <a:t>Penyampaian dokumen oleh PT</a:t>
            </a:r>
          </a:p>
          <a:p>
            <a:pPr marL="177800" indent="-177800">
              <a:buFont typeface="Arial" panose="020B0604020202020204" pitchFamily="34" charset="0"/>
              <a:buChar char="•"/>
            </a:pPr>
            <a:r>
              <a:rPr lang="id-ID" dirty="0">
                <a:solidFill>
                  <a:srgbClr val="E2DFCC">
                    <a:lumMod val="50000"/>
                  </a:srgbClr>
                </a:solidFill>
                <a:latin typeface="Tw Cen MT" panose="020B0602020104020603" pitchFamily="34" charset="0"/>
              </a:rPr>
              <a:t>Pemeriksaan</a:t>
            </a:r>
          </a:p>
          <a:p>
            <a:pPr marL="177800" indent="-177800">
              <a:buFont typeface="Arial" panose="020B0604020202020204" pitchFamily="34" charset="0"/>
              <a:buChar char="•"/>
            </a:pPr>
            <a:r>
              <a:rPr lang="id-ID" dirty="0">
                <a:solidFill>
                  <a:srgbClr val="E2DFCC">
                    <a:lumMod val="50000"/>
                  </a:srgbClr>
                </a:solidFill>
                <a:latin typeface="Tw Cen MT" panose="020B0602020104020603" pitchFamily="34" charset="0"/>
              </a:rPr>
              <a:t>Revisi</a:t>
            </a:r>
          </a:p>
          <a:p>
            <a:pPr marL="177800" indent="-177800">
              <a:buFont typeface="Arial" panose="020B0604020202020204" pitchFamily="34" charset="0"/>
              <a:buChar char="•"/>
            </a:pPr>
            <a:r>
              <a:rPr lang="id-ID" dirty="0">
                <a:solidFill>
                  <a:srgbClr val="E2DFCC">
                    <a:lumMod val="50000"/>
                  </a:srgbClr>
                </a:solidFill>
                <a:latin typeface="Tw Cen MT" panose="020B0602020104020603" pitchFamily="34" charset="0"/>
              </a:rPr>
              <a:t>Notifikasi diterima</a:t>
            </a:r>
            <a:endParaRPr lang="en-US" dirty="0">
              <a:solidFill>
                <a:srgbClr val="E2DFCC">
                  <a:lumMod val="50000"/>
                </a:srgbClr>
              </a:solidFill>
              <a:latin typeface="Tw Cen MT" panose="020B0602020104020603" pitchFamily="34" charset="0"/>
            </a:endParaRPr>
          </a:p>
        </p:txBody>
      </p:sp>
      <p:sp>
        <p:nvSpPr>
          <p:cNvPr id="18" name="Arc 17">
            <a:extLst>
              <a:ext uri="{FF2B5EF4-FFF2-40B4-BE49-F238E27FC236}">
                <a16:creationId xmlns:a16="http://schemas.microsoft.com/office/drawing/2014/main" id="{B54B9C7B-4DA7-40E1-B723-68758EB971FE}"/>
              </a:ext>
            </a:extLst>
          </p:cNvPr>
          <p:cNvSpPr/>
          <p:nvPr/>
        </p:nvSpPr>
        <p:spPr>
          <a:xfrm rot="5400000">
            <a:off x="2234959" y="34214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0" name="Oval 19">
            <a:extLst>
              <a:ext uri="{FF2B5EF4-FFF2-40B4-BE49-F238E27FC236}">
                <a16:creationId xmlns:a16="http://schemas.microsoft.com/office/drawing/2014/main" id="{037A3CB3-AA60-41C6-B92B-B84EC0A87E61}"/>
              </a:ext>
            </a:extLst>
          </p:cNvPr>
          <p:cNvSpPr/>
          <p:nvPr/>
        </p:nvSpPr>
        <p:spPr>
          <a:xfrm>
            <a:off x="2599290" y="3785769"/>
            <a:ext cx="190500" cy="190500"/>
          </a:xfrm>
          <a:prstGeom prst="ellipse">
            <a:avLst/>
          </a:prstGeom>
          <a:solidFill>
            <a:srgbClr val="FB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Circle: Hollow 20">
            <a:extLst>
              <a:ext uri="{FF2B5EF4-FFF2-40B4-BE49-F238E27FC236}">
                <a16:creationId xmlns:a16="http://schemas.microsoft.com/office/drawing/2014/main" id="{5AB77009-91CD-4089-A339-205E1FD860BA}"/>
              </a:ext>
            </a:extLst>
          </p:cNvPr>
          <p:cNvSpPr/>
          <p:nvPr/>
        </p:nvSpPr>
        <p:spPr>
          <a:xfrm>
            <a:off x="2480227" y="3666706"/>
            <a:ext cx="428626" cy="428626"/>
          </a:xfrm>
          <a:prstGeom prst="donut">
            <a:avLst>
              <a:gd name="adj" fmla="val 5281"/>
            </a:avLst>
          </a:prstGeom>
          <a:solidFill>
            <a:srgbClr val="FB6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22" name="Circle: Hollow 21">
            <a:extLst>
              <a:ext uri="{FF2B5EF4-FFF2-40B4-BE49-F238E27FC236}">
                <a16:creationId xmlns:a16="http://schemas.microsoft.com/office/drawing/2014/main" id="{EB4F978A-6973-4038-9D44-C992F6903D28}"/>
              </a:ext>
            </a:extLst>
          </p:cNvPr>
          <p:cNvSpPr/>
          <p:nvPr/>
        </p:nvSpPr>
        <p:spPr>
          <a:xfrm>
            <a:off x="2347355" y="35338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23" name="Straight Connector 22">
            <a:extLst>
              <a:ext uri="{FF2B5EF4-FFF2-40B4-BE49-F238E27FC236}">
                <a16:creationId xmlns:a16="http://schemas.microsoft.com/office/drawing/2014/main" id="{7982AF7D-7FF0-494C-891D-C601C69FAD64}"/>
              </a:ext>
            </a:extLst>
          </p:cNvPr>
          <p:cNvCxnSpPr>
            <a:cxnSpLocks/>
          </p:cNvCxnSpPr>
          <p:nvPr/>
        </p:nvCxnSpPr>
        <p:spPr>
          <a:xfrm flipV="1">
            <a:off x="2694541" y="2805247"/>
            <a:ext cx="0" cy="731520"/>
          </a:xfrm>
          <a:prstGeom prst="line">
            <a:avLst/>
          </a:prstGeom>
          <a:ln w="19050">
            <a:solidFill>
              <a:srgbClr val="FB664F"/>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26033AC-E99E-4309-BD9B-47A98BA0DEA7}"/>
              </a:ext>
            </a:extLst>
          </p:cNvPr>
          <p:cNvSpPr/>
          <p:nvPr/>
        </p:nvSpPr>
        <p:spPr>
          <a:xfrm>
            <a:off x="2632420" y="2718316"/>
            <a:ext cx="124240" cy="124240"/>
          </a:xfrm>
          <a:prstGeom prst="ellipse">
            <a:avLst/>
          </a:prstGeom>
          <a:solidFill>
            <a:srgbClr val="FB664F"/>
          </a:solidFill>
          <a:ln>
            <a:solidFill>
              <a:srgbClr val="FB6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TextBox 24">
            <a:extLst>
              <a:ext uri="{FF2B5EF4-FFF2-40B4-BE49-F238E27FC236}">
                <a16:creationId xmlns:a16="http://schemas.microsoft.com/office/drawing/2014/main" id="{D297ECE7-7E0E-48D0-9C27-6FB0E3DB79DD}"/>
              </a:ext>
            </a:extLst>
          </p:cNvPr>
          <p:cNvSpPr txBox="1"/>
          <p:nvPr/>
        </p:nvSpPr>
        <p:spPr>
          <a:xfrm>
            <a:off x="1834083" y="4067984"/>
            <a:ext cx="2617204" cy="954107"/>
          </a:xfrm>
          <a:prstGeom prst="rect">
            <a:avLst/>
          </a:prstGeom>
          <a:noFill/>
        </p:spPr>
        <p:txBody>
          <a:bodyPr wrap="square" rtlCol="0">
            <a:spAutoFit/>
          </a:bodyPr>
          <a:lstStyle/>
          <a:p>
            <a:pPr algn="ctr"/>
            <a:r>
              <a:rPr lang="id-ID" sz="2800" dirty="0">
                <a:solidFill>
                  <a:srgbClr val="FB664F"/>
                </a:solidFill>
                <a:latin typeface="Tw Cen MT" panose="020B0602020104020603" pitchFamily="34" charset="0"/>
              </a:rPr>
              <a:t>Penugasan Asesor</a:t>
            </a:r>
            <a:endParaRPr lang="en-US" sz="2800" dirty="0">
              <a:solidFill>
                <a:srgbClr val="FB664F"/>
              </a:solidFill>
              <a:latin typeface="Tw Cen MT" panose="020B0602020104020603" pitchFamily="34" charset="0"/>
            </a:endParaRPr>
          </a:p>
        </p:txBody>
      </p:sp>
      <p:sp>
        <p:nvSpPr>
          <p:cNvPr id="26" name="TextBox 25">
            <a:extLst>
              <a:ext uri="{FF2B5EF4-FFF2-40B4-BE49-F238E27FC236}">
                <a16:creationId xmlns:a16="http://schemas.microsoft.com/office/drawing/2014/main" id="{7DEA27D8-0CF3-496D-AD7D-2076231DE52C}"/>
              </a:ext>
            </a:extLst>
          </p:cNvPr>
          <p:cNvSpPr txBox="1"/>
          <p:nvPr/>
        </p:nvSpPr>
        <p:spPr>
          <a:xfrm>
            <a:off x="1541594" y="1685296"/>
            <a:ext cx="3439328" cy="923330"/>
          </a:xfrm>
          <a:prstGeom prst="rect">
            <a:avLst/>
          </a:prstGeom>
          <a:noFill/>
        </p:spPr>
        <p:txBody>
          <a:bodyPr wrap="square" rtlCol="0">
            <a:spAutoFit/>
          </a:bodyPr>
          <a:lstStyle/>
          <a:p>
            <a:r>
              <a:rPr lang="id-ID" dirty="0">
                <a:solidFill>
                  <a:srgbClr val="E2DFCC">
                    <a:lumMod val="50000"/>
                  </a:srgbClr>
                </a:solidFill>
                <a:latin typeface="Tw Cen MT" panose="020B0602020104020603" pitchFamily="34" charset="0"/>
              </a:rPr>
              <a:t>Penawaran kepada asesor</a:t>
            </a:r>
          </a:p>
          <a:p>
            <a:r>
              <a:rPr lang="id-ID" dirty="0">
                <a:solidFill>
                  <a:srgbClr val="E2DFCC">
                    <a:lumMod val="50000"/>
                  </a:srgbClr>
                </a:solidFill>
                <a:latin typeface="Tw Cen MT" panose="020B0602020104020603" pitchFamily="34" charset="0"/>
              </a:rPr>
              <a:t>Disesuaikan dengan ketersediaan prodi dan asesor</a:t>
            </a:r>
          </a:p>
        </p:txBody>
      </p:sp>
      <p:sp>
        <p:nvSpPr>
          <p:cNvPr id="27" name="Arc 26">
            <a:extLst>
              <a:ext uri="{FF2B5EF4-FFF2-40B4-BE49-F238E27FC236}">
                <a16:creationId xmlns:a16="http://schemas.microsoft.com/office/drawing/2014/main" id="{A2636062-43D3-463C-B6BD-741D547DE965}"/>
              </a:ext>
            </a:extLst>
          </p:cNvPr>
          <p:cNvSpPr/>
          <p:nvPr/>
        </p:nvSpPr>
        <p:spPr>
          <a:xfrm>
            <a:off x="4301959" y="34214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29" name="Oval 28">
            <a:extLst>
              <a:ext uri="{FF2B5EF4-FFF2-40B4-BE49-F238E27FC236}">
                <a16:creationId xmlns:a16="http://schemas.microsoft.com/office/drawing/2014/main" id="{CDCB9A2B-6699-4804-99AE-7A924FDA4340}"/>
              </a:ext>
            </a:extLst>
          </p:cNvPr>
          <p:cNvSpPr/>
          <p:nvPr/>
        </p:nvSpPr>
        <p:spPr>
          <a:xfrm>
            <a:off x="4675168" y="3785769"/>
            <a:ext cx="190500" cy="190500"/>
          </a:xfrm>
          <a:prstGeom prst="ellipse">
            <a:avLst/>
          </a:prstGeom>
          <a:solidFill>
            <a:srgbClr val="7D9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0" name="Circle: Hollow 29">
            <a:extLst>
              <a:ext uri="{FF2B5EF4-FFF2-40B4-BE49-F238E27FC236}">
                <a16:creationId xmlns:a16="http://schemas.microsoft.com/office/drawing/2014/main" id="{3A6CDF07-EF0B-4379-8FBF-3718BD896047}"/>
              </a:ext>
            </a:extLst>
          </p:cNvPr>
          <p:cNvSpPr/>
          <p:nvPr/>
        </p:nvSpPr>
        <p:spPr>
          <a:xfrm>
            <a:off x="4556105" y="3666706"/>
            <a:ext cx="428626" cy="428626"/>
          </a:xfrm>
          <a:prstGeom prst="donut">
            <a:avLst>
              <a:gd name="adj" fmla="val 5281"/>
            </a:avLst>
          </a:prstGeom>
          <a:solidFill>
            <a:srgbClr val="7D9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1" name="Circle: Hollow 30">
            <a:extLst>
              <a:ext uri="{FF2B5EF4-FFF2-40B4-BE49-F238E27FC236}">
                <a16:creationId xmlns:a16="http://schemas.microsoft.com/office/drawing/2014/main" id="{FB3E2DCF-4068-4715-BD27-13370B541EAC}"/>
              </a:ext>
            </a:extLst>
          </p:cNvPr>
          <p:cNvSpPr/>
          <p:nvPr/>
        </p:nvSpPr>
        <p:spPr>
          <a:xfrm>
            <a:off x="4414355" y="35338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32" name="Straight Connector 31">
            <a:extLst>
              <a:ext uri="{FF2B5EF4-FFF2-40B4-BE49-F238E27FC236}">
                <a16:creationId xmlns:a16="http://schemas.microsoft.com/office/drawing/2014/main" id="{EA49CDC4-E9AD-4789-BEA6-BFF07A73111B}"/>
              </a:ext>
            </a:extLst>
          </p:cNvPr>
          <p:cNvCxnSpPr>
            <a:cxnSpLocks/>
          </p:cNvCxnSpPr>
          <p:nvPr/>
        </p:nvCxnSpPr>
        <p:spPr>
          <a:xfrm flipV="1">
            <a:off x="4788175" y="4228205"/>
            <a:ext cx="0" cy="1005840"/>
          </a:xfrm>
          <a:prstGeom prst="line">
            <a:avLst/>
          </a:prstGeom>
          <a:ln w="19050">
            <a:solidFill>
              <a:srgbClr val="7D9A62"/>
            </a:solidFill>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DD4A8794-EADF-4527-95C6-C9D6781E9C8E}"/>
              </a:ext>
            </a:extLst>
          </p:cNvPr>
          <p:cNvSpPr/>
          <p:nvPr/>
        </p:nvSpPr>
        <p:spPr>
          <a:xfrm>
            <a:off x="4726059" y="5112759"/>
            <a:ext cx="124240" cy="124240"/>
          </a:xfrm>
          <a:prstGeom prst="ellipse">
            <a:avLst/>
          </a:prstGeom>
          <a:solidFill>
            <a:srgbClr val="7D9A62"/>
          </a:solidFill>
          <a:ln>
            <a:solidFill>
              <a:srgbClr val="7D9A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a:extLst>
              <a:ext uri="{FF2B5EF4-FFF2-40B4-BE49-F238E27FC236}">
                <a16:creationId xmlns:a16="http://schemas.microsoft.com/office/drawing/2014/main" id="{4BE7D141-E60D-4B00-AA4B-1F588212DCAD}"/>
              </a:ext>
            </a:extLst>
          </p:cNvPr>
          <p:cNvSpPr txBox="1"/>
          <p:nvPr/>
        </p:nvSpPr>
        <p:spPr>
          <a:xfrm>
            <a:off x="3371385" y="2589798"/>
            <a:ext cx="2828353" cy="954107"/>
          </a:xfrm>
          <a:prstGeom prst="rect">
            <a:avLst/>
          </a:prstGeom>
          <a:noFill/>
        </p:spPr>
        <p:txBody>
          <a:bodyPr wrap="square" rtlCol="0">
            <a:spAutoFit/>
          </a:bodyPr>
          <a:lstStyle/>
          <a:p>
            <a:pPr algn="ctr"/>
            <a:r>
              <a:rPr lang="id-ID" sz="2800" dirty="0">
                <a:solidFill>
                  <a:srgbClr val="7D9A62"/>
                </a:solidFill>
                <a:latin typeface="Tw Cen MT" panose="020B0602020104020603" pitchFamily="34" charset="0"/>
              </a:rPr>
              <a:t>Asesmen Kecukupan (AK)</a:t>
            </a:r>
            <a:endParaRPr lang="en-US" sz="2800" dirty="0">
              <a:solidFill>
                <a:srgbClr val="7D9A62"/>
              </a:solidFill>
              <a:latin typeface="Tw Cen MT" panose="020B0602020104020603" pitchFamily="34" charset="0"/>
            </a:endParaRPr>
          </a:p>
        </p:txBody>
      </p:sp>
      <p:sp>
        <p:nvSpPr>
          <p:cNvPr id="35" name="TextBox 34">
            <a:extLst>
              <a:ext uri="{FF2B5EF4-FFF2-40B4-BE49-F238E27FC236}">
                <a16:creationId xmlns:a16="http://schemas.microsoft.com/office/drawing/2014/main" id="{0A5C5A36-EC92-462F-BB70-6A797D63B1DD}"/>
              </a:ext>
            </a:extLst>
          </p:cNvPr>
          <p:cNvSpPr txBox="1"/>
          <p:nvPr/>
        </p:nvSpPr>
        <p:spPr>
          <a:xfrm>
            <a:off x="3771222" y="5246534"/>
            <a:ext cx="3067657" cy="923330"/>
          </a:xfrm>
          <a:prstGeom prst="rect">
            <a:avLst/>
          </a:prstGeom>
          <a:noFill/>
        </p:spPr>
        <p:txBody>
          <a:bodyPr wrap="square" rtlCol="0">
            <a:spAutoFit/>
          </a:bodyPr>
          <a:lstStyle/>
          <a:p>
            <a:r>
              <a:rPr lang="en-US" dirty="0" err="1">
                <a:solidFill>
                  <a:srgbClr val="E2DFCC">
                    <a:lumMod val="50000"/>
                  </a:srgbClr>
                </a:solidFill>
                <a:latin typeface="Tw Cen MT" panose="020B0602020104020603" pitchFamily="34" charset="0"/>
              </a:rPr>
              <a:t>Dilakukan</a:t>
            </a:r>
            <a:r>
              <a:rPr lang="en-US" dirty="0">
                <a:solidFill>
                  <a:srgbClr val="E2DFCC">
                    <a:lumMod val="50000"/>
                  </a:srgbClr>
                </a:solidFill>
                <a:latin typeface="Tw Cen MT" panose="020B0602020104020603" pitchFamily="34" charset="0"/>
              </a:rPr>
              <a:t> </a:t>
            </a:r>
            <a:r>
              <a:rPr lang="id-ID" dirty="0">
                <a:solidFill>
                  <a:srgbClr val="E2DFCC">
                    <a:lumMod val="50000"/>
                  </a:srgbClr>
                </a:solidFill>
                <a:latin typeface="Tw Cen MT" panose="020B0602020104020603" pitchFamily="34" charset="0"/>
              </a:rPr>
              <a:t>secara online </a:t>
            </a:r>
          </a:p>
          <a:p>
            <a:r>
              <a:rPr lang="id-ID" dirty="0">
                <a:solidFill>
                  <a:srgbClr val="E2DFCC">
                    <a:lumMod val="50000"/>
                  </a:srgbClr>
                </a:solidFill>
                <a:latin typeface="Tw Cen MT" panose="020B0602020104020603" pitchFamily="34" charset="0"/>
              </a:rPr>
              <a:t>Dilaksanakan dalam waktu 3-6 hari</a:t>
            </a:r>
            <a:endParaRPr lang="en-US" dirty="0">
              <a:solidFill>
                <a:srgbClr val="E2DFCC">
                  <a:lumMod val="50000"/>
                </a:srgbClr>
              </a:solidFill>
              <a:latin typeface="Tw Cen MT" panose="020B0602020104020603" pitchFamily="34" charset="0"/>
            </a:endParaRPr>
          </a:p>
        </p:txBody>
      </p:sp>
      <p:sp>
        <p:nvSpPr>
          <p:cNvPr id="45" name="Arc 44">
            <a:extLst>
              <a:ext uri="{FF2B5EF4-FFF2-40B4-BE49-F238E27FC236}">
                <a16:creationId xmlns:a16="http://schemas.microsoft.com/office/drawing/2014/main" id="{E3730103-7F8D-4792-83EE-5FFC4A5D2274}"/>
              </a:ext>
            </a:extLst>
          </p:cNvPr>
          <p:cNvSpPr/>
          <p:nvPr/>
        </p:nvSpPr>
        <p:spPr>
          <a:xfrm rot="5400000">
            <a:off x="6441418" y="3421438"/>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Oval 45">
            <a:extLst>
              <a:ext uri="{FF2B5EF4-FFF2-40B4-BE49-F238E27FC236}">
                <a16:creationId xmlns:a16="http://schemas.microsoft.com/office/drawing/2014/main" id="{86694F26-80D5-467D-94C4-C9C860517F5F}"/>
              </a:ext>
            </a:extLst>
          </p:cNvPr>
          <p:cNvSpPr/>
          <p:nvPr/>
        </p:nvSpPr>
        <p:spPr>
          <a:xfrm>
            <a:off x="6805749" y="3785769"/>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Circle: Hollow 46">
            <a:extLst>
              <a:ext uri="{FF2B5EF4-FFF2-40B4-BE49-F238E27FC236}">
                <a16:creationId xmlns:a16="http://schemas.microsoft.com/office/drawing/2014/main" id="{B0789B4A-0620-4211-9109-6DBE9A07FE51}"/>
              </a:ext>
            </a:extLst>
          </p:cNvPr>
          <p:cNvSpPr/>
          <p:nvPr/>
        </p:nvSpPr>
        <p:spPr>
          <a:xfrm>
            <a:off x="6686686" y="3666706"/>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48" name="Circle: Hollow 47">
            <a:extLst>
              <a:ext uri="{FF2B5EF4-FFF2-40B4-BE49-F238E27FC236}">
                <a16:creationId xmlns:a16="http://schemas.microsoft.com/office/drawing/2014/main" id="{9C63B36C-028C-4461-9179-02E81EA9B830}"/>
              </a:ext>
            </a:extLst>
          </p:cNvPr>
          <p:cNvSpPr/>
          <p:nvPr/>
        </p:nvSpPr>
        <p:spPr>
          <a:xfrm>
            <a:off x="6553814" y="3533834"/>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49" name="Straight Connector 48">
            <a:extLst>
              <a:ext uri="{FF2B5EF4-FFF2-40B4-BE49-F238E27FC236}">
                <a16:creationId xmlns:a16="http://schemas.microsoft.com/office/drawing/2014/main" id="{15E6C7CE-0DCB-4A82-B08E-519AC3270B85}"/>
              </a:ext>
            </a:extLst>
          </p:cNvPr>
          <p:cNvCxnSpPr>
            <a:cxnSpLocks/>
          </p:cNvCxnSpPr>
          <p:nvPr/>
        </p:nvCxnSpPr>
        <p:spPr>
          <a:xfrm flipV="1">
            <a:off x="6901000" y="2797322"/>
            <a:ext cx="0" cy="73152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4CFE38F3-7830-46D8-95EE-69DB62ED465D}"/>
              </a:ext>
            </a:extLst>
          </p:cNvPr>
          <p:cNvSpPr/>
          <p:nvPr/>
        </p:nvSpPr>
        <p:spPr>
          <a:xfrm>
            <a:off x="6838879" y="2750966"/>
            <a:ext cx="124240" cy="124240"/>
          </a:xfrm>
          <a:prstGeom prst="ellipse">
            <a:avLst/>
          </a:prstGeom>
          <a:solidFill>
            <a:srgbClr val="EE9524"/>
          </a:solidFill>
          <a:ln>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TextBox 50">
            <a:extLst>
              <a:ext uri="{FF2B5EF4-FFF2-40B4-BE49-F238E27FC236}">
                <a16:creationId xmlns:a16="http://schemas.microsoft.com/office/drawing/2014/main" id="{65F62DC2-C651-4B22-B4CB-1846861868F6}"/>
              </a:ext>
            </a:extLst>
          </p:cNvPr>
          <p:cNvSpPr txBox="1"/>
          <p:nvPr/>
        </p:nvSpPr>
        <p:spPr>
          <a:xfrm>
            <a:off x="5323140" y="4083178"/>
            <a:ext cx="2494120" cy="523220"/>
          </a:xfrm>
          <a:prstGeom prst="rect">
            <a:avLst/>
          </a:prstGeom>
          <a:noFill/>
        </p:spPr>
        <p:txBody>
          <a:bodyPr wrap="square" rtlCol="0">
            <a:spAutoFit/>
          </a:bodyPr>
          <a:lstStyle/>
          <a:p>
            <a:pPr algn="ctr"/>
            <a:r>
              <a:rPr lang="id-ID" sz="2800" dirty="0">
                <a:solidFill>
                  <a:srgbClr val="EE9524"/>
                </a:solidFill>
                <a:latin typeface="Tw Cen MT" panose="020B0602020104020603" pitchFamily="34" charset="0"/>
              </a:rPr>
              <a:t>Validasi AK</a:t>
            </a:r>
            <a:endParaRPr lang="en-US" sz="2800" dirty="0">
              <a:solidFill>
                <a:srgbClr val="EE9524"/>
              </a:solidFill>
              <a:latin typeface="Tw Cen MT" panose="020B0602020104020603" pitchFamily="34" charset="0"/>
            </a:endParaRPr>
          </a:p>
        </p:txBody>
      </p:sp>
      <p:sp>
        <p:nvSpPr>
          <p:cNvPr id="52" name="TextBox 51">
            <a:extLst>
              <a:ext uri="{FF2B5EF4-FFF2-40B4-BE49-F238E27FC236}">
                <a16:creationId xmlns:a16="http://schemas.microsoft.com/office/drawing/2014/main" id="{44337E62-7F21-4CD3-9B0D-507A64DF7728}"/>
              </a:ext>
            </a:extLst>
          </p:cNvPr>
          <p:cNvSpPr txBox="1"/>
          <p:nvPr/>
        </p:nvSpPr>
        <p:spPr>
          <a:xfrm>
            <a:off x="6220230" y="2210644"/>
            <a:ext cx="1377279" cy="400110"/>
          </a:xfrm>
          <a:prstGeom prst="rect">
            <a:avLst/>
          </a:prstGeom>
          <a:noFill/>
        </p:spPr>
        <p:txBody>
          <a:bodyPr wrap="square" rtlCol="0">
            <a:spAutoFit/>
          </a:bodyPr>
          <a:lstStyle/>
          <a:p>
            <a:r>
              <a:rPr lang="id-ID" sz="2000" dirty="0">
                <a:solidFill>
                  <a:srgbClr val="E2DFCC">
                    <a:lumMod val="50000"/>
                  </a:srgbClr>
                </a:solidFill>
                <a:latin typeface="Tw Cen MT" panose="020B0602020104020603" pitchFamily="34" charset="0"/>
              </a:rPr>
              <a:t>3-7 Hari</a:t>
            </a:r>
            <a:endParaRPr lang="en-US" sz="2000" dirty="0">
              <a:solidFill>
                <a:srgbClr val="E2DFCC">
                  <a:lumMod val="50000"/>
                </a:srgbClr>
              </a:solidFill>
              <a:latin typeface="Tw Cen MT" panose="020B0602020104020603" pitchFamily="34" charset="0"/>
            </a:endParaRPr>
          </a:p>
        </p:txBody>
      </p:sp>
      <p:sp>
        <p:nvSpPr>
          <p:cNvPr id="53" name="Arc 52">
            <a:extLst>
              <a:ext uri="{FF2B5EF4-FFF2-40B4-BE49-F238E27FC236}">
                <a16:creationId xmlns:a16="http://schemas.microsoft.com/office/drawing/2014/main" id="{FC85B459-7BA2-4C61-9178-E1CE5EFAEC56}"/>
              </a:ext>
            </a:extLst>
          </p:cNvPr>
          <p:cNvSpPr/>
          <p:nvPr/>
        </p:nvSpPr>
        <p:spPr>
          <a:xfrm>
            <a:off x="7899346" y="3447262"/>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5" name="Oval 54">
            <a:extLst>
              <a:ext uri="{FF2B5EF4-FFF2-40B4-BE49-F238E27FC236}">
                <a16:creationId xmlns:a16="http://schemas.microsoft.com/office/drawing/2014/main" id="{4A6EEA54-5314-432F-B5DF-B223248AB8AA}"/>
              </a:ext>
            </a:extLst>
          </p:cNvPr>
          <p:cNvSpPr/>
          <p:nvPr/>
        </p:nvSpPr>
        <p:spPr>
          <a:xfrm>
            <a:off x="8276683" y="3811593"/>
            <a:ext cx="190500" cy="190500"/>
          </a:xfrm>
          <a:prstGeom prst="ellipse">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Circle: Hollow 55">
            <a:extLst>
              <a:ext uri="{FF2B5EF4-FFF2-40B4-BE49-F238E27FC236}">
                <a16:creationId xmlns:a16="http://schemas.microsoft.com/office/drawing/2014/main" id="{0C983C23-7914-456E-AA37-90FEEBD851C0}"/>
              </a:ext>
            </a:extLst>
          </p:cNvPr>
          <p:cNvSpPr/>
          <p:nvPr/>
        </p:nvSpPr>
        <p:spPr>
          <a:xfrm>
            <a:off x="8157620" y="3692530"/>
            <a:ext cx="428626" cy="428626"/>
          </a:xfrm>
          <a:prstGeom prst="donut">
            <a:avLst>
              <a:gd name="adj" fmla="val 5281"/>
            </a:avLst>
          </a:prstGeom>
          <a:solidFill>
            <a:srgbClr val="03A1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57" name="Circle: Hollow 56">
            <a:extLst>
              <a:ext uri="{FF2B5EF4-FFF2-40B4-BE49-F238E27FC236}">
                <a16:creationId xmlns:a16="http://schemas.microsoft.com/office/drawing/2014/main" id="{CD810234-B3DF-4AE8-B7F5-9B91C3FEE8A3}"/>
              </a:ext>
            </a:extLst>
          </p:cNvPr>
          <p:cNvSpPr/>
          <p:nvPr/>
        </p:nvSpPr>
        <p:spPr>
          <a:xfrm>
            <a:off x="8024748" y="3559658"/>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58" name="Straight Connector 57">
            <a:extLst>
              <a:ext uri="{FF2B5EF4-FFF2-40B4-BE49-F238E27FC236}">
                <a16:creationId xmlns:a16="http://schemas.microsoft.com/office/drawing/2014/main" id="{A61A79A1-830D-43A5-991E-41089FE309F5}"/>
              </a:ext>
            </a:extLst>
          </p:cNvPr>
          <p:cNvCxnSpPr>
            <a:cxnSpLocks/>
          </p:cNvCxnSpPr>
          <p:nvPr/>
        </p:nvCxnSpPr>
        <p:spPr>
          <a:xfrm flipV="1">
            <a:off x="8358927" y="3976269"/>
            <a:ext cx="0" cy="1033387"/>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91D217BA-6735-41FC-ADDE-ADA84BF5E891}"/>
              </a:ext>
            </a:extLst>
          </p:cNvPr>
          <p:cNvSpPr/>
          <p:nvPr/>
        </p:nvSpPr>
        <p:spPr>
          <a:xfrm>
            <a:off x="8320934" y="4951698"/>
            <a:ext cx="124240" cy="124240"/>
          </a:xfrm>
          <a:prstGeom prst="ellipse">
            <a:avLst/>
          </a:prstGeom>
          <a:solidFill>
            <a:srgbClr val="03A1A4"/>
          </a:solidFill>
          <a:ln>
            <a:solidFill>
              <a:srgbClr val="03A1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TextBox 59">
            <a:extLst>
              <a:ext uri="{FF2B5EF4-FFF2-40B4-BE49-F238E27FC236}">
                <a16:creationId xmlns:a16="http://schemas.microsoft.com/office/drawing/2014/main" id="{493BBA26-6FB6-4EDA-AE7C-332D388F6619}"/>
              </a:ext>
            </a:extLst>
          </p:cNvPr>
          <p:cNvSpPr txBox="1"/>
          <p:nvPr/>
        </p:nvSpPr>
        <p:spPr>
          <a:xfrm>
            <a:off x="7347360" y="2510441"/>
            <a:ext cx="2529180" cy="954107"/>
          </a:xfrm>
          <a:prstGeom prst="rect">
            <a:avLst/>
          </a:prstGeom>
          <a:noFill/>
        </p:spPr>
        <p:txBody>
          <a:bodyPr wrap="square" rtlCol="0">
            <a:spAutoFit/>
          </a:bodyPr>
          <a:lstStyle/>
          <a:p>
            <a:pPr algn="ctr"/>
            <a:r>
              <a:rPr lang="id-ID" sz="2800" dirty="0">
                <a:solidFill>
                  <a:srgbClr val="03A1A4"/>
                </a:solidFill>
                <a:latin typeface="Tw Cen MT" panose="020B0602020104020603" pitchFamily="34" charset="0"/>
              </a:rPr>
              <a:t>Asesmen Lapangan</a:t>
            </a:r>
            <a:endParaRPr lang="en-US" sz="2800" dirty="0">
              <a:solidFill>
                <a:srgbClr val="03A1A4"/>
              </a:solidFill>
              <a:latin typeface="Tw Cen MT" panose="020B0602020104020603" pitchFamily="34" charset="0"/>
            </a:endParaRPr>
          </a:p>
        </p:txBody>
      </p:sp>
      <p:sp>
        <p:nvSpPr>
          <p:cNvPr id="61" name="TextBox 60">
            <a:extLst>
              <a:ext uri="{FF2B5EF4-FFF2-40B4-BE49-F238E27FC236}">
                <a16:creationId xmlns:a16="http://schemas.microsoft.com/office/drawing/2014/main" id="{8710CEB2-4E11-44C6-A201-5DCB3EA9A265}"/>
              </a:ext>
            </a:extLst>
          </p:cNvPr>
          <p:cNvSpPr txBox="1"/>
          <p:nvPr/>
        </p:nvSpPr>
        <p:spPr>
          <a:xfrm>
            <a:off x="7201803" y="4977204"/>
            <a:ext cx="2616299" cy="923330"/>
          </a:xfrm>
          <a:prstGeom prst="rect">
            <a:avLst/>
          </a:prstGeom>
          <a:noFill/>
        </p:spPr>
        <p:txBody>
          <a:bodyPr wrap="square" rtlCol="0">
            <a:spAutoFit/>
          </a:bodyPr>
          <a:lstStyle/>
          <a:p>
            <a:r>
              <a:rPr lang="id-ID" dirty="0">
                <a:solidFill>
                  <a:srgbClr val="E2DFCC">
                    <a:lumMod val="50000"/>
                  </a:srgbClr>
                </a:solidFill>
                <a:latin typeface="Tw Cen MT" panose="020B0602020104020603" pitchFamily="34" charset="0"/>
              </a:rPr>
              <a:t>3 hari proses lapangan, penyelesaian laporan,  dan upload hasil</a:t>
            </a:r>
            <a:endParaRPr lang="en-US" dirty="0">
              <a:solidFill>
                <a:srgbClr val="E2DFCC">
                  <a:lumMod val="50000"/>
                </a:srgbClr>
              </a:solidFill>
              <a:latin typeface="Tw Cen MT" panose="020B0602020104020603" pitchFamily="34" charset="0"/>
            </a:endParaRPr>
          </a:p>
        </p:txBody>
      </p:sp>
      <p:cxnSp>
        <p:nvCxnSpPr>
          <p:cNvPr id="64" name="Straight Connector 63">
            <a:extLst>
              <a:ext uri="{FF2B5EF4-FFF2-40B4-BE49-F238E27FC236}">
                <a16:creationId xmlns:a16="http://schemas.microsoft.com/office/drawing/2014/main" id="{5CE23E97-80CA-4DCE-905B-0371552128FB}"/>
              </a:ext>
            </a:extLst>
          </p:cNvPr>
          <p:cNvCxnSpPr>
            <a:cxnSpLocks/>
          </p:cNvCxnSpPr>
          <p:nvPr/>
        </p:nvCxnSpPr>
        <p:spPr>
          <a:xfrm>
            <a:off x="77731" y="6345034"/>
            <a:ext cx="3474720" cy="0"/>
          </a:xfrm>
          <a:prstGeom prst="line">
            <a:avLst/>
          </a:prstGeom>
          <a:ln w="19050">
            <a:solidFill>
              <a:srgbClr val="6FA4CA"/>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6AF9195-D1C7-4EAB-9766-CBBD5AC04E3E}"/>
              </a:ext>
            </a:extLst>
          </p:cNvPr>
          <p:cNvCxnSpPr>
            <a:cxnSpLocks/>
          </p:cNvCxnSpPr>
          <p:nvPr/>
        </p:nvCxnSpPr>
        <p:spPr>
          <a:xfrm>
            <a:off x="3963372" y="6345034"/>
            <a:ext cx="3931920" cy="0"/>
          </a:xfrm>
          <a:prstGeom prst="line">
            <a:avLst/>
          </a:prstGeom>
          <a:ln w="19050">
            <a:solidFill>
              <a:srgbClr val="7D9A6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7FD0854-B613-4503-8F9F-7EBA21977DB6}"/>
              </a:ext>
            </a:extLst>
          </p:cNvPr>
          <p:cNvCxnSpPr>
            <a:cxnSpLocks/>
          </p:cNvCxnSpPr>
          <p:nvPr/>
        </p:nvCxnSpPr>
        <p:spPr>
          <a:xfrm>
            <a:off x="8024748" y="6345034"/>
            <a:ext cx="3861936" cy="0"/>
          </a:xfrm>
          <a:prstGeom prst="line">
            <a:avLst/>
          </a:prstGeom>
          <a:ln w="19050">
            <a:solidFill>
              <a:srgbClr val="03A1A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67D5D77-7183-46A2-913A-91854EB46B5B}"/>
              </a:ext>
            </a:extLst>
          </p:cNvPr>
          <p:cNvCxnSpPr>
            <a:cxnSpLocks/>
          </p:cNvCxnSpPr>
          <p:nvPr/>
        </p:nvCxnSpPr>
        <p:spPr>
          <a:xfrm>
            <a:off x="1862321" y="865260"/>
            <a:ext cx="4572000" cy="0"/>
          </a:xfrm>
          <a:prstGeom prst="line">
            <a:avLst/>
          </a:prstGeom>
          <a:ln w="19050">
            <a:solidFill>
              <a:srgbClr val="FB664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FE4C8AC-856E-47A1-86C3-D3143F6DF56B}"/>
              </a:ext>
            </a:extLst>
          </p:cNvPr>
          <p:cNvCxnSpPr>
            <a:cxnSpLocks/>
          </p:cNvCxnSpPr>
          <p:nvPr/>
        </p:nvCxnSpPr>
        <p:spPr>
          <a:xfrm>
            <a:off x="6925797" y="890822"/>
            <a:ext cx="3749040" cy="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AC17817C-AF36-4468-94FC-44DCFF825290}"/>
              </a:ext>
            </a:extLst>
          </p:cNvPr>
          <p:cNvSpPr txBox="1"/>
          <p:nvPr/>
        </p:nvSpPr>
        <p:spPr>
          <a:xfrm>
            <a:off x="77731" y="-9674"/>
            <a:ext cx="5424047" cy="707886"/>
          </a:xfrm>
          <a:prstGeom prst="rect">
            <a:avLst/>
          </a:prstGeom>
          <a:noFill/>
        </p:spPr>
        <p:txBody>
          <a:bodyPr wrap="square" rtlCol="0">
            <a:spAutoFit/>
          </a:bodyPr>
          <a:lstStyle/>
          <a:p>
            <a:pPr algn="ctr"/>
            <a:r>
              <a:rPr lang="id-ID" sz="4000" b="1" dirty="0">
                <a:solidFill>
                  <a:prstClr val="white"/>
                </a:solidFill>
                <a:latin typeface="Tw Cen MT" panose="020B0602020104020603" pitchFamily="34" charset="0"/>
              </a:rPr>
              <a:t>Proses SAPTO</a:t>
            </a:r>
            <a:endParaRPr lang="en-US" sz="4000" b="1" dirty="0">
              <a:solidFill>
                <a:prstClr val="white"/>
              </a:solidFill>
              <a:latin typeface="Tw Cen MT" panose="020B0602020104020603" pitchFamily="34" charset="0"/>
            </a:endParaRPr>
          </a:p>
        </p:txBody>
      </p:sp>
      <p:sp>
        <p:nvSpPr>
          <p:cNvPr id="76" name="Arc 75">
            <a:extLst>
              <a:ext uri="{FF2B5EF4-FFF2-40B4-BE49-F238E27FC236}">
                <a16:creationId xmlns:a16="http://schemas.microsoft.com/office/drawing/2014/main" id="{E3730103-7F8D-4792-83EE-5FFC4A5D2274}"/>
              </a:ext>
            </a:extLst>
          </p:cNvPr>
          <p:cNvSpPr/>
          <p:nvPr/>
        </p:nvSpPr>
        <p:spPr>
          <a:xfrm rot="5400000">
            <a:off x="9523457" y="3422916"/>
            <a:ext cx="919162" cy="919162"/>
          </a:xfrm>
          <a:prstGeom prst="arc">
            <a:avLst>
              <a:gd name="adj1" fmla="val 5420354"/>
              <a:gd name="adj2" fmla="val 1085334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77" name="Oval 76">
            <a:extLst>
              <a:ext uri="{FF2B5EF4-FFF2-40B4-BE49-F238E27FC236}">
                <a16:creationId xmlns:a16="http://schemas.microsoft.com/office/drawing/2014/main" id="{86694F26-80D5-467D-94C4-C9C860517F5F}"/>
              </a:ext>
            </a:extLst>
          </p:cNvPr>
          <p:cNvSpPr/>
          <p:nvPr/>
        </p:nvSpPr>
        <p:spPr>
          <a:xfrm>
            <a:off x="9887788" y="3787247"/>
            <a:ext cx="190500" cy="190500"/>
          </a:xfrm>
          <a:prstGeom prst="ellipse">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8" name="Circle: Hollow 46">
            <a:extLst>
              <a:ext uri="{FF2B5EF4-FFF2-40B4-BE49-F238E27FC236}">
                <a16:creationId xmlns:a16="http://schemas.microsoft.com/office/drawing/2014/main" id="{B0789B4A-0620-4211-9109-6DBE9A07FE51}"/>
              </a:ext>
            </a:extLst>
          </p:cNvPr>
          <p:cNvSpPr/>
          <p:nvPr/>
        </p:nvSpPr>
        <p:spPr>
          <a:xfrm>
            <a:off x="9768725" y="3668184"/>
            <a:ext cx="428626" cy="428626"/>
          </a:xfrm>
          <a:prstGeom prst="donut">
            <a:avLst>
              <a:gd name="adj" fmla="val 5281"/>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79" name="Circle: Hollow 47">
            <a:extLst>
              <a:ext uri="{FF2B5EF4-FFF2-40B4-BE49-F238E27FC236}">
                <a16:creationId xmlns:a16="http://schemas.microsoft.com/office/drawing/2014/main" id="{9C63B36C-028C-4461-9179-02E81EA9B830}"/>
              </a:ext>
            </a:extLst>
          </p:cNvPr>
          <p:cNvSpPr/>
          <p:nvPr/>
        </p:nvSpPr>
        <p:spPr>
          <a:xfrm>
            <a:off x="9635853" y="3535312"/>
            <a:ext cx="694370" cy="694370"/>
          </a:xfrm>
          <a:prstGeom prst="donut">
            <a:avLst>
              <a:gd name="adj" fmla="val 287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cxnSp>
        <p:nvCxnSpPr>
          <p:cNvPr id="80" name="Straight Connector 79">
            <a:extLst>
              <a:ext uri="{FF2B5EF4-FFF2-40B4-BE49-F238E27FC236}">
                <a16:creationId xmlns:a16="http://schemas.microsoft.com/office/drawing/2014/main" id="{15E6C7CE-0DCB-4A82-B08E-519AC3270B85}"/>
              </a:ext>
            </a:extLst>
          </p:cNvPr>
          <p:cNvCxnSpPr>
            <a:cxnSpLocks/>
          </p:cNvCxnSpPr>
          <p:nvPr/>
        </p:nvCxnSpPr>
        <p:spPr>
          <a:xfrm flipV="1">
            <a:off x="9983039" y="2798800"/>
            <a:ext cx="0" cy="731520"/>
          </a:xfrm>
          <a:prstGeom prst="line">
            <a:avLst/>
          </a:prstGeom>
          <a:ln w="19050">
            <a:solidFill>
              <a:srgbClr val="EE9524"/>
            </a:solidFill>
          </a:ln>
        </p:spPr>
        <p:style>
          <a:lnRef idx="1">
            <a:schemeClr val="accent1"/>
          </a:lnRef>
          <a:fillRef idx="0">
            <a:schemeClr val="accent1"/>
          </a:fillRef>
          <a:effectRef idx="0">
            <a:schemeClr val="accent1"/>
          </a:effectRef>
          <a:fontRef idx="minor">
            <a:schemeClr val="tx1"/>
          </a:fontRef>
        </p:style>
      </p:cxnSp>
      <p:sp>
        <p:nvSpPr>
          <p:cNvPr id="81" name="Oval 80">
            <a:extLst>
              <a:ext uri="{FF2B5EF4-FFF2-40B4-BE49-F238E27FC236}">
                <a16:creationId xmlns:a16="http://schemas.microsoft.com/office/drawing/2014/main" id="{4CFE38F3-7830-46D8-95EE-69DB62ED465D}"/>
              </a:ext>
            </a:extLst>
          </p:cNvPr>
          <p:cNvSpPr/>
          <p:nvPr/>
        </p:nvSpPr>
        <p:spPr>
          <a:xfrm>
            <a:off x="9920918" y="2752444"/>
            <a:ext cx="124240" cy="124240"/>
          </a:xfrm>
          <a:prstGeom prst="ellipse">
            <a:avLst/>
          </a:prstGeom>
          <a:solidFill>
            <a:srgbClr val="EE9524"/>
          </a:solidFill>
          <a:ln>
            <a:solidFill>
              <a:srgbClr val="EE95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TextBox 81">
            <a:extLst>
              <a:ext uri="{FF2B5EF4-FFF2-40B4-BE49-F238E27FC236}">
                <a16:creationId xmlns:a16="http://schemas.microsoft.com/office/drawing/2014/main" id="{65F62DC2-C651-4B22-B4CB-1846861868F6}"/>
              </a:ext>
            </a:extLst>
          </p:cNvPr>
          <p:cNvSpPr txBox="1"/>
          <p:nvPr/>
        </p:nvSpPr>
        <p:spPr>
          <a:xfrm>
            <a:off x="8856501" y="4146904"/>
            <a:ext cx="2494120" cy="523220"/>
          </a:xfrm>
          <a:prstGeom prst="rect">
            <a:avLst/>
          </a:prstGeom>
          <a:noFill/>
        </p:spPr>
        <p:txBody>
          <a:bodyPr wrap="square" rtlCol="0">
            <a:spAutoFit/>
          </a:bodyPr>
          <a:lstStyle/>
          <a:p>
            <a:pPr algn="ctr"/>
            <a:r>
              <a:rPr lang="id-ID" sz="2800" dirty="0">
                <a:solidFill>
                  <a:srgbClr val="EE9524"/>
                </a:solidFill>
                <a:latin typeface="Tw Cen MT" panose="020B0602020104020603" pitchFamily="34" charset="0"/>
              </a:rPr>
              <a:t>Validasi AL</a:t>
            </a:r>
            <a:endParaRPr lang="en-US" sz="2800" dirty="0">
              <a:solidFill>
                <a:srgbClr val="EE9524"/>
              </a:solidFill>
              <a:latin typeface="Tw Cen MT" panose="020B0602020104020603" pitchFamily="34" charset="0"/>
            </a:endParaRPr>
          </a:p>
        </p:txBody>
      </p:sp>
      <p:sp>
        <p:nvSpPr>
          <p:cNvPr id="83" name="TextBox 82">
            <a:extLst>
              <a:ext uri="{FF2B5EF4-FFF2-40B4-BE49-F238E27FC236}">
                <a16:creationId xmlns:a16="http://schemas.microsoft.com/office/drawing/2014/main" id="{44337E62-7F21-4CD3-9B0D-507A64DF7728}"/>
              </a:ext>
            </a:extLst>
          </p:cNvPr>
          <p:cNvSpPr txBox="1"/>
          <p:nvPr/>
        </p:nvSpPr>
        <p:spPr>
          <a:xfrm>
            <a:off x="9533107" y="2196139"/>
            <a:ext cx="1377279" cy="400110"/>
          </a:xfrm>
          <a:prstGeom prst="rect">
            <a:avLst/>
          </a:prstGeom>
          <a:noFill/>
        </p:spPr>
        <p:txBody>
          <a:bodyPr wrap="square" rtlCol="0">
            <a:spAutoFit/>
          </a:bodyPr>
          <a:lstStyle/>
          <a:p>
            <a:r>
              <a:rPr lang="id-ID" sz="2000" dirty="0">
                <a:solidFill>
                  <a:srgbClr val="E2DFCC">
                    <a:lumMod val="50000"/>
                  </a:srgbClr>
                </a:solidFill>
                <a:latin typeface="Tw Cen MT" panose="020B0602020104020603" pitchFamily="34" charset="0"/>
              </a:rPr>
              <a:t>7 Hari</a:t>
            </a:r>
            <a:endParaRPr lang="en-US" sz="2000" dirty="0">
              <a:solidFill>
                <a:srgbClr val="E2DFCC">
                  <a:lumMod val="50000"/>
                </a:srgbClr>
              </a:solidFill>
              <a:latin typeface="Tw Cen MT" panose="020B0602020104020603" pitchFamily="34" charset="0"/>
            </a:endParaRPr>
          </a:p>
        </p:txBody>
      </p:sp>
      <p:sp>
        <p:nvSpPr>
          <p:cNvPr id="4" name="Rounded Rectangle 3"/>
          <p:cNvSpPr/>
          <p:nvPr/>
        </p:nvSpPr>
        <p:spPr>
          <a:xfrm>
            <a:off x="10583222" y="1435049"/>
            <a:ext cx="1526959" cy="10131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5" name="Rectangle 4"/>
          <p:cNvSpPr/>
          <p:nvPr/>
        </p:nvSpPr>
        <p:spPr>
          <a:xfrm>
            <a:off x="10609279" y="1736885"/>
            <a:ext cx="1540415" cy="4689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solidFill>
                  <a:prstClr val="white"/>
                </a:solidFill>
              </a:rPr>
              <a:t>Penetapan hasil</a:t>
            </a:r>
          </a:p>
        </p:txBody>
      </p:sp>
      <p:cxnSp>
        <p:nvCxnSpPr>
          <p:cNvPr id="13" name="Elbow Connector 12"/>
          <p:cNvCxnSpPr>
            <a:stCxn id="77" idx="6"/>
          </p:cNvCxnSpPr>
          <p:nvPr/>
        </p:nvCxnSpPr>
        <p:spPr>
          <a:xfrm flipV="1">
            <a:off x="10078288" y="2420109"/>
            <a:ext cx="1272333" cy="14623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8742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6" grpId="0"/>
      <p:bldP spid="35" grpId="0"/>
      <p:bldP spid="52" grpId="0"/>
      <p:bldP spid="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D4978C8-49F6-4BBE-8B8A-D50CAC0CC15E}"/>
              </a:ext>
            </a:extLst>
          </p:cNvPr>
          <p:cNvPicPr>
            <a:picLocks noChangeAspect="1"/>
          </p:cNvPicPr>
          <p:nvPr/>
        </p:nvPicPr>
        <p:blipFill>
          <a:blip r:embed="rId2"/>
          <a:stretch>
            <a:fillRect/>
          </a:stretch>
        </p:blipFill>
        <p:spPr>
          <a:xfrm>
            <a:off x="623392" y="86395"/>
            <a:ext cx="6480720" cy="6685209"/>
          </a:xfrm>
          <a:prstGeom prst="rect">
            <a:avLst/>
          </a:prstGeom>
        </p:spPr>
      </p:pic>
      <p:sp>
        <p:nvSpPr>
          <p:cNvPr id="5" name="TextBox 4">
            <a:extLst>
              <a:ext uri="{FF2B5EF4-FFF2-40B4-BE49-F238E27FC236}">
                <a16:creationId xmlns:a16="http://schemas.microsoft.com/office/drawing/2014/main" id="{587C0610-17A9-4FF7-A4BC-27601938355B}"/>
              </a:ext>
            </a:extLst>
          </p:cNvPr>
          <p:cNvSpPr txBox="1"/>
          <p:nvPr/>
        </p:nvSpPr>
        <p:spPr>
          <a:xfrm>
            <a:off x="7896200" y="2204864"/>
            <a:ext cx="2570063" cy="646331"/>
          </a:xfrm>
          <a:prstGeom prst="rect">
            <a:avLst/>
          </a:prstGeom>
          <a:noFill/>
        </p:spPr>
        <p:txBody>
          <a:bodyPr wrap="none" rtlCol="0">
            <a:spAutoFit/>
          </a:bodyPr>
          <a:lstStyle/>
          <a:p>
            <a:r>
              <a:rPr lang="en-ID" dirty="0">
                <a:hlinkClick r:id="rId3"/>
              </a:rPr>
              <a:t>https://www.banpt.or.id/</a:t>
            </a:r>
            <a:endParaRPr lang="en-ID" dirty="0"/>
          </a:p>
          <a:p>
            <a:endParaRPr lang="en-ID" dirty="0"/>
          </a:p>
        </p:txBody>
      </p:sp>
    </p:spTree>
    <p:extLst>
      <p:ext uri="{BB962C8B-B14F-4D97-AF65-F5344CB8AC3E}">
        <p14:creationId xmlns:p14="http://schemas.microsoft.com/office/powerpoint/2010/main" val="422628902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5360" y="4598518"/>
            <a:ext cx="1725550" cy="1725550"/>
          </a:xfrm>
          <a:prstGeom prst="rect">
            <a:avLst/>
          </a:prstGeom>
        </p:spPr>
      </p:pic>
      <p:sp>
        <p:nvSpPr>
          <p:cNvPr id="2" name="Title 1"/>
          <p:cNvSpPr>
            <a:spLocks noGrp="1"/>
          </p:cNvSpPr>
          <p:nvPr>
            <p:ph type="title"/>
          </p:nvPr>
        </p:nvSpPr>
        <p:spPr>
          <a:xfrm>
            <a:off x="119336" y="-333412"/>
            <a:ext cx="10945216" cy="1293028"/>
          </a:xfrm>
        </p:spPr>
        <p:txBody>
          <a:bodyPr>
            <a:normAutofit/>
          </a:bodyPr>
          <a:lstStyle/>
          <a:p>
            <a:r>
              <a:rPr lang="id-ID" dirty="0"/>
              <a:t>Sistem Penjaminan </a:t>
            </a:r>
            <a:r>
              <a:rPr lang="en-US" dirty="0" err="1"/>
              <a:t>Mutu</a:t>
            </a:r>
            <a:r>
              <a:rPr lang="en-US" dirty="0"/>
              <a:t> </a:t>
            </a:r>
            <a:r>
              <a:rPr lang="en-US" dirty="0" err="1"/>
              <a:t>Pendidikan</a:t>
            </a:r>
            <a:r>
              <a:rPr lang="en-US" dirty="0"/>
              <a:t> </a:t>
            </a:r>
            <a:r>
              <a:rPr lang="en-US" dirty="0" err="1"/>
              <a:t>Tinggi</a:t>
            </a:r>
            <a:endParaRPr lang="en-US" dirty="0"/>
          </a:p>
        </p:txBody>
      </p:sp>
      <p:pic>
        <p:nvPicPr>
          <p:cNvPr id="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394" y="908720"/>
            <a:ext cx="7670551" cy="5440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9024560" y="4040250"/>
            <a:ext cx="2593980" cy="338554"/>
          </a:xfrm>
          <a:prstGeom prst="rect">
            <a:avLst/>
          </a:prstGeom>
          <a:noFill/>
        </p:spPr>
        <p:txBody>
          <a:bodyPr wrap="none" rtlCol="0">
            <a:spAutoFit/>
          </a:bodyPr>
          <a:lstStyle/>
          <a:p>
            <a:r>
              <a:rPr lang="en-US" sz="1600" i="1">
                <a:solidFill>
                  <a:srgbClr val="FF0000"/>
                </a:solidFill>
                <a:latin typeface="Bookman Old Style" pitchFamily="18" charset="0"/>
              </a:rPr>
              <a:t>Harus aktif dan lengkap</a:t>
            </a:r>
          </a:p>
        </p:txBody>
      </p:sp>
      <p:sp>
        <p:nvSpPr>
          <p:cNvPr id="7" name="TextBox 6"/>
          <p:cNvSpPr txBox="1"/>
          <p:nvPr/>
        </p:nvSpPr>
        <p:spPr>
          <a:xfrm>
            <a:off x="8165331" y="1566259"/>
            <a:ext cx="2819400" cy="584775"/>
          </a:xfrm>
          <a:prstGeom prst="rect">
            <a:avLst/>
          </a:prstGeom>
          <a:noFill/>
        </p:spPr>
        <p:txBody>
          <a:bodyPr wrap="square" rtlCol="0">
            <a:spAutoFit/>
          </a:bodyPr>
          <a:lstStyle/>
          <a:p>
            <a:r>
              <a:rPr lang="en-US" sz="1600" i="1" dirty="0" err="1">
                <a:solidFill>
                  <a:srgbClr val="FF0000"/>
                </a:solidFill>
                <a:latin typeface="Bookman Old Style" pitchFamily="18" charset="0"/>
              </a:rPr>
              <a:t>Dilakukan</a:t>
            </a:r>
            <a:r>
              <a:rPr lang="en-US" sz="1600" i="1" dirty="0">
                <a:solidFill>
                  <a:srgbClr val="FF0000"/>
                </a:solidFill>
                <a:latin typeface="Bookman Old Style" pitchFamily="18" charset="0"/>
              </a:rPr>
              <a:t> </a:t>
            </a:r>
            <a:r>
              <a:rPr lang="en-US" sz="1600" i="1" dirty="0" err="1">
                <a:solidFill>
                  <a:srgbClr val="FF0000"/>
                </a:solidFill>
                <a:latin typeface="Bookman Old Style" pitchFamily="18" charset="0"/>
              </a:rPr>
              <a:t>oleh</a:t>
            </a:r>
            <a:r>
              <a:rPr lang="en-US" sz="1600" i="1" dirty="0">
                <a:solidFill>
                  <a:srgbClr val="FF0000"/>
                </a:solidFill>
                <a:latin typeface="Bookman Old Style" pitchFamily="18" charset="0"/>
              </a:rPr>
              <a:t> BAN-PT </a:t>
            </a:r>
            <a:r>
              <a:rPr lang="en-US" sz="1600" i="1" dirty="0" err="1">
                <a:solidFill>
                  <a:srgbClr val="FF0000"/>
                </a:solidFill>
                <a:latin typeface="Bookman Old Style" pitchFamily="18" charset="0"/>
              </a:rPr>
              <a:t>atau</a:t>
            </a:r>
            <a:r>
              <a:rPr lang="en-US" sz="1600" i="1" dirty="0">
                <a:solidFill>
                  <a:srgbClr val="FF0000"/>
                </a:solidFill>
                <a:latin typeface="Bookman Old Style" pitchFamily="18" charset="0"/>
              </a:rPr>
              <a:t> LAM</a:t>
            </a:r>
          </a:p>
        </p:txBody>
      </p:sp>
      <p:cxnSp>
        <p:nvCxnSpPr>
          <p:cNvPr id="4" name="Straight Arrow Connector 3"/>
          <p:cNvCxnSpPr/>
          <p:nvPr/>
        </p:nvCxnSpPr>
        <p:spPr>
          <a:xfrm flipV="1">
            <a:off x="7247688" y="2151034"/>
            <a:ext cx="1008552" cy="915991"/>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7004482" y="4365484"/>
            <a:ext cx="2223253" cy="41188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7945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C7EC-0F8F-42E2-8190-AEFEA897ABE9}"/>
              </a:ext>
            </a:extLst>
          </p:cNvPr>
          <p:cNvSpPr>
            <a:spLocks noGrp="1"/>
          </p:cNvSpPr>
          <p:nvPr>
            <p:ph type="title"/>
          </p:nvPr>
        </p:nvSpPr>
        <p:spPr/>
        <p:txBody>
          <a:bodyPr/>
          <a:lstStyle/>
          <a:p>
            <a:r>
              <a:rPr lang="en-US" dirty="0" err="1"/>
              <a:t>Pendirian</a:t>
            </a:r>
            <a:r>
              <a:rPr lang="en-US" dirty="0"/>
              <a:t> LAM </a:t>
            </a:r>
            <a:endParaRPr lang="en-ID" dirty="0"/>
          </a:p>
        </p:txBody>
      </p:sp>
      <p:sp>
        <p:nvSpPr>
          <p:cNvPr id="3" name="Content Placeholder 2">
            <a:extLst>
              <a:ext uri="{FF2B5EF4-FFF2-40B4-BE49-F238E27FC236}">
                <a16:creationId xmlns:a16="http://schemas.microsoft.com/office/drawing/2014/main" id="{E3C55FE0-4B11-4E93-ACCD-7D075BB00A2A}"/>
              </a:ext>
            </a:extLst>
          </p:cNvPr>
          <p:cNvSpPr>
            <a:spLocks noGrp="1"/>
          </p:cNvSpPr>
          <p:nvPr>
            <p:ph sz="half" idx="1"/>
          </p:nvPr>
        </p:nvSpPr>
        <p:spPr/>
        <p:txBody>
          <a:bodyPr/>
          <a:lstStyle/>
          <a:p>
            <a:r>
              <a:rPr lang="en-US" b="0" dirty="0"/>
              <a:t>LAM-PT </a:t>
            </a:r>
            <a:r>
              <a:rPr lang="en-US" b="0" dirty="0" err="1"/>
              <a:t>Kesehatan</a:t>
            </a:r>
            <a:r>
              <a:rPr lang="en-US" b="0" dirty="0"/>
              <a:t> (2015)</a:t>
            </a:r>
          </a:p>
          <a:p>
            <a:r>
              <a:rPr lang="en-US" b="0" dirty="0"/>
              <a:t>LAM yang </a:t>
            </a:r>
            <a:r>
              <a:rPr lang="en-US" b="0" dirty="0" err="1"/>
              <a:t>sudah</a:t>
            </a:r>
            <a:r>
              <a:rPr lang="en-US" b="0" dirty="0"/>
              <a:t> </a:t>
            </a:r>
            <a:r>
              <a:rPr lang="en-US" b="0" dirty="0" err="1"/>
              <a:t>mendapat</a:t>
            </a:r>
            <a:r>
              <a:rPr lang="en-US" b="0" dirty="0"/>
              <a:t> </a:t>
            </a:r>
            <a:r>
              <a:rPr lang="en-US" b="0" dirty="0" err="1"/>
              <a:t>persetujuan</a:t>
            </a:r>
            <a:r>
              <a:rPr lang="en-US" b="0" dirty="0"/>
              <a:t> Menteri</a:t>
            </a:r>
          </a:p>
          <a:p>
            <a:pPr lvl="1"/>
            <a:r>
              <a:rPr lang="en-US" dirty="0"/>
              <a:t>LAM </a:t>
            </a:r>
            <a:r>
              <a:rPr lang="en-US" dirty="0" err="1"/>
              <a:t>Ekonomi</a:t>
            </a:r>
            <a:r>
              <a:rPr lang="en-US" dirty="0"/>
              <a:t> </a:t>
            </a:r>
            <a:r>
              <a:rPr lang="en-US" dirty="0" err="1"/>
              <a:t>Manajemen</a:t>
            </a:r>
            <a:r>
              <a:rPr lang="en-US" dirty="0"/>
              <a:t> </a:t>
            </a:r>
            <a:r>
              <a:rPr lang="en-US" dirty="0" err="1"/>
              <a:t>Bisnis</a:t>
            </a:r>
            <a:r>
              <a:rPr lang="en-US" dirty="0"/>
              <a:t> dan </a:t>
            </a:r>
            <a:r>
              <a:rPr lang="en-US" dirty="0" err="1"/>
              <a:t>Akuntansi</a:t>
            </a:r>
            <a:endParaRPr lang="en-US" dirty="0"/>
          </a:p>
          <a:p>
            <a:pPr lvl="1"/>
            <a:r>
              <a:rPr lang="en-US" dirty="0"/>
              <a:t>LAM PENDIDIKAN</a:t>
            </a:r>
          </a:p>
          <a:p>
            <a:pPr lvl="1"/>
            <a:r>
              <a:rPr lang="en-US" dirty="0"/>
              <a:t>LAM SAINS DAN ILMU FORMAL</a:t>
            </a:r>
          </a:p>
          <a:p>
            <a:endParaRPr lang="en-US" b="0" dirty="0"/>
          </a:p>
          <a:p>
            <a:pPr marL="0" indent="0">
              <a:buNone/>
            </a:pPr>
            <a:endParaRPr lang="en-ID" b="0" dirty="0"/>
          </a:p>
        </p:txBody>
      </p:sp>
      <p:sp>
        <p:nvSpPr>
          <p:cNvPr id="4" name="Content Placeholder 3">
            <a:extLst>
              <a:ext uri="{FF2B5EF4-FFF2-40B4-BE49-F238E27FC236}">
                <a16:creationId xmlns:a16="http://schemas.microsoft.com/office/drawing/2014/main" id="{99A7E545-4963-44A8-A849-F858E5C1D4EF}"/>
              </a:ext>
            </a:extLst>
          </p:cNvPr>
          <p:cNvSpPr>
            <a:spLocks noGrp="1"/>
          </p:cNvSpPr>
          <p:nvPr>
            <p:ph sz="half" idx="2"/>
          </p:nvPr>
        </p:nvSpPr>
        <p:spPr/>
        <p:txBody>
          <a:bodyPr/>
          <a:lstStyle/>
          <a:p>
            <a:r>
              <a:rPr lang="en-US" b="0" dirty="0" err="1"/>
              <a:t>Akreditasi</a:t>
            </a:r>
            <a:r>
              <a:rPr lang="en-US" b="0" dirty="0"/>
              <a:t> PS Pendidikan dan PPG </a:t>
            </a:r>
            <a:r>
              <a:rPr lang="en-US" b="0" dirty="0" err="1"/>
              <a:t>akan</a:t>
            </a:r>
            <a:r>
              <a:rPr lang="en-US" b="0" dirty="0"/>
              <a:t> </a:t>
            </a:r>
            <a:r>
              <a:rPr lang="en-US" b="0" dirty="0" err="1"/>
              <a:t>dilakukan</a:t>
            </a:r>
            <a:r>
              <a:rPr lang="en-US" b="0" dirty="0"/>
              <a:t> oleh LAM Pendidikan</a:t>
            </a:r>
          </a:p>
          <a:p>
            <a:r>
              <a:rPr lang="en-US" b="0" dirty="0" err="1"/>
              <a:t>Tantangan</a:t>
            </a:r>
            <a:r>
              <a:rPr lang="en-US" b="0" dirty="0"/>
              <a:t> </a:t>
            </a:r>
            <a:r>
              <a:rPr lang="en-US" b="0" dirty="0" err="1"/>
              <a:t>untuk</a:t>
            </a:r>
            <a:r>
              <a:rPr lang="en-US" b="0" dirty="0"/>
              <a:t> </a:t>
            </a:r>
            <a:r>
              <a:rPr lang="en-US" b="0" dirty="0" err="1"/>
              <a:t>operasional</a:t>
            </a:r>
            <a:r>
              <a:rPr lang="en-US" b="0" dirty="0"/>
              <a:t> LAM</a:t>
            </a:r>
          </a:p>
          <a:p>
            <a:pPr lvl="1"/>
            <a:r>
              <a:rPr lang="en-US" dirty="0" err="1"/>
              <a:t>Pembentukan</a:t>
            </a:r>
            <a:r>
              <a:rPr lang="en-US" dirty="0"/>
              <a:t> Badan </a:t>
            </a:r>
            <a:r>
              <a:rPr lang="en-US" dirty="0" err="1"/>
              <a:t>Hukum</a:t>
            </a:r>
            <a:endParaRPr lang="en-US" dirty="0"/>
          </a:p>
          <a:p>
            <a:pPr lvl="1"/>
            <a:r>
              <a:rPr lang="en-US" dirty="0" err="1"/>
              <a:t>Pembiayaan</a:t>
            </a:r>
            <a:endParaRPr lang="en-US" dirty="0"/>
          </a:p>
          <a:p>
            <a:pPr lvl="1"/>
            <a:r>
              <a:rPr lang="en-US" b="0" dirty="0" err="1"/>
              <a:t>Pembentukan</a:t>
            </a:r>
            <a:r>
              <a:rPr lang="en-US" b="0" dirty="0"/>
              <a:t> </a:t>
            </a:r>
            <a:r>
              <a:rPr lang="en-US" b="0" dirty="0" err="1"/>
              <a:t>pengurus</a:t>
            </a:r>
            <a:endParaRPr lang="en-US" b="0" dirty="0"/>
          </a:p>
          <a:p>
            <a:pPr lvl="1"/>
            <a:r>
              <a:rPr lang="en-US" dirty="0" err="1"/>
              <a:t>Penyiapan</a:t>
            </a:r>
            <a:r>
              <a:rPr lang="en-US" dirty="0"/>
              <a:t> </a:t>
            </a:r>
            <a:r>
              <a:rPr lang="en-US" dirty="0" err="1"/>
              <a:t>Instrumen</a:t>
            </a:r>
            <a:r>
              <a:rPr lang="en-US" dirty="0"/>
              <a:t> dan </a:t>
            </a:r>
            <a:r>
              <a:rPr lang="en-US" dirty="0" err="1"/>
              <a:t>Asesor</a:t>
            </a:r>
            <a:endParaRPr lang="en-ID" b="0" dirty="0"/>
          </a:p>
        </p:txBody>
      </p:sp>
    </p:spTree>
    <p:extLst>
      <p:ext uri="{BB962C8B-B14F-4D97-AF65-F5344CB8AC3E}">
        <p14:creationId xmlns:p14="http://schemas.microsoft.com/office/powerpoint/2010/main" val="44078052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908735" y="4727988"/>
            <a:ext cx="2845942" cy="821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Meeting Basic Standards</a:t>
            </a:r>
          </a:p>
        </p:txBody>
      </p:sp>
      <p:sp>
        <p:nvSpPr>
          <p:cNvPr id="5" name="Rounded Rectangle 4"/>
          <p:cNvSpPr/>
          <p:nvPr/>
        </p:nvSpPr>
        <p:spPr>
          <a:xfrm>
            <a:off x="4908735" y="1540444"/>
            <a:ext cx="2845942" cy="821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Exellence Standards</a:t>
            </a:r>
          </a:p>
        </p:txBody>
      </p:sp>
      <p:sp>
        <p:nvSpPr>
          <p:cNvPr id="7" name="Rounded Rectangle 6"/>
          <p:cNvSpPr/>
          <p:nvPr/>
        </p:nvSpPr>
        <p:spPr>
          <a:xfrm>
            <a:off x="8661369" y="3264445"/>
            <a:ext cx="2845942" cy="821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dirty="0"/>
              <a:t>Meet the needs and expectations of the clients</a:t>
            </a:r>
            <a:endParaRPr lang="id-ID" dirty="0"/>
          </a:p>
        </p:txBody>
      </p:sp>
      <p:sp>
        <p:nvSpPr>
          <p:cNvPr id="8" name="Rounded Rectangle 7"/>
          <p:cNvSpPr/>
          <p:nvPr/>
        </p:nvSpPr>
        <p:spPr>
          <a:xfrm>
            <a:off x="1120137" y="3239050"/>
            <a:ext cx="2845942" cy="8219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t>Fitness for Purposes</a:t>
            </a:r>
          </a:p>
        </p:txBody>
      </p:sp>
      <p:sp>
        <p:nvSpPr>
          <p:cNvPr id="3" name="Rectangle 2"/>
          <p:cNvSpPr/>
          <p:nvPr/>
        </p:nvSpPr>
        <p:spPr>
          <a:xfrm>
            <a:off x="4823544" y="980750"/>
            <a:ext cx="3280881" cy="523220"/>
          </a:xfrm>
          <a:prstGeom prst="rect">
            <a:avLst/>
          </a:prstGeom>
        </p:spPr>
        <p:txBody>
          <a:bodyPr wrap="square">
            <a:spAutoFit/>
          </a:bodyPr>
          <a:lstStyle/>
          <a:p>
            <a:r>
              <a:rPr lang="nl-BE" sz="1400" dirty="0"/>
              <a:t>Popular notion amongst professors </a:t>
            </a:r>
          </a:p>
          <a:p>
            <a:r>
              <a:rPr lang="nl-BE" sz="1400" dirty="0"/>
              <a:t>and chancellors</a:t>
            </a:r>
            <a:endParaRPr lang="id-ID" sz="1400" dirty="0"/>
          </a:p>
        </p:txBody>
      </p:sp>
      <p:sp>
        <p:nvSpPr>
          <p:cNvPr id="13" name="Rectangle 12"/>
          <p:cNvSpPr/>
          <p:nvPr/>
        </p:nvSpPr>
        <p:spPr>
          <a:xfrm>
            <a:off x="5284749" y="5568356"/>
            <a:ext cx="3955980" cy="738664"/>
          </a:xfrm>
          <a:prstGeom prst="rect">
            <a:avLst/>
          </a:prstGeom>
        </p:spPr>
        <p:txBody>
          <a:bodyPr wrap="square">
            <a:spAutoFit/>
          </a:bodyPr>
          <a:lstStyle/>
          <a:p>
            <a:pPr marL="285750" indent="-285750">
              <a:buFont typeface="Arial" panose="020B0604020202020204" pitchFamily="34" charset="0"/>
              <a:buChar char="•"/>
            </a:pPr>
            <a:r>
              <a:rPr lang="nl-BE" sz="1400" dirty="0"/>
              <a:t>Basic standards have to be met</a:t>
            </a:r>
          </a:p>
          <a:p>
            <a:pPr marL="285750" indent="-285750">
              <a:buFont typeface="Arial" panose="020B0604020202020204" pitchFamily="34" charset="0"/>
              <a:buChar char="•"/>
            </a:pPr>
            <a:r>
              <a:rPr lang="nl-BE" sz="1400" dirty="0"/>
              <a:t>Link with accreditation</a:t>
            </a:r>
          </a:p>
          <a:p>
            <a:pPr marL="285750" indent="-285750">
              <a:buFont typeface="Arial" panose="020B0604020202020204" pitchFamily="34" charset="0"/>
              <a:buChar char="•"/>
            </a:pPr>
            <a:r>
              <a:rPr lang="nl-BE" sz="1400" dirty="0"/>
              <a:t>QA is focused upon the output</a:t>
            </a:r>
          </a:p>
        </p:txBody>
      </p:sp>
      <p:sp>
        <p:nvSpPr>
          <p:cNvPr id="14" name="Rectangle 13"/>
          <p:cNvSpPr/>
          <p:nvPr/>
        </p:nvSpPr>
        <p:spPr>
          <a:xfrm>
            <a:off x="407368" y="1809289"/>
            <a:ext cx="3424719" cy="1384995"/>
          </a:xfrm>
          <a:prstGeom prst="rect">
            <a:avLst/>
          </a:prstGeom>
        </p:spPr>
        <p:txBody>
          <a:bodyPr wrap="square">
            <a:spAutoFit/>
          </a:bodyPr>
          <a:lstStyle/>
          <a:p>
            <a:pPr marL="285750" indent="-285750">
              <a:buFont typeface="Arial" panose="020B0604020202020204" pitchFamily="34" charset="0"/>
              <a:buChar char="•"/>
            </a:pPr>
            <a:r>
              <a:rPr lang="nl-BE" sz="1400" dirty="0"/>
              <a:t>Central issue: the aims of a</a:t>
            </a:r>
            <a:r>
              <a:rPr lang="id-ID" sz="1400" dirty="0"/>
              <a:t> </a:t>
            </a:r>
            <a:r>
              <a:rPr lang="nl-BE" sz="1400" dirty="0"/>
              <a:t>program/institution</a:t>
            </a:r>
          </a:p>
          <a:p>
            <a:pPr marL="285750" indent="-285750">
              <a:buFont typeface="Arial" panose="020B0604020202020204" pitchFamily="34" charset="0"/>
              <a:buChar char="•"/>
            </a:pPr>
            <a:r>
              <a:rPr lang="nl-BE" sz="1400" dirty="0"/>
              <a:t>QA is focused upon the processes realising the aims</a:t>
            </a:r>
          </a:p>
          <a:p>
            <a:pPr marL="285750" indent="-285750">
              <a:buFont typeface="Arial" panose="020B0604020202020204" pitchFamily="34" charset="0"/>
              <a:buChar char="•"/>
            </a:pPr>
            <a:r>
              <a:rPr lang="nl-BE" sz="1400" dirty="0"/>
              <a:t>The function of improvement is the </a:t>
            </a:r>
            <a:r>
              <a:rPr lang="id-ID" sz="1400" dirty="0"/>
              <a:t> </a:t>
            </a:r>
            <a:r>
              <a:rPr lang="nl-BE" sz="1400" dirty="0"/>
              <a:t>most important</a:t>
            </a:r>
          </a:p>
        </p:txBody>
      </p:sp>
      <p:sp>
        <p:nvSpPr>
          <p:cNvPr id="15" name="Rectangle 14"/>
          <p:cNvSpPr/>
          <p:nvPr/>
        </p:nvSpPr>
        <p:spPr>
          <a:xfrm>
            <a:off x="8661369" y="1862800"/>
            <a:ext cx="3797561" cy="1384995"/>
          </a:xfrm>
          <a:prstGeom prst="rect">
            <a:avLst/>
          </a:prstGeom>
        </p:spPr>
        <p:txBody>
          <a:bodyPr wrap="square">
            <a:spAutoFit/>
          </a:bodyPr>
          <a:lstStyle/>
          <a:p>
            <a:pPr marL="285750" indent="-285750">
              <a:buFont typeface="Arial" panose="020B0604020202020204" pitchFamily="34" charset="0"/>
              <a:buChar char="•"/>
            </a:pPr>
            <a:r>
              <a:rPr lang="nl-BE" sz="1400" dirty="0"/>
              <a:t>The point of reference is outside the institutions: students, stakeholders,</a:t>
            </a:r>
            <a:r>
              <a:rPr lang="id-ID" sz="1400" dirty="0"/>
              <a:t> </a:t>
            </a:r>
            <a:r>
              <a:rPr lang="nl-BE" sz="1400" dirty="0"/>
              <a:t>society</a:t>
            </a:r>
          </a:p>
          <a:p>
            <a:pPr marL="285750" indent="-285750">
              <a:buFont typeface="Arial" panose="020B0604020202020204" pitchFamily="34" charset="0"/>
              <a:buChar char="•"/>
            </a:pPr>
            <a:r>
              <a:rPr lang="nl-BE" sz="1400" dirty="0"/>
              <a:t>Quality: a means of satisfying</a:t>
            </a:r>
            <a:r>
              <a:rPr lang="id-ID" sz="1400" dirty="0"/>
              <a:t> e</a:t>
            </a:r>
            <a:r>
              <a:rPr lang="nl-BE" sz="1400" dirty="0"/>
              <a:t>xternal expectations</a:t>
            </a:r>
          </a:p>
          <a:p>
            <a:pPr marL="285750" indent="-285750">
              <a:buFont typeface="Arial" panose="020B0604020202020204" pitchFamily="34" charset="0"/>
              <a:buChar char="•"/>
            </a:pPr>
            <a:r>
              <a:rPr lang="nl-BE" sz="1400" dirty="0"/>
              <a:t>QA is focused upon the output</a:t>
            </a:r>
          </a:p>
        </p:txBody>
      </p:sp>
      <p:cxnSp>
        <p:nvCxnSpPr>
          <p:cNvPr id="17" name="Straight Arrow Connector 16"/>
          <p:cNvCxnSpPr/>
          <p:nvPr/>
        </p:nvCxnSpPr>
        <p:spPr>
          <a:xfrm>
            <a:off x="4164712" y="3675411"/>
            <a:ext cx="436480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331706" y="2470880"/>
            <a:ext cx="0" cy="213927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43388" y="3272920"/>
            <a:ext cx="1068512" cy="369332"/>
          </a:xfrm>
          <a:prstGeom prst="rect">
            <a:avLst/>
          </a:prstGeom>
          <a:noFill/>
        </p:spPr>
        <p:txBody>
          <a:bodyPr wrap="square" rtlCol="0">
            <a:spAutoFit/>
          </a:bodyPr>
          <a:lstStyle/>
          <a:p>
            <a:r>
              <a:rPr lang="id-ID" b="1" dirty="0"/>
              <a:t>Internal</a:t>
            </a:r>
          </a:p>
        </p:txBody>
      </p:sp>
      <p:sp>
        <p:nvSpPr>
          <p:cNvPr id="21" name="TextBox 20"/>
          <p:cNvSpPr txBox="1"/>
          <p:nvPr/>
        </p:nvSpPr>
        <p:spPr>
          <a:xfrm>
            <a:off x="7511519" y="3292213"/>
            <a:ext cx="1185813" cy="369332"/>
          </a:xfrm>
          <a:prstGeom prst="rect">
            <a:avLst/>
          </a:prstGeom>
          <a:noFill/>
        </p:spPr>
        <p:txBody>
          <a:bodyPr wrap="square" rtlCol="0">
            <a:spAutoFit/>
          </a:bodyPr>
          <a:lstStyle/>
          <a:p>
            <a:r>
              <a:rPr lang="id-ID" b="1" dirty="0"/>
              <a:t>External</a:t>
            </a:r>
          </a:p>
        </p:txBody>
      </p:sp>
      <p:sp>
        <p:nvSpPr>
          <p:cNvPr id="22" name="TextBox 21"/>
          <p:cNvSpPr txBox="1"/>
          <p:nvPr/>
        </p:nvSpPr>
        <p:spPr>
          <a:xfrm>
            <a:off x="5713116" y="4384171"/>
            <a:ext cx="1068512" cy="369332"/>
          </a:xfrm>
          <a:prstGeom prst="rect">
            <a:avLst/>
          </a:prstGeom>
          <a:noFill/>
        </p:spPr>
        <p:txBody>
          <a:bodyPr wrap="square" rtlCol="0">
            <a:spAutoFit/>
          </a:bodyPr>
          <a:lstStyle/>
          <a:p>
            <a:r>
              <a:rPr lang="id-ID" b="1" dirty="0"/>
              <a:t>Low</a:t>
            </a:r>
          </a:p>
        </p:txBody>
      </p:sp>
      <p:sp>
        <p:nvSpPr>
          <p:cNvPr id="23" name="TextBox 22"/>
          <p:cNvSpPr txBox="1"/>
          <p:nvPr/>
        </p:nvSpPr>
        <p:spPr>
          <a:xfrm>
            <a:off x="5628781" y="2370632"/>
            <a:ext cx="1068512" cy="369332"/>
          </a:xfrm>
          <a:prstGeom prst="rect">
            <a:avLst/>
          </a:prstGeom>
          <a:noFill/>
        </p:spPr>
        <p:txBody>
          <a:bodyPr wrap="square" rtlCol="0">
            <a:spAutoFit/>
          </a:bodyPr>
          <a:lstStyle/>
          <a:p>
            <a:r>
              <a:rPr lang="id-ID" b="1" dirty="0"/>
              <a:t>High</a:t>
            </a:r>
          </a:p>
        </p:txBody>
      </p:sp>
      <p:sp>
        <p:nvSpPr>
          <p:cNvPr id="24" name="Oval 23"/>
          <p:cNvSpPr/>
          <p:nvPr/>
        </p:nvSpPr>
        <p:spPr>
          <a:xfrm>
            <a:off x="5628781" y="2748220"/>
            <a:ext cx="1405849" cy="13694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Title 24"/>
          <p:cNvSpPr>
            <a:spLocks noGrp="1"/>
          </p:cNvSpPr>
          <p:nvPr>
            <p:ph type="title"/>
          </p:nvPr>
        </p:nvSpPr>
        <p:spPr>
          <a:xfrm>
            <a:off x="662681" y="-371544"/>
            <a:ext cx="8610600" cy="1293028"/>
          </a:xfrm>
        </p:spPr>
        <p:txBody>
          <a:bodyPr>
            <a:normAutofit/>
          </a:bodyPr>
          <a:lstStyle/>
          <a:p>
            <a:r>
              <a:rPr lang="id-ID" sz="3200" dirty="0"/>
              <a:t>Quality in Higher education</a:t>
            </a:r>
          </a:p>
        </p:txBody>
      </p:sp>
      <p:sp>
        <p:nvSpPr>
          <p:cNvPr id="4" name="Rectangle 3"/>
          <p:cNvSpPr/>
          <p:nvPr/>
        </p:nvSpPr>
        <p:spPr>
          <a:xfrm>
            <a:off x="574078" y="5082127"/>
            <a:ext cx="4248472" cy="1354217"/>
          </a:xfrm>
          <a:prstGeom prst="rect">
            <a:avLst/>
          </a:prstGeom>
        </p:spPr>
        <p:txBody>
          <a:bodyPr wrap="square">
            <a:spAutoFit/>
          </a:bodyPr>
          <a:lstStyle/>
          <a:p>
            <a:pPr algn="r"/>
            <a:r>
              <a:rPr lang="id-ID" dirty="0">
                <a:solidFill>
                  <a:schemeClr val="accent5">
                    <a:lumMod val="75000"/>
                  </a:schemeClr>
                </a:solidFill>
              </a:rPr>
              <a:t>Pasal 55 ayat 1 UU 12/2012:</a:t>
            </a:r>
          </a:p>
          <a:p>
            <a:pPr algn="r"/>
            <a:r>
              <a:rPr lang="id-ID" sz="1600" i="1" dirty="0">
                <a:solidFill>
                  <a:schemeClr val="accent5">
                    <a:lumMod val="75000"/>
                  </a:schemeClr>
                </a:solidFill>
              </a:rPr>
              <a:t>Akreditasi merupakan kegiatan penilaian sesuai dengan kriteria yang telah ditetapkan berdasarkan Standar Nasional Pendidikan Tinggi.</a:t>
            </a:r>
          </a:p>
        </p:txBody>
      </p:sp>
    </p:spTree>
    <p:extLst>
      <p:ext uri="{BB962C8B-B14F-4D97-AF65-F5344CB8AC3E}">
        <p14:creationId xmlns:p14="http://schemas.microsoft.com/office/powerpoint/2010/main" val="28974113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id-ID"/>
          </a:p>
        </p:txBody>
      </p:sp>
      <p:sp>
        <p:nvSpPr>
          <p:cNvPr id="5" name="Text Placeholder 4"/>
          <p:cNvSpPr>
            <a:spLocks noGrp="1"/>
          </p:cNvSpPr>
          <p:nvPr>
            <p:ph type="body" idx="1"/>
          </p:nvPr>
        </p:nvSpPr>
        <p:spPr/>
        <p:txBody>
          <a:bodyPr/>
          <a:lstStyle/>
          <a:p>
            <a:r>
              <a:rPr lang="id-ID" dirty="0"/>
              <a:t>Instrumen Akreditasi (IAPT 3.0 dan IAPS 4.0)</a:t>
            </a:r>
          </a:p>
        </p:txBody>
      </p:sp>
    </p:spTree>
    <p:extLst>
      <p:ext uri="{BB962C8B-B14F-4D97-AF65-F5344CB8AC3E}">
        <p14:creationId xmlns:p14="http://schemas.microsoft.com/office/powerpoint/2010/main" val="554354537"/>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Implementasi</a:t>
            </a:r>
            <a:r>
              <a:rPr lang="en-US" dirty="0"/>
              <a:t> instrument </a:t>
            </a:r>
            <a:r>
              <a:rPr lang="en-US" dirty="0" err="1"/>
              <a:t>baru</a:t>
            </a:r>
            <a:endParaRPr lang="en-US" dirty="0"/>
          </a:p>
        </p:txBody>
      </p:sp>
      <p:sp>
        <p:nvSpPr>
          <p:cNvPr id="3" name="Content Placeholder 2"/>
          <p:cNvSpPr>
            <a:spLocks noGrp="1"/>
          </p:cNvSpPr>
          <p:nvPr>
            <p:ph sz="half" idx="1"/>
          </p:nvPr>
        </p:nvSpPr>
        <p:spPr>
          <a:xfrm>
            <a:off x="609600" y="1157825"/>
            <a:ext cx="7070576" cy="5248275"/>
          </a:xfrm>
        </p:spPr>
        <p:txBody>
          <a:bodyPr/>
          <a:lstStyle/>
          <a:p>
            <a:r>
              <a:rPr lang="en-US" dirty="0"/>
              <a:t>IAPT 3.0</a:t>
            </a:r>
          </a:p>
          <a:p>
            <a:pPr lvl="1"/>
            <a:r>
              <a:rPr lang="en-US" i="1" dirty="0"/>
              <a:t>Soft Launching </a:t>
            </a:r>
            <a:r>
              <a:rPr lang="en-US" dirty="0"/>
              <a:t>28 </a:t>
            </a:r>
            <a:r>
              <a:rPr lang="en-US" dirty="0" err="1"/>
              <a:t>Maret</a:t>
            </a:r>
            <a:r>
              <a:rPr lang="en-US" dirty="0"/>
              <a:t> 2018</a:t>
            </a:r>
          </a:p>
          <a:p>
            <a:pPr lvl="1"/>
            <a:r>
              <a:rPr lang="en-US" dirty="0" err="1"/>
              <a:t>Berlaku</a:t>
            </a:r>
            <a:r>
              <a:rPr lang="en-US" dirty="0"/>
              <a:t> </a:t>
            </a:r>
            <a:r>
              <a:rPr lang="en-US" dirty="0" err="1"/>
              <a:t>efektif</a:t>
            </a:r>
            <a:r>
              <a:rPr lang="en-US" dirty="0"/>
              <a:t> 1 </a:t>
            </a:r>
            <a:r>
              <a:rPr lang="en-US" dirty="0" err="1"/>
              <a:t>Oktober</a:t>
            </a:r>
            <a:r>
              <a:rPr lang="en-US" dirty="0"/>
              <a:t> 2018 </a:t>
            </a:r>
          </a:p>
          <a:p>
            <a:r>
              <a:rPr lang="en-US" dirty="0"/>
              <a:t>IAPS 4.0</a:t>
            </a:r>
          </a:p>
          <a:p>
            <a:pPr lvl="1"/>
            <a:r>
              <a:rPr lang="en-US" i="1" dirty="0"/>
              <a:t>Soft Launching</a:t>
            </a:r>
            <a:r>
              <a:rPr lang="en-US" dirty="0"/>
              <a:t> 26 </a:t>
            </a:r>
            <a:r>
              <a:rPr lang="en-US" dirty="0" err="1"/>
              <a:t>Juli</a:t>
            </a:r>
            <a:r>
              <a:rPr lang="en-US" dirty="0"/>
              <a:t> 2018</a:t>
            </a:r>
          </a:p>
          <a:p>
            <a:pPr lvl="1"/>
            <a:r>
              <a:rPr lang="en-US" dirty="0" err="1"/>
              <a:t>Semula</a:t>
            </a:r>
            <a:r>
              <a:rPr lang="en-US" dirty="0"/>
              <a:t> </a:t>
            </a:r>
            <a:r>
              <a:rPr lang="en-US" dirty="0" err="1"/>
              <a:t>akan</a:t>
            </a:r>
            <a:r>
              <a:rPr lang="en-US" dirty="0"/>
              <a:t> </a:t>
            </a:r>
            <a:r>
              <a:rPr lang="en-US" dirty="0" err="1"/>
              <a:t>berlaku</a:t>
            </a:r>
            <a:r>
              <a:rPr lang="en-US" dirty="0"/>
              <a:t> </a:t>
            </a:r>
            <a:r>
              <a:rPr lang="en-US" dirty="0" err="1"/>
              <a:t>pd</a:t>
            </a:r>
            <a:r>
              <a:rPr lang="en-US" dirty="0"/>
              <a:t>:</a:t>
            </a:r>
          </a:p>
          <a:p>
            <a:pPr lvl="2"/>
            <a:r>
              <a:rPr lang="en-US" dirty="0"/>
              <a:t>1 </a:t>
            </a:r>
            <a:r>
              <a:rPr lang="en-US" dirty="0" err="1"/>
              <a:t>Januari</a:t>
            </a:r>
            <a:r>
              <a:rPr lang="en-US" dirty="0"/>
              <a:t> 2019</a:t>
            </a:r>
          </a:p>
          <a:p>
            <a:pPr lvl="1"/>
            <a:r>
              <a:rPr lang="en-US" dirty="0" err="1"/>
              <a:t>Menjadi</a:t>
            </a:r>
            <a:r>
              <a:rPr lang="en-US" dirty="0"/>
              <a:t> </a:t>
            </a:r>
            <a:r>
              <a:rPr lang="en-US" dirty="0" err="1"/>
              <a:t>berlaku</a:t>
            </a:r>
            <a:r>
              <a:rPr lang="en-US" dirty="0"/>
              <a:t> </a:t>
            </a:r>
            <a:r>
              <a:rPr lang="en-US" dirty="0" err="1"/>
              <a:t>efektif</a:t>
            </a:r>
            <a:endParaRPr lang="en-US" dirty="0"/>
          </a:p>
          <a:p>
            <a:pPr lvl="2"/>
            <a:r>
              <a:rPr lang="en-US" dirty="0"/>
              <a:t> 1 April  2019 </a:t>
            </a:r>
            <a:endParaRPr lang="id-ID" dirty="0"/>
          </a:p>
          <a:p>
            <a:pPr lvl="1"/>
            <a:r>
              <a:rPr lang="id-ID" sz="2000" dirty="0"/>
              <a:t>31 Maret</a:t>
            </a:r>
          </a:p>
          <a:p>
            <a:pPr lvl="2"/>
            <a:r>
              <a:rPr lang="id-ID" dirty="0"/>
              <a:t>Dokumen yang disyaratkan harus sudah diunggah secara lengkap</a:t>
            </a:r>
          </a:p>
          <a:p>
            <a:pPr lvl="2"/>
            <a:endParaRPr lang="en-US" dirty="0"/>
          </a:p>
          <a:p>
            <a:pPr lvl="1"/>
            <a:endParaRPr lang="en-US" dirty="0"/>
          </a:p>
          <a:p>
            <a:pPr lvl="1"/>
            <a:endParaRPr lang="en-US" dirty="0"/>
          </a:p>
        </p:txBody>
      </p:sp>
      <p:pic>
        <p:nvPicPr>
          <p:cNvPr id="6" name="Content Placeholder 5"/>
          <p:cNvPicPr>
            <a:picLocks noGrp="1" noChangeAspect="1"/>
          </p:cNvPicPr>
          <p:nvPr>
            <p:ph sz="half" idx="2"/>
          </p:nvPr>
        </p:nvPicPr>
        <p:blipFill>
          <a:blip r:embed="rId2"/>
          <a:stretch>
            <a:fillRect/>
          </a:stretch>
        </p:blipFill>
        <p:spPr>
          <a:xfrm>
            <a:off x="8460689" y="1124745"/>
            <a:ext cx="2848078" cy="3816424"/>
          </a:xfrm>
          <a:prstGeom prst="rect">
            <a:avLst/>
          </a:prstGeom>
        </p:spPr>
      </p:pic>
    </p:spTree>
    <p:extLst>
      <p:ext uri="{BB962C8B-B14F-4D97-AF65-F5344CB8AC3E}">
        <p14:creationId xmlns:p14="http://schemas.microsoft.com/office/powerpoint/2010/main" val="4219503607"/>
      </p:ext>
    </p:extLst>
  </p:cSld>
  <p:clrMapOvr>
    <a:masterClrMapping/>
  </p:clrMapOvr>
  <p:transition spd="slow">
    <p:push dir="u"/>
  </p:transition>
</p:sld>
</file>

<file path=ppt/theme/theme1.xml><?xml version="1.0" encoding="utf-8"?>
<a:theme xmlns:a="http://schemas.openxmlformats.org/drawingml/2006/main" name="cdb2004123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000000"/>
        </a:dk1>
        <a:lt1>
          <a:srgbClr val="FFFFFF"/>
        </a:lt1>
        <a:dk2>
          <a:srgbClr val="1640B6"/>
        </a:dk2>
        <a:lt2>
          <a:srgbClr val="B2B2B2"/>
        </a:lt2>
        <a:accent1>
          <a:srgbClr val="48BDEC"/>
        </a:accent1>
        <a:accent2>
          <a:srgbClr val="E68402"/>
        </a:accent2>
        <a:accent3>
          <a:srgbClr val="FFFFFF"/>
        </a:accent3>
        <a:accent4>
          <a:srgbClr val="000000"/>
        </a:accent4>
        <a:accent5>
          <a:srgbClr val="B1DBF4"/>
        </a:accent5>
        <a:accent6>
          <a:srgbClr val="D07702"/>
        </a:accent6>
        <a:hlink>
          <a:srgbClr val="339966"/>
        </a:hlink>
        <a:folHlink>
          <a:srgbClr val="7E88E4"/>
        </a:folHlink>
      </a:clrScheme>
      <a:clrMap bg1="lt1" tx1="dk1" bg2="lt2" tx2="dk2" accent1="accent1" accent2="accent2" accent3="accent3" accent4="accent4" accent5="accent5" accent6="accent6" hlink="hlink" folHlink="folHlink"/>
    </a:extraClrScheme>
    <a:extraClrScheme>
      <a:clrScheme name="sample 2">
        <a:dk1>
          <a:srgbClr val="19426B"/>
        </a:dk1>
        <a:lt1>
          <a:srgbClr val="FFFFFF"/>
        </a:lt1>
        <a:dk2>
          <a:srgbClr val="008080"/>
        </a:dk2>
        <a:lt2>
          <a:srgbClr val="B2B2B2"/>
        </a:lt2>
        <a:accent1>
          <a:srgbClr val="35C9C2"/>
        </a:accent1>
        <a:accent2>
          <a:srgbClr val="398AC7"/>
        </a:accent2>
        <a:accent3>
          <a:srgbClr val="FFFFFF"/>
        </a:accent3>
        <a:accent4>
          <a:srgbClr val="14375A"/>
        </a:accent4>
        <a:accent5>
          <a:srgbClr val="AEE1DD"/>
        </a:accent5>
        <a:accent6>
          <a:srgbClr val="337DB4"/>
        </a:accent6>
        <a:hlink>
          <a:srgbClr val="8BBC00"/>
        </a:hlink>
        <a:folHlink>
          <a:srgbClr val="6D50CA"/>
        </a:folHlink>
      </a:clrScheme>
      <a:clrMap bg1="lt1" tx1="dk1" bg2="lt2" tx2="dk2" accent1="accent1" accent2="accent2" accent3="accent3" accent4="accent4" accent5="accent5" accent6="accent6" hlink="hlink" folHlink="folHlink"/>
    </a:extraClrScheme>
    <a:extraClrScheme>
      <a:clrScheme name="sample 3">
        <a:dk1>
          <a:srgbClr val="25095D"/>
        </a:dk1>
        <a:lt1>
          <a:srgbClr val="FFFFFF"/>
        </a:lt1>
        <a:dk2>
          <a:srgbClr val="235752"/>
        </a:dk2>
        <a:lt2>
          <a:srgbClr val="B2B2B2"/>
        </a:lt2>
        <a:accent1>
          <a:srgbClr val="DAAF34"/>
        </a:accent1>
        <a:accent2>
          <a:srgbClr val="6F9A3C"/>
        </a:accent2>
        <a:accent3>
          <a:srgbClr val="FFFFFF"/>
        </a:accent3>
        <a:accent4>
          <a:srgbClr val="1E064E"/>
        </a:accent4>
        <a:accent5>
          <a:srgbClr val="EAD4AE"/>
        </a:accent5>
        <a:accent6>
          <a:srgbClr val="648B35"/>
        </a:accent6>
        <a:hlink>
          <a:srgbClr val="8DAED9"/>
        </a:hlink>
        <a:folHlink>
          <a:srgbClr val="A8CB7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{FD50834B-C087-E44A-8005-E06B3D9A8156}tf10001077</Template>
  <TotalTime>49335</TotalTime>
  <Words>1581</Words>
  <Application>Microsoft Office PowerPoint</Application>
  <PresentationFormat>Widescreen</PresentationFormat>
  <Paragraphs>291</Paragraphs>
  <Slides>32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Adobe Garamond Pro</vt:lpstr>
      <vt:lpstr>Arial</vt:lpstr>
      <vt:lpstr>Arial Rounded MT Bold</vt:lpstr>
      <vt:lpstr>Book Antiqua</vt:lpstr>
      <vt:lpstr>Bookman Old Style</vt:lpstr>
      <vt:lpstr>Calibri</vt:lpstr>
      <vt:lpstr>Courier New</vt:lpstr>
      <vt:lpstr>Tahoma</vt:lpstr>
      <vt:lpstr>Tw Cen MT</vt:lpstr>
      <vt:lpstr>Verdana</vt:lpstr>
      <vt:lpstr>Wingdings</vt:lpstr>
      <vt:lpstr>cdb2004123l</vt:lpstr>
      <vt:lpstr> Kebijakan dan Implementasi IAPT 3.0 dan IAPS 4.0 </vt:lpstr>
      <vt:lpstr>Outline</vt:lpstr>
      <vt:lpstr>Usulan Akreditasi 2019</vt:lpstr>
      <vt:lpstr>PowerPoint Presentation</vt:lpstr>
      <vt:lpstr>Sistem Penjaminan Mutu Pendidikan Tinggi</vt:lpstr>
      <vt:lpstr>Pendirian LAM </vt:lpstr>
      <vt:lpstr>Quality in Higher education</vt:lpstr>
      <vt:lpstr>PowerPoint Presentation</vt:lpstr>
      <vt:lpstr>Implementasi instrument baru</vt:lpstr>
      <vt:lpstr>Mengapa perlu instrumen baru</vt:lpstr>
      <vt:lpstr>Instruments</vt:lpstr>
      <vt:lpstr>Outcome Based Education/Accreditation</vt:lpstr>
      <vt:lpstr>Outcome based-accreditation (1)</vt:lpstr>
      <vt:lpstr>Lesson learnt dari accreditation/assessmen international (1)</vt:lpstr>
      <vt:lpstr>Outcome based-accreditation/sertification (2)</vt:lpstr>
      <vt:lpstr>PowerPoint Presentation</vt:lpstr>
      <vt:lpstr>Lesson learnt dari accreditation/assessmen international (1)</vt:lpstr>
      <vt:lpstr>Lesson learnt dari accreditation/assessmen international (2)</vt:lpstr>
      <vt:lpstr>Mengapa Perlu Paradigma Baru</vt:lpstr>
      <vt:lpstr>Akreditasi dan CQI</vt:lpstr>
      <vt:lpstr>QA in Higher Education</vt:lpstr>
      <vt:lpstr>Standard &amp; kriteria</vt:lpstr>
      <vt:lpstr>PowerPoint Presentation</vt:lpstr>
      <vt:lpstr>Dokumen Usulan APT</vt:lpstr>
      <vt:lpstr>STRUKTUR PENULISAN UNTUK SETIAP KRITERIA: </vt:lpstr>
      <vt:lpstr>Makna peringkat terakreditasi </vt:lpstr>
      <vt:lpstr>PowerPoint Presentation</vt:lpstr>
      <vt:lpstr>Nilai Akreditasi, Status Akreditasi dan Peringkat Terakreditasi</vt:lpstr>
      <vt:lpstr>Syarat Perlu Peringkat   - Unggul -</vt:lpstr>
      <vt:lpstr>Tips menghadapi IAPT 3.0 dan IAPS 4.o bagi pimpinan PT</vt:lpstr>
      <vt:lpstr>Overview  SAPTO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Agus Setiawan</dc:creator>
  <cp:lastModifiedBy>BANPT-02</cp:lastModifiedBy>
  <cp:revision>675</cp:revision>
  <cp:lastPrinted>2019-01-20T14:29:04Z</cp:lastPrinted>
  <dcterms:created xsi:type="dcterms:W3CDTF">2010-10-07T13:21:27Z</dcterms:created>
  <dcterms:modified xsi:type="dcterms:W3CDTF">2019-08-19T11:50:31Z</dcterms:modified>
</cp:coreProperties>
</file>