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327" r:id="rId3"/>
    <p:sldId id="311" r:id="rId4"/>
    <p:sldId id="326" r:id="rId5"/>
    <p:sldId id="313" r:id="rId6"/>
    <p:sldId id="325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288" r:id="rId19"/>
    <p:sldId id="276" r:id="rId20"/>
    <p:sldId id="307" r:id="rId21"/>
    <p:sldId id="257" r:id="rId22"/>
    <p:sldId id="308" r:id="rId23"/>
    <p:sldId id="278" r:id="rId24"/>
    <p:sldId id="309" r:id="rId25"/>
    <p:sldId id="310" r:id="rId26"/>
    <p:sldId id="259" r:id="rId27"/>
    <p:sldId id="261" r:id="rId28"/>
    <p:sldId id="304" r:id="rId29"/>
    <p:sldId id="305" r:id="rId30"/>
    <p:sldId id="306" r:id="rId31"/>
    <p:sldId id="275" r:id="rId32"/>
    <p:sldId id="312" r:id="rId33"/>
    <p:sldId id="328" r:id="rId34"/>
    <p:sldId id="330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277" r:id="rId44"/>
  </p:sldIdLst>
  <p:sldSz cx="12192000" cy="6858000"/>
  <p:notesSz cx="6800850" cy="9931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1E9BA8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42" autoAdjust="0"/>
    <p:restoredTop sz="94660"/>
  </p:normalViewPr>
  <p:slideViewPr>
    <p:cSldViewPr snapToGrid="0">
      <p:cViewPr>
        <p:scale>
          <a:sx n="69" d="100"/>
          <a:sy n="69" d="100"/>
        </p:scale>
        <p:origin x="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XCEL\Laporan%20Kinerja%20Perijinan%20Pembukaan%20Prodi%20tahun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XCEL\Laporan%20Kinerja%20Perijinan%20Pembukaan%20Prodi%20tahun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inerja%20huk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03172574224111E-2"/>
          <c:y val="1.6128391637378017E-2"/>
          <c:w val="0.93939437286897776"/>
          <c:h val="0.896586659308295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AKUMULASI!$N$20</c:f>
              <c:strCache>
                <c:ptCount val="1"/>
                <c:pt idx="0">
                  <c:v>≤ 5 Hari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099834751992937E-3"/>
                  <c:y val="8.1542343336716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02-4D7D-9E86-10055743BA45}"/>
                </c:ext>
              </c:extLst>
            </c:dLbl>
            <c:dLbl>
              <c:idx val="1"/>
              <c:layout>
                <c:manualLayout>
                  <c:x val="7.3649752127989288E-3"/>
                  <c:y val="8.72313440346273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02-4D7D-9E86-10055743BA45}"/>
                </c:ext>
              </c:extLst>
            </c:dLbl>
            <c:dLbl>
              <c:idx val="2"/>
              <c:layout>
                <c:manualLayout>
                  <c:x val="4.9099834751993162E-3"/>
                  <c:y val="8.3438676902686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02-4D7D-9E86-10055743BA45}"/>
                </c:ext>
              </c:extLst>
            </c:dLbl>
            <c:dLbl>
              <c:idx val="3"/>
              <c:layout>
                <c:manualLayout>
                  <c:x val="6.1374793439990544E-3"/>
                  <c:y val="8.5335010468657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02-4D7D-9E86-10055743BA45}"/>
                </c:ext>
              </c:extLst>
            </c:dLbl>
            <c:dLbl>
              <c:idx val="4"/>
              <c:layout>
                <c:manualLayout>
                  <c:x val="6.1374793439989651E-3"/>
                  <c:y val="8.5335010468657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02-4D7D-9E86-10055743B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AKUMULASI!$O$19:$S$19</c:f>
              <c:strCache>
                <c:ptCount val="5"/>
                <c:pt idx="0">
                  <c:v>Maret</c:v>
                </c:pt>
                <c:pt idx="1">
                  <c:v>April</c:v>
                </c:pt>
                <c:pt idx="2">
                  <c:v>Mei</c:v>
                </c:pt>
                <c:pt idx="3">
                  <c:v>Juni</c:v>
                </c:pt>
                <c:pt idx="4">
                  <c:v>Juli</c:v>
                </c:pt>
              </c:strCache>
            </c:strRef>
          </c:cat>
          <c:val>
            <c:numRef>
              <c:f>AKUMULASI!$O$20:$S$20</c:f>
              <c:numCache>
                <c:formatCode>0%</c:formatCode>
                <c:ptCount val="5"/>
                <c:pt idx="0">
                  <c:v>0.82208588957055218</c:v>
                </c:pt>
                <c:pt idx="1">
                  <c:v>0.77118644067796616</c:v>
                </c:pt>
                <c:pt idx="2">
                  <c:v>0.71724137931034482</c:v>
                </c:pt>
                <c:pt idx="3">
                  <c:v>0.70866141732283461</c:v>
                </c:pt>
                <c:pt idx="4">
                  <c:v>0.89830508474576276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02-4D7D-9E86-10055743BA45}"/>
            </c:ext>
          </c:extLst>
        </c:ser>
        <c:ser>
          <c:idx val="1"/>
          <c:order val="1"/>
          <c:tx>
            <c:strRef>
              <c:f>AKUMULASI!$N$21</c:f>
              <c:strCache>
                <c:ptCount val="1"/>
                <c:pt idx="0">
                  <c:v>&gt; 5 Hari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23391741195157E-2"/>
                  <c:y val="7.8809084602458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02-4D7D-9E86-10055743BA45}"/>
                </c:ext>
              </c:extLst>
            </c:dLbl>
            <c:dLbl>
              <c:idx val="1"/>
              <c:layout>
                <c:manualLayout>
                  <c:x val="3.0878383478794815E-2"/>
                  <c:y val="0.10240201256238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102-4D7D-9E86-10055743BA45}"/>
                </c:ext>
              </c:extLst>
            </c:dLbl>
            <c:dLbl>
              <c:idx val="2"/>
              <c:layout>
                <c:manualLayout>
                  <c:x val="2.8100569993022604E-2"/>
                  <c:y val="0.12978760765425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102-4D7D-9E86-10055743BA45}"/>
                </c:ext>
              </c:extLst>
            </c:dLbl>
            <c:dLbl>
              <c:idx val="3"/>
              <c:layout>
                <c:manualLayout>
                  <c:x val="2.8100569993022604E-2"/>
                  <c:y val="0.128950682485970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102-4D7D-9E86-10055743BA45}"/>
                </c:ext>
              </c:extLst>
            </c:dLbl>
            <c:dLbl>
              <c:idx val="4"/>
              <c:layout>
                <c:manualLayout>
                  <c:x val="3.0555561730622263E-2"/>
                  <c:y val="4.4675080414995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102-4D7D-9E86-10055743B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AKUMULASI!$O$19:$S$19</c:f>
              <c:strCache>
                <c:ptCount val="5"/>
                <c:pt idx="0">
                  <c:v>Maret</c:v>
                </c:pt>
                <c:pt idx="1">
                  <c:v>April</c:v>
                </c:pt>
                <c:pt idx="2">
                  <c:v>Mei</c:v>
                </c:pt>
                <c:pt idx="3">
                  <c:v>Juni</c:v>
                </c:pt>
                <c:pt idx="4">
                  <c:v>Juli</c:v>
                </c:pt>
              </c:strCache>
            </c:strRef>
          </c:cat>
          <c:val>
            <c:numRef>
              <c:f>AKUMULASI!$O$21:$S$21</c:f>
              <c:numCache>
                <c:formatCode>0%</c:formatCode>
                <c:ptCount val="5"/>
                <c:pt idx="0">
                  <c:v>0.17791411042944785</c:v>
                </c:pt>
                <c:pt idx="1">
                  <c:v>0.2288135593220339</c:v>
                </c:pt>
                <c:pt idx="2">
                  <c:v>0.28275862068965518</c:v>
                </c:pt>
                <c:pt idx="3">
                  <c:v>0.29133858267716534</c:v>
                </c:pt>
                <c:pt idx="4">
                  <c:v>0.10169491525423729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02-4D7D-9E86-10055743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890896"/>
        <c:axId val="138891456"/>
        <c:axId val="158275264"/>
      </c:bar3DChart>
      <c:catAx>
        <c:axId val="1388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91456"/>
        <c:crosses val="autoZero"/>
        <c:auto val="1"/>
        <c:lblAlgn val="ctr"/>
        <c:lblOffset val="100"/>
        <c:noMultiLvlLbl val="0"/>
      </c:catAx>
      <c:valAx>
        <c:axId val="138891456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90896"/>
        <c:crosses val="autoZero"/>
        <c:crossBetween val="between"/>
      </c:valAx>
      <c:serAx>
        <c:axId val="158275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89145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31554192444481"/>
          <c:y val="0.92787750700523541"/>
          <c:w val="0.19244941095400273"/>
          <c:h val="5.9939773272970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305614034253123E-2"/>
          <c:y val="2.2824146981627297E-2"/>
          <c:w val="0.9422360516925895"/>
          <c:h val="0.905672645086030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AKUMULASI!$N$32</c:f>
              <c:strCache>
                <c:ptCount val="1"/>
                <c:pt idx="0">
                  <c:v>≤ 5 Hari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7521052126E-3"/>
                  <c:y val="8.51851851851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6D-4732-9665-2008ED5975FC}"/>
                </c:ext>
              </c:extLst>
            </c:dLbl>
            <c:dLbl>
              <c:idx val="1"/>
              <c:layout>
                <c:manualLayout>
                  <c:x val="0"/>
                  <c:y val="8.518518518518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6D-4732-9665-2008ED5975FC}"/>
                </c:ext>
              </c:extLst>
            </c:dLbl>
            <c:dLbl>
              <c:idx val="2"/>
              <c:layout>
                <c:manualLayout>
                  <c:x val="0"/>
                  <c:y val="8.51851851851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6D-4732-9665-2008ED5975FC}"/>
                </c:ext>
              </c:extLst>
            </c:dLbl>
            <c:dLbl>
              <c:idx val="3"/>
              <c:layout>
                <c:manualLayout>
                  <c:x val="0"/>
                  <c:y val="8.148148148148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6D-4732-9665-2008ED5975FC}"/>
                </c:ext>
              </c:extLst>
            </c:dLbl>
            <c:dLbl>
              <c:idx val="4"/>
              <c:layout>
                <c:manualLayout>
                  <c:x val="0"/>
                  <c:y val="8.51851851851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6D-4732-9665-2008ED597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AKUMULASI!$O$31:$S$31</c:f>
              <c:strCache>
                <c:ptCount val="5"/>
                <c:pt idx="0">
                  <c:v>Maret</c:v>
                </c:pt>
                <c:pt idx="1">
                  <c:v>April</c:v>
                </c:pt>
                <c:pt idx="2">
                  <c:v>Mei</c:v>
                </c:pt>
                <c:pt idx="3">
                  <c:v>Juni</c:v>
                </c:pt>
                <c:pt idx="4">
                  <c:v>Juli</c:v>
                </c:pt>
              </c:strCache>
            </c:strRef>
          </c:cat>
          <c:val>
            <c:numRef>
              <c:f>AKUMULASI!$O$32:$S$32</c:f>
              <c:numCache>
                <c:formatCode>0%</c:formatCode>
                <c:ptCount val="5"/>
                <c:pt idx="0">
                  <c:v>0.27333333333333337</c:v>
                </c:pt>
                <c:pt idx="1">
                  <c:v>0.67</c:v>
                </c:pt>
                <c:pt idx="2">
                  <c:v>0.7007699371335735</c:v>
                </c:pt>
                <c:pt idx="3">
                  <c:v>0.73809523809523803</c:v>
                </c:pt>
                <c:pt idx="4">
                  <c:v>0.90209790209790197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6D-4732-9665-2008ED5975FC}"/>
            </c:ext>
          </c:extLst>
        </c:ser>
        <c:ser>
          <c:idx val="1"/>
          <c:order val="1"/>
          <c:tx>
            <c:strRef>
              <c:f>AKUMULASI!$N$33</c:f>
              <c:strCache>
                <c:ptCount val="1"/>
                <c:pt idx="0">
                  <c:v>&gt; 5 Hari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2050525064E-2"/>
                  <c:y val="7.2222222222222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6D-4732-9665-2008ED5975FC}"/>
                </c:ext>
              </c:extLst>
            </c:dLbl>
            <c:dLbl>
              <c:idx val="1"/>
              <c:layout>
                <c:manualLayout>
                  <c:x val="2.7083335554735528E-2"/>
                  <c:y val="7.7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6D-4732-9665-2008ED5975FC}"/>
                </c:ext>
              </c:extLst>
            </c:dLbl>
            <c:dLbl>
              <c:idx val="2"/>
              <c:layout>
                <c:manualLayout>
                  <c:x val="2.7083335554735528E-2"/>
                  <c:y val="7.9629629629629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B6D-4732-9665-2008ED5975FC}"/>
                </c:ext>
              </c:extLst>
            </c:dLbl>
            <c:dLbl>
              <c:idx val="3"/>
              <c:layout>
                <c:manualLayout>
                  <c:x val="2.9166669058945875E-2"/>
                  <c:y val="7.5925925925925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B6D-4732-9665-2008ED5975FC}"/>
                </c:ext>
              </c:extLst>
            </c:dLbl>
            <c:dLbl>
              <c:idx val="4"/>
              <c:layout>
                <c:manualLayout>
                  <c:x val="2.395833529841989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B6D-4732-9665-2008ED597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AKUMULASI!$O$31:$S$31</c:f>
              <c:strCache>
                <c:ptCount val="5"/>
                <c:pt idx="0">
                  <c:v>Maret</c:v>
                </c:pt>
                <c:pt idx="1">
                  <c:v>April</c:v>
                </c:pt>
                <c:pt idx="2">
                  <c:v>Mei</c:v>
                </c:pt>
                <c:pt idx="3">
                  <c:v>Juni</c:v>
                </c:pt>
                <c:pt idx="4">
                  <c:v>Juli</c:v>
                </c:pt>
              </c:strCache>
            </c:strRef>
          </c:cat>
          <c:val>
            <c:numRef>
              <c:f>AKUMULASI!$O$33:$S$33</c:f>
              <c:numCache>
                <c:formatCode>0%</c:formatCode>
                <c:ptCount val="5"/>
                <c:pt idx="0">
                  <c:v>0.72666666666666668</c:v>
                </c:pt>
                <c:pt idx="1">
                  <c:v>0.33</c:v>
                </c:pt>
                <c:pt idx="2">
                  <c:v>0.29923006286642645</c:v>
                </c:pt>
                <c:pt idx="3">
                  <c:v>0.26190476190476192</c:v>
                </c:pt>
                <c:pt idx="4">
                  <c:v>9.7902097902097904E-2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6D-4732-9665-2008ED597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894256"/>
        <c:axId val="138894816"/>
        <c:axId val="158408272"/>
      </c:bar3DChart>
      <c:catAx>
        <c:axId val="1388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94816"/>
        <c:crosses val="autoZero"/>
        <c:auto val="1"/>
        <c:lblAlgn val="ctr"/>
        <c:lblOffset val="100"/>
        <c:noMultiLvlLbl val="0"/>
      </c:catAx>
      <c:valAx>
        <c:axId val="13889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94256"/>
        <c:crosses val="autoZero"/>
        <c:crossBetween val="between"/>
      </c:valAx>
      <c:serAx>
        <c:axId val="158408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8948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Sheet2!$C$35</c:f>
              <c:strCache>
                <c:ptCount val="1"/>
                <c:pt idx="0">
                  <c:v>≤ 5 Hari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Sheet2!$D$34:$H$34</c:f>
              <c:strCache>
                <c:ptCount val="5"/>
                <c:pt idx="0">
                  <c:v>Maret</c:v>
                </c:pt>
                <c:pt idx="1">
                  <c:v>April</c:v>
                </c:pt>
                <c:pt idx="2">
                  <c:v>Mei</c:v>
                </c:pt>
                <c:pt idx="3">
                  <c:v>Juni</c:v>
                </c:pt>
                <c:pt idx="4">
                  <c:v>Juli</c:v>
                </c:pt>
              </c:strCache>
            </c:strRef>
          </c:cat>
          <c:val>
            <c:numRef>
              <c:f>Sheet2!$D$35:$H$35</c:f>
              <c:numCache>
                <c:formatCode>0%</c:formatCode>
                <c:ptCount val="5"/>
                <c:pt idx="0">
                  <c:v>1</c:v>
                </c:pt>
                <c:pt idx="1">
                  <c:v>0.30434782608695654</c:v>
                </c:pt>
                <c:pt idx="2">
                  <c:v>0.90625</c:v>
                </c:pt>
                <c:pt idx="3">
                  <c:v>0.92307692307692313</c:v>
                </c:pt>
                <c:pt idx="4">
                  <c:v>0.65384615384615385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3-448E-8FA2-D840FCD4A2EC}"/>
            </c:ext>
          </c:extLst>
        </c:ser>
        <c:ser>
          <c:idx val="1"/>
          <c:order val="1"/>
          <c:tx>
            <c:strRef>
              <c:f>Sheet2!$C$36</c:f>
              <c:strCache>
                <c:ptCount val="1"/>
                <c:pt idx="0">
                  <c:v>&gt; 5 Hari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328548644338118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63-448E-8FA2-D840FCD4A2EC}"/>
                </c:ext>
              </c:extLst>
            </c:dLbl>
            <c:dLbl>
              <c:idx val="1"/>
              <c:layout>
                <c:manualLayout>
                  <c:x val="7.4428495481127059E-3"/>
                  <c:y val="0.10624999999999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63-448E-8FA2-D840FCD4A2EC}"/>
                </c:ext>
              </c:extLst>
            </c:dLbl>
            <c:dLbl>
              <c:idx val="2"/>
              <c:layout>
                <c:manualLayout>
                  <c:x val="2.87081339712917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63-448E-8FA2-D840FCD4A2EC}"/>
                </c:ext>
              </c:extLst>
            </c:dLbl>
            <c:dLbl>
              <c:idx val="3"/>
              <c:layout>
                <c:manualLayout>
                  <c:x val="3.0834662413609781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63-448E-8FA2-D840FCD4A2EC}"/>
                </c:ext>
              </c:extLst>
            </c:dLbl>
            <c:dLbl>
              <c:idx val="4"/>
              <c:layout>
                <c:manualLayout>
                  <c:x val="2.9771398192450824E-2"/>
                  <c:y val="8.1250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63-448E-8FA2-D840FCD4A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Sheet2!$D$34:$H$34</c:f>
              <c:strCache>
                <c:ptCount val="5"/>
                <c:pt idx="0">
                  <c:v>Maret</c:v>
                </c:pt>
                <c:pt idx="1">
                  <c:v>April</c:v>
                </c:pt>
                <c:pt idx="2">
                  <c:v>Mei</c:v>
                </c:pt>
                <c:pt idx="3">
                  <c:v>Juni</c:v>
                </c:pt>
                <c:pt idx="4">
                  <c:v>Juli</c:v>
                </c:pt>
              </c:strCache>
            </c:strRef>
          </c:cat>
          <c:val>
            <c:numRef>
              <c:f>Sheet2!$D$36:$H$36</c:f>
              <c:numCache>
                <c:formatCode>0%</c:formatCode>
                <c:ptCount val="5"/>
                <c:pt idx="0">
                  <c:v>0</c:v>
                </c:pt>
                <c:pt idx="1">
                  <c:v>0.69565217391304346</c:v>
                </c:pt>
                <c:pt idx="2">
                  <c:v>9.375E-2</c:v>
                </c:pt>
                <c:pt idx="3">
                  <c:v>7.6923076923076927E-2</c:v>
                </c:pt>
                <c:pt idx="4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63-448E-8FA2-D840FCD4A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897616"/>
        <c:axId val="138898176"/>
        <c:axId val="157607776"/>
      </c:bar3DChart>
      <c:catAx>
        <c:axId val="1388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98176"/>
        <c:crosses val="autoZero"/>
        <c:auto val="1"/>
        <c:lblAlgn val="ctr"/>
        <c:lblOffset val="100"/>
        <c:noMultiLvlLbl val="0"/>
      </c:catAx>
      <c:valAx>
        <c:axId val="1388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97616"/>
        <c:crosses val="autoZero"/>
        <c:crossBetween val="between"/>
      </c:valAx>
      <c:serAx>
        <c:axId val="157607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89817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FA5FC-D47C-4388-8FDA-63A5E2A7B4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2C27F33-C51F-467E-9FE1-575CFA54F91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Helvetica Neue"/>
            </a:rPr>
            <a:t>KEBIJAKAN DASAR 2019:</a:t>
          </a:r>
        </a:p>
        <a:p>
          <a:endParaRPr lang="en-US" dirty="0" smtClean="0">
            <a:solidFill>
              <a:srgbClr val="002060"/>
            </a:solidFill>
            <a:latin typeface="Helvetica Neue"/>
          </a:endParaRPr>
        </a:p>
        <a:p>
          <a:r>
            <a:rPr lang="en-US" dirty="0" smtClean="0">
              <a:solidFill>
                <a:srgbClr val="002060"/>
              </a:solidFill>
              <a:latin typeface="Helvetica Neue"/>
            </a:rPr>
            <a:t>SEMUA PROSES PERI</a:t>
          </a:r>
          <a:r>
            <a:rPr lang="id-ID" dirty="0" smtClean="0">
              <a:solidFill>
                <a:srgbClr val="002060"/>
              </a:solidFill>
              <a:latin typeface="Helvetica Neue"/>
            </a:rPr>
            <a:t>Z</a:t>
          </a:r>
          <a:r>
            <a:rPr lang="en-US" dirty="0" smtClean="0">
              <a:solidFill>
                <a:srgbClr val="002060"/>
              </a:solidFill>
              <a:latin typeface="Helvetica Neue"/>
            </a:rPr>
            <a:t>INAN </a:t>
          </a:r>
          <a:r>
            <a:rPr lang="en-US" b="1" dirty="0" smtClean="0">
              <a:solidFill>
                <a:srgbClr val="FF0000"/>
              </a:solidFill>
              <a:latin typeface="Helvetica Neue"/>
            </a:rPr>
            <a:t>DIPERCEPAT</a:t>
          </a:r>
          <a:r>
            <a:rPr lang="en-US" dirty="0" smtClean="0">
              <a:solidFill>
                <a:srgbClr val="002060"/>
              </a:solidFill>
              <a:latin typeface="Helvetica Neue"/>
            </a:rPr>
            <a:t>, TETAPI MONITORING DAN EVALUASI </a:t>
          </a:r>
          <a:r>
            <a:rPr lang="en-US" b="1" dirty="0" smtClean="0">
              <a:solidFill>
                <a:srgbClr val="FF0000"/>
              </a:solidFill>
              <a:latin typeface="Helvetica Neue"/>
            </a:rPr>
            <a:t>DIPERKETAT</a:t>
          </a:r>
          <a:endParaRPr lang="en-US" dirty="0"/>
        </a:p>
      </dgm:t>
    </dgm:pt>
    <dgm:pt modelId="{85515057-9594-4D0C-8781-8CC060259CFC}" type="parTrans" cxnId="{D9B416C1-B26F-4590-A646-DC5717914791}">
      <dgm:prSet/>
      <dgm:spPr/>
      <dgm:t>
        <a:bodyPr/>
        <a:lstStyle/>
        <a:p>
          <a:endParaRPr lang="en-US"/>
        </a:p>
      </dgm:t>
    </dgm:pt>
    <dgm:pt modelId="{44D1B10A-DE2D-45F6-8022-B333600BA6BC}" type="sibTrans" cxnId="{D9B416C1-B26F-4590-A646-DC5717914791}">
      <dgm:prSet/>
      <dgm:spPr/>
      <dgm:t>
        <a:bodyPr/>
        <a:lstStyle/>
        <a:p>
          <a:endParaRPr lang="en-US"/>
        </a:p>
      </dgm:t>
    </dgm:pt>
    <dgm:pt modelId="{858D0DC1-349C-4610-85D9-23B90897CB2D}" type="pres">
      <dgm:prSet presAssocID="{C36FA5FC-D47C-4388-8FDA-63A5E2A7B4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BEBECB-57AA-415F-AD34-5078E0DEE243}" type="pres">
      <dgm:prSet presAssocID="{12C27F33-C51F-467E-9FE1-575CFA54F91D}" presName="gear1" presStyleLbl="node1" presStyleIdx="0" presStyleCnt="1" custScaleX="181818" custScaleY="181818" custLinFactNeighborX="-725" custLinFactNeighborY="-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CC4C4-660E-4881-B015-6DC3CCB4B229}" type="pres">
      <dgm:prSet presAssocID="{12C27F33-C51F-467E-9FE1-575CFA54F91D}" presName="gear1srcNode" presStyleLbl="node1" presStyleIdx="0" presStyleCnt="1"/>
      <dgm:spPr/>
      <dgm:t>
        <a:bodyPr/>
        <a:lstStyle/>
        <a:p>
          <a:endParaRPr lang="en-US"/>
        </a:p>
      </dgm:t>
    </dgm:pt>
    <dgm:pt modelId="{D31D94F4-C88C-44EE-B386-E5D066CF0557}" type="pres">
      <dgm:prSet presAssocID="{12C27F33-C51F-467E-9FE1-575CFA54F91D}" presName="gear1dstNode" presStyleLbl="node1" presStyleIdx="0" presStyleCnt="1"/>
      <dgm:spPr/>
      <dgm:t>
        <a:bodyPr/>
        <a:lstStyle/>
        <a:p>
          <a:endParaRPr lang="en-US"/>
        </a:p>
      </dgm:t>
    </dgm:pt>
    <dgm:pt modelId="{238E9E28-75EA-471C-B153-A94157E6C3EC}" type="pres">
      <dgm:prSet presAssocID="{44D1B10A-DE2D-45F6-8022-B333600BA6BC}" presName="connector1" presStyleLbl="sibTrans2D1" presStyleIdx="0" presStyleCnt="1" custScaleX="120053" custScaleY="128739" custLinFactNeighborX="28084" custLinFactNeighborY="-12534"/>
      <dgm:spPr/>
      <dgm:t>
        <a:bodyPr/>
        <a:lstStyle/>
        <a:p>
          <a:endParaRPr lang="en-US"/>
        </a:p>
      </dgm:t>
    </dgm:pt>
  </dgm:ptLst>
  <dgm:cxnLst>
    <dgm:cxn modelId="{DA14DE7A-A925-4E03-B9D0-4CDF40228CD1}" type="presOf" srcId="{12C27F33-C51F-467E-9FE1-575CFA54F91D}" destId="{F7BEBECB-57AA-415F-AD34-5078E0DEE243}" srcOrd="0" destOrd="0" presId="urn:microsoft.com/office/officeart/2005/8/layout/gear1"/>
    <dgm:cxn modelId="{1BDBA4CB-8FB3-471E-AB98-8CB4045C8EF2}" type="presOf" srcId="{12C27F33-C51F-467E-9FE1-575CFA54F91D}" destId="{82CCC4C4-660E-4881-B015-6DC3CCB4B229}" srcOrd="1" destOrd="0" presId="urn:microsoft.com/office/officeart/2005/8/layout/gear1"/>
    <dgm:cxn modelId="{D44B1AC9-1AC1-40FE-8133-78514AA90A78}" type="presOf" srcId="{12C27F33-C51F-467E-9FE1-575CFA54F91D}" destId="{D31D94F4-C88C-44EE-B386-E5D066CF0557}" srcOrd="2" destOrd="0" presId="urn:microsoft.com/office/officeart/2005/8/layout/gear1"/>
    <dgm:cxn modelId="{D9B416C1-B26F-4590-A646-DC5717914791}" srcId="{C36FA5FC-D47C-4388-8FDA-63A5E2A7B437}" destId="{12C27F33-C51F-467E-9FE1-575CFA54F91D}" srcOrd="0" destOrd="0" parTransId="{85515057-9594-4D0C-8781-8CC060259CFC}" sibTransId="{44D1B10A-DE2D-45F6-8022-B333600BA6BC}"/>
    <dgm:cxn modelId="{5716AB87-EFA9-4496-BCBB-355FFDCC073E}" type="presOf" srcId="{44D1B10A-DE2D-45F6-8022-B333600BA6BC}" destId="{238E9E28-75EA-471C-B153-A94157E6C3EC}" srcOrd="0" destOrd="0" presId="urn:microsoft.com/office/officeart/2005/8/layout/gear1"/>
    <dgm:cxn modelId="{2C562140-635B-4CA5-8C0B-F0771B561A72}" type="presOf" srcId="{C36FA5FC-D47C-4388-8FDA-63A5E2A7B437}" destId="{858D0DC1-349C-4610-85D9-23B90897CB2D}" srcOrd="0" destOrd="0" presId="urn:microsoft.com/office/officeart/2005/8/layout/gear1"/>
    <dgm:cxn modelId="{690BF8A4-CF23-41FE-9E76-7AC1E8594FC0}" type="presParOf" srcId="{858D0DC1-349C-4610-85D9-23B90897CB2D}" destId="{F7BEBECB-57AA-415F-AD34-5078E0DEE243}" srcOrd="0" destOrd="0" presId="urn:microsoft.com/office/officeart/2005/8/layout/gear1"/>
    <dgm:cxn modelId="{3530FBE4-55D9-40D0-A496-18BB72E17A6D}" type="presParOf" srcId="{858D0DC1-349C-4610-85D9-23B90897CB2D}" destId="{82CCC4C4-660E-4881-B015-6DC3CCB4B229}" srcOrd="1" destOrd="0" presId="urn:microsoft.com/office/officeart/2005/8/layout/gear1"/>
    <dgm:cxn modelId="{99A314A3-0480-4272-B1E7-AFA01C0018B9}" type="presParOf" srcId="{858D0DC1-349C-4610-85D9-23B90897CB2D}" destId="{D31D94F4-C88C-44EE-B386-E5D066CF0557}" srcOrd="2" destOrd="0" presId="urn:microsoft.com/office/officeart/2005/8/layout/gear1"/>
    <dgm:cxn modelId="{9B70E81D-C106-4103-9646-EE3C76A13884}" type="presParOf" srcId="{858D0DC1-349C-4610-85D9-23B90897CB2D}" destId="{238E9E28-75EA-471C-B153-A94157E6C3EC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C922A-8D2D-4DBA-9434-8DB3FCA7786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039FAD3-6207-4464-A7F5-96E80405A090}">
      <dgm:prSet/>
      <dgm:spPr/>
      <dgm:t>
        <a:bodyPr/>
        <a:lstStyle/>
        <a:p>
          <a:r>
            <a:rPr lang="id-ID" dirty="0" smtClean="0"/>
            <a:t>Tindak Lanjut Arahan Presiden</a:t>
          </a:r>
          <a:endParaRPr lang="id-ID" dirty="0"/>
        </a:p>
      </dgm:t>
    </dgm:pt>
    <dgm:pt modelId="{FF690BA2-C2D1-4442-A1EB-B4676602A2EE}" type="parTrans" cxnId="{1E96FC09-57B3-4467-B13C-BFDA6EC4DBB5}">
      <dgm:prSet/>
      <dgm:spPr/>
      <dgm:t>
        <a:bodyPr/>
        <a:lstStyle/>
        <a:p>
          <a:endParaRPr lang="id-ID"/>
        </a:p>
      </dgm:t>
    </dgm:pt>
    <dgm:pt modelId="{A39BA624-04C8-417C-9C6F-192F3B10E238}" type="sibTrans" cxnId="{1E96FC09-57B3-4467-B13C-BFDA6EC4DBB5}">
      <dgm:prSet/>
      <dgm:spPr/>
      <dgm:t>
        <a:bodyPr/>
        <a:lstStyle/>
        <a:p>
          <a:endParaRPr lang="id-ID"/>
        </a:p>
      </dgm:t>
    </dgm:pt>
    <dgm:pt modelId="{B1D846A2-D015-42BD-863C-8946774E81E3}" type="pres">
      <dgm:prSet presAssocID="{3DFC922A-8D2D-4DBA-9434-8DB3FCA77867}" presName="Name0" presStyleCnt="0">
        <dgm:presLayoutVars>
          <dgm:dir/>
          <dgm:animLvl val="lvl"/>
          <dgm:resizeHandles val="exact"/>
        </dgm:presLayoutVars>
      </dgm:prSet>
      <dgm:spPr/>
    </dgm:pt>
    <dgm:pt modelId="{C08D43A0-7B77-47F1-B589-38AA1AA7F807}" type="pres">
      <dgm:prSet presAssocID="{3DFC922A-8D2D-4DBA-9434-8DB3FCA77867}" presName="dummy" presStyleCnt="0"/>
      <dgm:spPr/>
    </dgm:pt>
    <dgm:pt modelId="{3707B3DB-6417-4DAE-8EE5-7AF06AE23C30}" type="pres">
      <dgm:prSet presAssocID="{3DFC922A-8D2D-4DBA-9434-8DB3FCA77867}" presName="linH" presStyleCnt="0"/>
      <dgm:spPr/>
    </dgm:pt>
    <dgm:pt modelId="{9CA15ADD-2B1D-49DA-AF77-C2D4ACD9FACE}" type="pres">
      <dgm:prSet presAssocID="{3DFC922A-8D2D-4DBA-9434-8DB3FCA77867}" presName="padding1" presStyleCnt="0"/>
      <dgm:spPr/>
    </dgm:pt>
    <dgm:pt modelId="{91BF8350-146D-4427-9174-7C23789E3EA2}" type="pres">
      <dgm:prSet presAssocID="{9039FAD3-6207-4464-A7F5-96E80405A090}" presName="linV" presStyleCnt="0"/>
      <dgm:spPr/>
    </dgm:pt>
    <dgm:pt modelId="{86FFD1A8-CED4-492A-992D-B27952E930BA}" type="pres">
      <dgm:prSet presAssocID="{9039FAD3-6207-4464-A7F5-96E80405A090}" presName="spVertical1" presStyleCnt="0"/>
      <dgm:spPr/>
    </dgm:pt>
    <dgm:pt modelId="{326134F9-EF2F-4E9C-A4EB-CABBA3CDBF6B}" type="pres">
      <dgm:prSet presAssocID="{9039FAD3-6207-4464-A7F5-96E80405A090}" presName="parTx" presStyleLbl="revTx" presStyleIdx="0" presStyleCnt="1" custAng="2105739" custLinFactNeighborX="-6201" custLinFactNeighborY="8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D2DCA-AD0A-456B-BA37-F0A0683F3995}" type="pres">
      <dgm:prSet presAssocID="{9039FAD3-6207-4464-A7F5-96E80405A090}" presName="spVertical2" presStyleCnt="0"/>
      <dgm:spPr/>
    </dgm:pt>
    <dgm:pt modelId="{A5066599-7050-4F77-9EEC-CAA75F4BAB4D}" type="pres">
      <dgm:prSet presAssocID="{9039FAD3-6207-4464-A7F5-96E80405A090}" presName="spVertical3" presStyleCnt="0"/>
      <dgm:spPr/>
    </dgm:pt>
    <dgm:pt modelId="{064893DA-0F16-42E5-8722-25A89F049B0F}" type="pres">
      <dgm:prSet presAssocID="{3DFC922A-8D2D-4DBA-9434-8DB3FCA77867}" presName="padding2" presStyleCnt="0"/>
      <dgm:spPr/>
    </dgm:pt>
    <dgm:pt modelId="{3D1F1776-F898-422D-80E2-8B5D9262605D}" type="pres">
      <dgm:prSet presAssocID="{3DFC922A-8D2D-4DBA-9434-8DB3FCA77867}" presName="negArrow" presStyleCnt="0"/>
      <dgm:spPr/>
    </dgm:pt>
    <dgm:pt modelId="{969686FE-7343-4EF2-9E60-FAEEF87D3C21}" type="pres">
      <dgm:prSet presAssocID="{3DFC922A-8D2D-4DBA-9434-8DB3FCA77867}" presName="backgroundArrow" presStyleLbl="node1" presStyleIdx="0" presStyleCnt="1" custAng="2132679" custScaleY="153770" custLinFactNeighborX="-3290" custLinFactNeighborY="-409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B46A707C-8839-4765-B49E-4EDEB997A07A}" type="presOf" srcId="{3DFC922A-8D2D-4DBA-9434-8DB3FCA77867}" destId="{B1D846A2-D015-42BD-863C-8946774E81E3}" srcOrd="0" destOrd="0" presId="urn:microsoft.com/office/officeart/2005/8/layout/hProcess3"/>
    <dgm:cxn modelId="{EC37830D-F50F-4805-8AE9-96E5D2E63CB8}" type="presOf" srcId="{9039FAD3-6207-4464-A7F5-96E80405A090}" destId="{326134F9-EF2F-4E9C-A4EB-CABBA3CDBF6B}" srcOrd="0" destOrd="0" presId="urn:microsoft.com/office/officeart/2005/8/layout/hProcess3"/>
    <dgm:cxn modelId="{1E96FC09-57B3-4467-B13C-BFDA6EC4DBB5}" srcId="{3DFC922A-8D2D-4DBA-9434-8DB3FCA77867}" destId="{9039FAD3-6207-4464-A7F5-96E80405A090}" srcOrd="0" destOrd="0" parTransId="{FF690BA2-C2D1-4442-A1EB-B4676602A2EE}" sibTransId="{A39BA624-04C8-417C-9C6F-192F3B10E238}"/>
    <dgm:cxn modelId="{47EAC584-5413-4ED8-9191-C55D0E254C00}" type="presParOf" srcId="{B1D846A2-D015-42BD-863C-8946774E81E3}" destId="{C08D43A0-7B77-47F1-B589-38AA1AA7F807}" srcOrd="0" destOrd="0" presId="urn:microsoft.com/office/officeart/2005/8/layout/hProcess3"/>
    <dgm:cxn modelId="{9015F5F3-6565-474C-BAF2-9F2112D81B31}" type="presParOf" srcId="{B1D846A2-D015-42BD-863C-8946774E81E3}" destId="{3707B3DB-6417-4DAE-8EE5-7AF06AE23C30}" srcOrd="1" destOrd="0" presId="urn:microsoft.com/office/officeart/2005/8/layout/hProcess3"/>
    <dgm:cxn modelId="{C45B834B-E645-4883-8ABB-B7E29506BF8D}" type="presParOf" srcId="{3707B3DB-6417-4DAE-8EE5-7AF06AE23C30}" destId="{9CA15ADD-2B1D-49DA-AF77-C2D4ACD9FACE}" srcOrd="0" destOrd="0" presId="urn:microsoft.com/office/officeart/2005/8/layout/hProcess3"/>
    <dgm:cxn modelId="{02B047BA-8822-4944-9FE4-84876EC86CB1}" type="presParOf" srcId="{3707B3DB-6417-4DAE-8EE5-7AF06AE23C30}" destId="{91BF8350-146D-4427-9174-7C23789E3EA2}" srcOrd="1" destOrd="0" presId="urn:microsoft.com/office/officeart/2005/8/layout/hProcess3"/>
    <dgm:cxn modelId="{18449BA8-1CD3-4355-A7E1-A623C6CA6A36}" type="presParOf" srcId="{91BF8350-146D-4427-9174-7C23789E3EA2}" destId="{86FFD1A8-CED4-492A-992D-B27952E930BA}" srcOrd="0" destOrd="0" presId="urn:microsoft.com/office/officeart/2005/8/layout/hProcess3"/>
    <dgm:cxn modelId="{199313A8-E353-40E4-9FD9-91F390BA9393}" type="presParOf" srcId="{91BF8350-146D-4427-9174-7C23789E3EA2}" destId="{326134F9-EF2F-4E9C-A4EB-CABBA3CDBF6B}" srcOrd="1" destOrd="0" presId="urn:microsoft.com/office/officeart/2005/8/layout/hProcess3"/>
    <dgm:cxn modelId="{7E9F0C72-5FC4-4B0C-8CC2-3A139ABD2283}" type="presParOf" srcId="{91BF8350-146D-4427-9174-7C23789E3EA2}" destId="{7F7D2DCA-AD0A-456B-BA37-F0A0683F3995}" srcOrd="2" destOrd="0" presId="urn:microsoft.com/office/officeart/2005/8/layout/hProcess3"/>
    <dgm:cxn modelId="{F48224AA-E522-4807-90F4-8CD4DA776796}" type="presParOf" srcId="{91BF8350-146D-4427-9174-7C23789E3EA2}" destId="{A5066599-7050-4F77-9EEC-CAA75F4BAB4D}" srcOrd="3" destOrd="0" presId="urn:microsoft.com/office/officeart/2005/8/layout/hProcess3"/>
    <dgm:cxn modelId="{5F571F6A-CB0F-4437-9805-9A150297E744}" type="presParOf" srcId="{3707B3DB-6417-4DAE-8EE5-7AF06AE23C30}" destId="{064893DA-0F16-42E5-8722-25A89F049B0F}" srcOrd="2" destOrd="0" presId="urn:microsoft.com/office/officeart/2005/8/layout/hProcess3"/>
    <dgm:cxn modelId="{5DDA4BCE-18D4-4CC6-B6B6-33FB2E71C052}" type="presParOf" srcId="{3707B3DB-6417-4DAE-8EE5-7AF06AE23C30}" destId="{3D1F1776-F898-422D-80E2-8B5D9262605D}" srcOrd="3" destOrd="0" presId="urn:microsoft.com/office/officeart/2005/8/layout/hProcess3"/>
    <dgm:cxn modelId="{5D41384A-72FD-432A-9636-3CA386CD0DED}" type="presParOf" srcId="{3707B3DB-6417-4DAE-8EE5-7AF06AE23C30}" destId="{969686FE-7343-4EF2-9E60-FAEEF87D3C2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EA388-679F-47D8-8760-71A9B617089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A8138C4-E3EC-4CA9-8EDB-69333C09A667}">
      <dgm:prSet phldrT="[Text]" custT="1"/>
      <dgm:spPr/>
      <dgm:t>
        <a:bodyPr/>
        <a:lstStyle/>
        <a:p>
          <a:r>
            <a:rPr lang="id-ID" sz="1600" dirty="0" smtClean="0"/>
            <a:t>Penambahan Fitur Notifikasi bagi Evaluator</a:t>
          </a:r>
          <a:endParaRPr lang="id-ID" sz="1600" dirty="0"/>
        </a:p>
      </dgm:t>
    </dgm:pt>
    <dgm:pt modelId="{BC1C0F15-48EE-49E7-9F40-963FFCE2B111}" type="parTrans" cxnId="{7B5EA764-B573-4A85-8FB9-77AC95C35D12}">
      <dgm:prSet/>
      <dgm:spPr/>
      <dgm:t>
        <a:bodyPr/>
        <a:lstStyle/>
        <a:p>
          <a:endParaRPr lang="id-ID"/>
        </a:p>
      </dgm:t>
    </dgm:pt>
    <dgm:pt modelId="{7F48C750-55DA-4CD8-ADBA-2DBDB9273C07}" type="sibTrans" cxnId="{7B5EA764-B573-4A85-8FB9-77AC95C35D12}">
      <dgm:prSet/>
      <dgm:spPr/>
      <dgm:t>
        <a:bodyPr/>
        <a:lstStyle/>
        <a:p>
          <a:endParaRPr lang="id-ID"/>
        </a:p>
      </dgm:t>
    </dgm:pt>
    <dgm:pt modelId="{CB7D653E-8CD9-4B73-8622-485CF3FECF19}">
      <dgm:prSet phldrT="[Text]"/>
      <dgm:spPr/>
      <dgm:t>
        <a:bodyPr/>
        <a:lstStyle/>
        <a:p>
          <a:r>
            <a:rPr lang="id-ID" dirty="0" smtClean="0">
              <a:sym typeface="Wingdings" panose="05000000000000000000" pitchFamily="2" charset="2"/>
            </a:rPr>
            <a:t> Memastikan Evaluator Menerima Penugasan untuk mengevaluasi</a:t>
          </a:r>
          <a:endParaRPr lang="id-ID" dirty="0"/>
        </a:p>
      </dgm:t>
    </dgm:pt>
    <dgm:pt modelId="{9B700DC4-DF03-48F7-93E2-04C4CFD57A7B}" type="parTrans" cxnId="{F34AB638-3940-4270-8830-4C29195BAB47}">
      <dgm:prSet/>
      <dgm:spPr/>
      <dgm:t>
        <a:bodyPr/>
        <a:lstStyle/>
        <a:p>
          <a:endParaRPr lang="id-ID"/>
        </a:p>
      </dgm:t>
    </dgm:pt>
    <dgm:pt modelId="{519DE63F-7CC0-47C7-ABC3-EB19F87084D5}" type="sibTrans" cxnId="{F34AB638-3940-4270-8830-4C29195BAB47}">
      <dgm:prSet/>
      <dgm:spPr/>
      <dgm:t>
        <a:bodyPr/>
        <a:lstStyle/>
        <a:p>
          <a:endParaRPr lang="id-ID"/>
        </a:p>
      </dgm:t>
    </dgm:pt>
    <dgm:pt modelId="{5EA5017B-611D-4931-A623-6F8B7C089200}">
      <dgm:prSet phldrT="[Text]"/>
      <dgm:spPr/>
      <dgm:t>
        <a:bodyPr/>
        <a:lstStyle/>
        <a:p>
          <a:r>
            <a:rPr lang="id-ID" dirty="0" smtClean="0">
              <a:solidFill>
                <a:srgbClr val="002060"/>
              </a:solidFill>
            </a:rPr>
            <a:t>Penggunaan </a:t>
          </a:r>
          <a:r>
            <a:rPr lang="id-ID" i="1" dirty="0" smtClean="0">
              <a:solidFill>
                <a:srgbClr val="002060"/>
              </a:solidFill>
            </a:rPr>
            <a:t>Digital Signature </a:t>
          </a:r>
          <a:r>
            <a:rPr lang="id-ID" i="0" dirty="0" smtClean="0">
              <a:solidFill>
                <a:srgbClr val="002060"/>
              </a:solidFill>
            </a:rPr>
            <a:t>pada draft SK dan SK</a:t>
          </a:r>
          <a:endParaRPr lang="id-ID" dirty="0">
            <a:solidFill>
              <a:srgbClr val="002060"/>
            </a:solidFill>
          </a:endParaRPr>
        </a:p>
      </dgm:t>
    </dgm:pt>
    <dgm:pt modelId="{0DC7AD24-C617-4699-A19B-BD3525B82E06}" type="parTrans" cxnId="{5053D509-35AF-4337-82EE-871E8AAD3C97}">
      <dgm:prSet/>
      <dgm:spPr/>
      <dgm:t>
        <a:bodyPr/>
        <a:lstStyle/>
        <a:p>
          <a:endParaRPr lang="id-ID"/>
        </a:p>
      </dgm:t>
    </dgm:pt>
    <dgm:pt modelId="{F4DB9039-2FE1-4EF2-8DDD-A0D2E9702E8A}" type="sibTrans" cxnId="{5053D509-35AF-4337-82EE-871E8AAD3C97}">
      <dgm:prSet/>
      <dgm:spPr/>
      <dgm:t>
        <a:bodyPr/>
        <a:lstStyle/>
        <a:p>
          <a:endParaRPr lang="id-ID"/>
        </a:p>
      </dgm:t>
    </dgm:pt>
    <dgm:pt modelId="{091E14B5-E6A5-4B9F-8AA7-523BED064A9B}">
      <dgm:prSet phldrT="[Text]"/>
      <dgm:spPr/>
      <dgm:t>
        <a:bodyPr/>
        <a:lstStyle/>
        <a:p>
          <a:r>
            <a:rPr lang="id-ID" dirty="0" smtClean="0"/>
            <a:t>Mempercepat proses validasi oleh para pimpinan </a:t>
          </a:r>
          <a:endParaRPr lang="id-ID" dirty="0"/>
        </a:p>
      </dgm:t>
    </dgm:pt>
    <dgm:pt modelId="{439C5808-3064-4E17-A050-67931DD983DE}" type="parTrans" cxnId="{8A3806A4-E22E-4B2A-8A05-7702E99A726F}">
      <dgm:prSet/>
      <dgm:spPr/>
      <dgm:t>
        <a:bodyPr/>
        <a:lstStyle/>
        <a:p>
          <a:endParaRPr lang="id-ID"/>
        </a:p>
      </dgm:t>
    </dgm:pt>
    <dgm:pt modelId="{46B57581-C921-417B-9FBC-2ED91791BDDF}" type="sibTrans" cxnId="{8A3806A4-E22E-4B2A-8A05-7702E99A726F}">
      <dgm:prSet/>
      <dgm:spPr/>
      <dgm:t>
        <a:bodyPr/>
        <a:lstStyle/>
        <a:p>
          <a:endParaRPr lang="id-ID"/>
        </a:p>
      </dgm:t>
    </dgm:pt>
    <dgm:pt modelId="{FAEA8B94-B03C-492B-AC9B-8E119DE9EFE0}">
      <dgm:prSet phldrT="[Text]"/>
      <dgm:spPr/>
      <dgm:t>
        <a:bodyPr/>
        <a:lstStyle/>
        <a:p>
          <a:r>
            <a:rPr lang="id-ID" dirty="0" smtClean="0">
              <a:solidFill>
                <a:srgbClr val="002060"/>
              </a:solidFill>
            </a:rPr>
            <a:t>Penambahan Dashboard Status Perizinan pada aplikasi</a:t>
          </a:r>
          <a:endParaRPr lang="id-ID" dirty="0">
            <a:solidFill>
              <a:srgbClr val="002060"/>
            </a:solidFill>
          </a:endParaRPr>
        </a:p>
      </dgm:t>
    </dgm:pt>
    <dgm:pt modelId="{4FEA59C4-C09C-4787-8092-3A0716BB13F5}" type="parTrans" cxnId="{246325D9-82C6-4BE0-9C62-DE801E4EBB23}">
      <dgm:prSet/>
      <dgm:spPr/>
      <dgm:t>
        <a:bodyPr/>
        <a:lstStyle/>
        <a:p>
          <a:endParaRPr lang="id-ID"/>
        </a:p>
      </dgm:t>
    </dgm:pt>
    <dgm:pt modelId="{CA95733F-674A-4D31-AF89-AC5BF3E6DCE2}" type="sibTrans" cxnId="{246325D9-82C6-4BE0-9C62-DE801E4EBB23}">
      <dgm:prSet/>
      <dgm:spPr/>
      <dgm:t>
        <a:bodyPr/>
        <a:lstStyle/>
        <a:p>
          <a:endParaRPr lang="id-ID"/>
        </a:p>
      </dgm:t>
    </dgm:pt>
    <dgm:pt modelId="{74B6DB39-BA97-47E2-8C2E-3DE57928232B}">
      <dgm:prSet phldrT="[Text]"/>
      <dgm:spPr/>
      <dgm:t>
        <a:bodyPr/>
        <a:lstStyle/>
        <a:p>
          <a:r>
            <a:rPr lang="id-ID" dirty="0" smtClean="0">
              <a:sym typeface="Wingdings" panose="05000000000000000000" pitchFamily="2" charset="2"/>
            </a:rPr>
            <a:t> Memudahkan pemantauan proses evaluasi </a:t>
          </a:r>
          <a:endParaRPr lang="id-ID" dirty="0"/>
        </a:p>
      </dgm:t>
    </dgm:pt>
    <dgm:pt modelId="{305CD894-B499-4437-8437-A012F4FCDF1B}" type="parTrans" cxnId="{03A30110-EAB1-4463-814A-75029D9C1AAD}">
      <dgm:prSet/>
      <dgm:spPr/>
      <dgm:t>
        <a:bodyPr/>
        <a:lstStyle/>
        <a:p>
          <a:endParaRPr lang="id-ID"/>
        </a:p>
      </dgm:t>
    </dgm:pt>
    <dgm:pt modelId="{18A33158-A146-4377-9FE7-DBC8409A2CF0}" type="sibTrans" cxnId="{03A30110-EAB1-4463-814A-75029D9C1AAD}">
      <dgm:prSet/>
      <dgm:spPr/>
      <dgm:t>
        <a:bodyPr/>
        <a:lstStyle/>
        <a:p>
          <a:endParaRPr lang="id-ID"/>
        </a:p>
      </dgm:t>
    </dgm:pt>
    <dgm:pt modelId="{95EF49B5-8E56-4A59-A33B-F8BA8D94B7C2}" type="pres">
      <dgm:prSet presAssocID="{C93EA388-679F-47D8-8760-71A9B617089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0F3210-FB26-4DBC-AA41-BDF72C0632AF}" type="pres">
      <dgm:prSet presAssocID="{3A8138C4-E3EC-4CA9-8EDB-69333C09A667}" presName="composite" presStyleCnt="0"/>
      <dgm:spPr/>
    </dgm:pt>
    <dgm:pt modelId="{8E86D408-3F1C-4C81-B5FA-0B2D7E02453B}" type="pres">
      <dgm:prSet presAssocID="{3A8138C4-E3EC-4CA9-8EDB-69333C09A6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D1BF72-D8E4-4970-9468-85AF97AB1E6F}" type="pres">
      <dgm:prSet presAssocID="{3A8138C4-E3EC-4CA9-8EDB-69333C09A6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5A32EC-1609-4269-9803-125697F361F8}" type="pres">
      <dgm:prSet presAssocID="{3A8138C4-E3EC-4CA9-8EDB-69333C09A667}" presName="BalanceSpacing" presStyleCnt="0"/>
      <dgm:spPr/>
    </dgm:pt>
    <dgm:pt modelId="{25585FE8-2BF7-4671-A4D2-D1874AFD6342}" type="pres">
      <dgm:prSet presAssocID="{3A8138C4-E3EC-4CA9-8EDB-69333C09A667}" presName="BalanceSpacing1" presStyleCnt="0"/>
      <dgm:spPr/>
    </dgm:pt>
    <dgm:pt modelId="{415EF6AF-F9C0-4375-B8B6-3A46592E4DAD}" type="pres">
      <dgm:prSet presAssocID="{7F48C750-55DA-4CD8-ADBA-2DBDB9273C07}" presName="Accent1Text" presStyleLbl="node1" presStyleIdx="1" presStyleCnt="6"/>
      <dgm:spPr/>
      <dgm:t>
        <a:bodyPr/>
        <a:lstStyle/>
        <a:p>
          <a:endParaRPr lang="en-US"/>
        </a:p>
      </dgm:t>
    </dgm:pt>
    <dgm:pt modelId="{2505501E-81EB-4A7F-BA27-AEECBB58E8E4}" type="pres">
      <dgm:prSet presAssocID="{7F48C750-55DA-4CD8-ADBA-2DBDB9273C07}" presName="spaceBetweenRectangles" presStyleCnt="0"/>
      <dgm:spPr/>
    </dgm:pt>
    <dgm:pt modelId="{5143624D-F5D0-4F7B-89FE-B301F45A5774}" type="pres">
      <dgm:prSet presAssocID="{5EA5017B-611D-4931-A623-6F8B7C089200}" presName="composite" presStyleCnt="0"/>
      <dgm:spPr/>
    </dgm:pt>
    <dgm:pt modelId="{E50DFED8-DDFA-404C-BCE0-AF80E46DB58E}" type="pres">
      <dgm:prSet presAssocID="{5EA5017B-611D-4931-A623-6F8B7C08920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EC17B0-446A-4B44-9EEB-3D31832EE007}" type="pres">
      <dgm:prSet presAssocID="{5EA5017B-611D-4931-A623-6F8B7C08920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438A4E-09E1-4B8B-91D1-67D6E9A3687E}" type="pres">
      <dgm:prSet presAssocID="{5EA5017B-611D-4931-A623-6F8B7C089200}" presName="BalanceSpacing" presStyleCnt="0"/>
      <dgm:spPr/>
    </dgm:pt>
    <dgm:pt modelId="{0CC6DAE2-C6C2-4F15-A416-007F9E5FC141}" type="pres">
      <dgm:prSet presAssocID="{5EA5017B-611D-4931-A623-6F8B7C089200}" presName="BalanceSpacing1" presStyleCnt="0"/>
      <dgm:spPr/>
    </dgm:pt>
    <dgm:pt modelId="{8386C36A-7235-43B3-9AA3-C4ACE83B6964}" type="pres">
      <dgm:prSet presAssocID="{F4DB9039-2FE1-4EF2-8DDD-A0D2E9702E8A}" presName="Accent1Text" presStyleLbl="node1" presStyleIdx="3" presStyleCnt="6"/>
      <dgm:spPr/>
      <dgm:t>
        <a:bodyPr/>
        <a:lstStyle/>
        <a:p>
          <a:endParaRPr lang="en-US"/>
        </a:p>
      </dgm:t>
    </dgm:pt>
    <dgm:pt modelId="{4B8904A6-09A0-4875-A512-D4263A28AA7A}" type="pres">
      <dgm:prSet presAssocID="{F4DB9039-2FE1-4EF2-8DDD-A0D2E9702E8A}" presName="spaceBetweenRectangles" presStyleCnt="0"/>
      <dgm:spPr/>
    </dgm:pt>
    <dgm:pt modelId="{AD160CEB-7413-42F0-9602-56BD8B6B30EF}" type="pres">
      <dgm:prSet presAssocID="{FAEA8B94-B03C-492B-AC9B-8E119DE9EFE0}" presName="composite" presStyleCnt="0"/>
      <dgm:spPr/>
    </dgm:pt>
    <dgm:pt modelId="{2618350A-C6B5-41F9-9A66-7CA4FF8DD461}" type="pres">
      <dgm:prSet presAssocID="{FAEA8B94-B03C-492B-AC9B-8E119DE9EFE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FE1163-478B-4267-B0B4-D336B5E24CE5}" type="pres">
      <dgm:prSet presAssocID="{FAEA8B94-B03C-492B-AC9B-8E119DE9EFE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5A4D60-C643-4742-A36B-B04A562602E0}" type="pres">
      <dgm:prSet presAssocID="{FAEA8B94-B03C-492B-AC9B-8E119DE9EFE0}" presName="BalanceSpacing" presStyleCnt="0"/>
      <dgm:spPr/>
    </dgm:pt>
    <dgm:pt modelId="{9A392053-F30D-4E43-848E-256688CEA8C9}" type="pres">
      <dgm:prSet presAssocID="{FAEA8B94-B03C-492B-AC9B-8E119DE9EFE0}" presName="BalanceSpacing1" presStyleCnt="0"/>
      <dgm:spPr/>
    </dgm:pt>
    <dgm:pt modelId="{9CCF283C-2AB4-4780-825F-112DD73BCC28}" type="pres">
      <dgm:prSet presAssocID="{CA95733F-674A-4D31-AF89-AC5BF3E6DCE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2CB891B-BC52-4BCE-93F8-775C08ED77F9}" type="presOf" srcId="{091E14B5-E6A5-4B9F-8AA7-523BED064A9B}" destId="{57EC17B0-446A-4B44-9EEB-3D31832EE007}" srcOrd="0" destOrd="0" presId="urn:microsoft.com/office/officeart/2008/layout/AlternatingHexagons"/>
    <dgm:cxn modelId="{8A3806A4-E22E-4B2A-8A05-7702E99A726F}" srcId="{5EA5017B-611D-4931-A623-6F8B7C089200}" destId="{091E14B5-E6A5-4B9F-8AA7-523BED064A9B}" srcOrd="0" destOrd="0" parTransId="{439C5808-3064-4E17-A050-67931DD983DE}" sibTransId="{46B57581-C921-417B-9FBC-2ED91791BDDF}"/>
    <dgm:cxn modelId="{3E65C86E-D154-4F79-B220-924B7705CC76}" type="presOf" srcId="{CA95733F-674A-4D31-AF89-AC5BF3E6DCE2}" destId="{9CCF283C-2AB4-4780-825F-112DD73BCC28}" srcOrd="0" destOrd="0" presId="urn:microsoft.com/office/officeart/2008/layout/AlternatingHexagons"/>
    <dgm:cxn modelId="{5053D509-35AF-4337-82EE-871E8AAD3C97}" srcId="{C93EA388-679F-47D8-8760-71A9B617089A}" destId="{5EA5017B-611D-4931-A623-6F8B7C089200}" srcOrd="1" destOrd="0" parTransId="{0DC7AD24-C617-4699-A19B-BD3525B82E06}" sibTransId="{F4DB9039-2FE1-4EF2-8DDD-A0D2E9702E8A}"/>
    <dgm:cxn modelId="{FAF9B75F-105B-47AD-ACB9-8BFE30EF2DCB}" type="presOf" srcId="{C93EA388-679F-47D8-8760-71A9B617089A}" destId="{95EF49B5-8E56-4A59-A33B-F8BA8D94B7C2}" srcOrd="0" destOrd="0" presId="urn:microsoft.com/office/officeart/2008/layout/AlternatingHexagons"/>
    <dgm:cxn modelId="{7B5EA764-B573-4A85-8FB9-77AC95C35D12}" srcId="{C93EA388-679F-47D8-8760-71A9B617089A}" destId="{3A8138C4-E3EC-4CA9-8EDB-69333C09A667}" srcOrd="0" destOrd="0" parTransId="{BC1C0F15-48EE-49E7-9F40-963FFCE2B111}" sibTransId="{7F48C750-55DA-4CD8-ADBA-2DBDB9273C07}"/>
    <dgm:cxn modelId="{4EDAD84B-7AF4-41C5-BA65-AFF18528F130}" type="presOf" srcId="{7F48C750-55DA-4CD8-ADBA-2DBDB9273C07}" destId="{415EF6AF-F9C0-4375-B8B6-3A46592E4DAD}" srcOrd="0" destOrd="0" presId="urn:microsoft.com/office/officeart/2008/layout/AlternatingHexagons"/>
    <dgm:cxn modelId="{F34AB638-3940-4270-8830-4C29195BAB47}" srcId="{3A8138C4-E3EC-4CA9-8EDB-69333C09A667}" destId="{CB7D653E-8CD9-4B73-8622-485CF3FECF19}" srcOrd="0" destOrd="0" parTransId="{9B700DC4-DF03-48F7-93E2-04C4CFD57A7B}" sibTransId="{519DE63F-7CC0-47C7-ABC3-EB19F87084D5}"/>
    <dgm:cxn modelId="{A478C481-F094-481E-A469-29C87B710487}" type="presOf" srcId="{5EA5017B-611D-4931-A623-6F8B7C089200}" destId="{E50DFED8-DDFA-404C-BCE0-AF80E46DB58E}" srcOrd="0" destOrd="0" presId="urn:microsoft.com/office/officeart/2008/layout/AlternatingHexagons"/>
    <dgm:cxn modelId="{65F511E7-9B22-4E83-AE9E-4AEE5AC4552E}" type="presOf" srcId="{3A8138C4-E3EC-4CA9-8EDB-69333C09A667}" destId="{8E86D408-3F1C-4C81-B5FA-0B2D7E02453B}" srcOrd="0" destOrd="0" presId="urn:microsoft.com/office/officeart/2008/layout/AlternatingHexagons"/>
    <dgm:cxn modelId="{A91088FD-8FB8-4379-810D-B2EAB1610DC1}" type="presOf" srcId="{74B6DB39-BA97-47E2-8C2E-3DE57928232B}" destId="{99FE1163-478B-4267-B0B4-D336B5E24CE5}" srcOrd="0" destOrd="0" presId="urn:microsoft.com/office/officeart/2008/layout/AlternatingHexagons"/>
    <dgm:cxn modelId="{06027D92-71DA-47F9-8B73-885B299F9D4D}" type="presOf" srcId="{FAEA8B94-B03C-492B-AC9B-8E119DE9EFE0}" destId="{2618350A-C6B5-41F9-9A66-7CA4FF8DD461}" srcOrd="0" destOrd="0" presId="urn:microsoft.com/office/officeart/2008/layout/AlternatingHexagons"/>
    <dgm:cxn modelId="{18BC1342-EFA8-473D-9B18-74BD9A260F90}" type="presOf" srcId="{CB7D653E-8CD9-4B73-8622-485CF3FECF19}" destId="{B5D1BF72-D8E4-4970-9468-85AF97AB1E6F}" srcOrd="0" destOrd="0" presId="urn:microsoft.com/office/officeart/2008/layout/AlternatingHexagons"/>
    <dgm:cxn modelId="{2C5C57EA-3207-4879-BA11-240D1D6A1F71}" type="presOf" srcId="{F4DB9039-2FE1-4EF2-8DDD-A0D2E9702E8A}" destId="{8386C36A-7235-43B3-9AA3-C4ACE83B6964}" srcOrd="0" destOrd="0" presId="urn:microsoft.com/office/officeart/2008/layout/AlternatingHexagons"/>
    <dgm:cxn modelId="{246325D9-82C6-4BE0-9C62-DE801E4EBB23}" srcId="{C93EA388-679F-47D8-8760-71A9B617089A}" destId="{FAEA8B94-B03C-492B-AC9B-8E119DE9EFE0}" srcOrd="2" destOrd="0" parTransId="{4FEA59C4-C09C-4787-8092-3A0716BB13F5}" sibTransId="{CA95733F-674A-4D31-AF89-AC5BF3E6DCE2}"/>
    <dgm:cxn modelId="{03A30110-EAB1-4463-814A-75029D9C1AAD}" srcId="{FAEA8B94-B03C-492B-AC9B-8E119DE9EFE0}" destId="{74B6DB39-BA97-47E2-8C2E-3DE57928232B}" srcOrd="0" destOrd="0" parTransId="{305CD894-B499-4437-8437-A012F4FCDF1B}" sibTransId="{18A33158-A146-4377-9FE7-DBC8409A2CF0}"/>
    <dgm:cxn modelId="{CF9E3526-C929-4288-8946-29967CA973CE}" type="presParOf" srcId="{95EF49B5-8E56-4A59-A33B-F8BA8D94B7C2}" destId="{8D0F3210-FB26-4DBC-AA41-BDF72C0632AF}" srcOrd="0" destOrd="0" presId="urn:microsoft.com/office/officeart/2008/layout/AlternatingHexagons"/>
    <dgm:cxn modelId="{2E60121B-3264-494D-92B5-EE2CE61B6F97}" type="presParOf" srcId="{8D0F3210-FB26-4DBC-AA41-BDF72C0632AF}" destId="{8E86D408-3F1C-4C81-B5FA-0B2D7E02453B}" srcOrd="0" destOrd="0" presId="urn:microsoft.com/office/officeart/2008/layout/AlternatingHexagons"/>
    <dgm:cxn modelId="{345DA65C-D526-4CB4-B04B-084FEB0B0636}" type="presParOf" srcId="{8D0F3210-FB26-4DBC-AA41-BDF72C0632AF}" destId="{B5D1BF72-D8E4-4970-9468-85AF97AB1E6F}" srcOrd="1" destOrd="0" presId="urn:microsoft.com/office/officeart/2008/layout/AlternatingHexagons"/>
    <dgm:cxn modelId="{E6843636-8EA1-4479-A810-2744E92FBDB4}" type="presParOf" srcId="{8D0F3210-FB26-4DBC-AA41-BDF72C0632AF}" destId="{B95A32EC-1609-4269-9803-125697F361F8}" srcOrd="2" destOrd="0" presId="urn:microsoft.com/office/officeart/2008/layout/AlternatingHexagons"/>
    <dgm:cxn modelId="{3FAB834E-110C-4710-9C2C-DC6F1AB7C85C}" type="presParOf" srcId="{8D0F3210-FB26-4DBC-AA41-BDF72C0632AF}" destId="{25585FE8-2BF7-4671-A4D2-D1874AFD6342}" srcOrd="3" destOrd="0" presId="urn:microsoft.com/office/officeart/2008/layout/AlternatingHexagons"/>
    <dgm:cxn modelId="{2CEA99B5-3BB7-46D4-AADE-D3962453C8F4}" type="presParOf" srcId="{8D0F3210-FB26-4DBC-AA41-BDF72C0632AF}" destId="{415EF6AF-F9C0-4375-B8B6-3A46592E4DAD}" srcOrd="4" destOrd="0" presId="urn:microsoft.com/office/officeart/2008/layout/AlternatingHexagons"/>
    <dgm:cxn modelId="{8EAD9B5E-039C-44E1-9839-1EF6A0DBFF04}" type="presParOf" srcId="{95EF49B5-8E56-4A59-A33B-F8BA8D94B7C2}" destId="{2505501E-81EB-4A7F-BA27-AEECBB58E8E4}" srcOrd="1" destOrd="0" presId="urn:microsoft.com/office/officeart/2008/layout/AlternatingHexagons"/>
    <dgm:cxn modelId="{D6908766-7934-403C-97B3-6FA40565825D}" type="presParOf" srcId="{95EF49B5-8E56-4A59-A33B-F8BA8D94B7C2}" destId="{5143624D-F5D0-4F7B-89FE-B301F45A5774}" srcOrd="2" destOrd="0" presId="urn:microsoft.com/office/officeart/2008/layout/AlternatingHexagons"/>
    <dgm:cxn modelId="{FA7DAD41-B7C7-42C3-B166-1298F613C7A4}" type="presParOf" srcId="{5143624D-F5D0-4F7B-89FE-B301F45A5774}" destId="{E50DFED8-DDFA-404C-BCE0-AF80E46DB58E}" srcOrd="0" destOrd="0" presId="urn:microsoft.com/office/officeart/2008/layout/AlternatingHexagons"/>
    <dgm:cxn modelId="{56A3674B-42AC-4A14-A7C2-6BBD526E1116}" type="presParOf" srcId="{5143624D-F5D0-4F7B-89FE-B301F45A5774}" destId="{57EC17B0-446A-4B44-9EEB-3D31832EE007}" srcOrd="1" destOrd="0" presId="urn:microsoft.com/office/officeart/2008/layout/AlternatingHexagons"/>
    <dgm:cxn modelId="{A817CB67-A9F2-485E-BD93-E097E4451D45}" type="presParOf" srcId="{5143624D-F5D0-4F7B-89FE-B301F45A5774}" destId="{84438A4E-09E1-4B8B-91D1-67D6E9A3687E}" srcOrd="2" destOrd="0" presId="urn:microsoft.com/office/officeart/2008/layout/AlternatingHexagons"/>
    <dgm:cxn modelId="{605EF983-2B8F-4259-A316-CCB98B0A010E}" type="presParOf" srcId="{5143624D-F5D0-4F7B-89FE-B301F45A5774}" destId="{0CC6DAE2-C6C2-4F15-A416-007F9E5FC141}" srcOrd="3" destOrd="0" presId="urn:microsoft.com/office/officeart/2008/layout/AlternatingHexagons"/>
    <dgm:cxn modelId="{485EDD47-8F20-4BB4-947C-ABFD5F9BE01C}" type="presParOf" srcId="{5143624D-F5D0-4F7B-89FE-B301F45A5774}" destId="{8386C36A-7235-43B3-9AA3-C4ACE83B6964}" srcOrd="4" destOrd="0" presId="urn:microsoft.com/office/officeart/2008/layout/AlternatingHexagons"/>
    <dgm:cxn modelId="{D20C69CB-2852-4CFB-A772-90200985D28D}" type="presParOf" srcId="{95EF49B5-8E56-4A59-A33B-F8BA8D94B7C2}" destId="{4B8904A6-09A0-4875-A512-D4263A28AA7A}" srcOrd="3" destOrd="0" presId="urn:microsoft.com/office/officeart/2008/layout/AlternatingHexagons"/>
    <dgm:cxn modelId="{21538026-BDD6-4FE8-9B13-AE072F7C1466}" type="presParOf" srcId="{95EF49B5-8E56-4A59-A33B-F8BA8D94B7C2}" destId="{AD160CEB-7413-42F0-9602-56BD8B6B30EF}" srcOrd="4" destOrd="0" presId="urn:microsoft.com/office/officeart/2008/layout/AlternatingHexagons"/>
    <dgm:cxn modelId="{23D90F4B-5162-478E-8CAD-A4D04B604417}" type="presParOf" srcId="{AD160CEB-7413-42F0-9602-56BD8B6B30EF}" destId="{2618350A-C6B5-41F9-9A66-7CA4FF8DD461}" srcOrd="0" destOrd="0" presId="urn:microsoft.com/office/officeart/2008/layout/AlternatingHexagons"/>
    <dgm:cxn modelId="{E7750F8F-CA27-4DB9-9BB7-4BF4531674E9}" type="presParOf" srcId="{AD160CEB-7413-42F0-9602-56BD8B6B30EF}" destId="{99FE1163-478B-4267-B0B4-D336B5E24CE5}" srcOrd="1" destOrd="0" presId="urn:microsoft.com/office/officeart/2008/layout/AlternatingHexagons"/>
    <dgm:cxn modelId="{DDF3C8A7-6BCF-4F68-869A-EE8970F27552}" type="presParOf" srcId="{AD160CEB-7413-42F0-9602-56BD8B6B30EF}" destId="{A55A4D60-C643-4742-A36B-B04A562602E0}" srcOrd="2" destOrd="0" presId="urn:microsoft.com/office/officeart/2008/layout/AlternatingHexagons"/>
    <dgm:cxn modelId="{A530462F-D5E9-42B4-A282-9454F89410FE}" type="presParOf" srcId="{AD160CEB-7413-42F0-9602-56BD8B6B30EF}" destId="{9A392053-F30D-4E43-848E-256688CEA8C9}" srcOrd="3" destOrd="0" presId="urn:microsoft.com/office/officeart/2008/layout/AlternatingHexagons"/>
    <dgm:cxn modelId="{5B028AC7-47B0-4ACC-9C25-852ED1229AA3}" type="presParOf" srcId="{AD160CEB-7413-42F0-9602-56BD8B6B30EF}" destId="{9CCF283C-2AB4-4780-825F-112DD73BCC2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64A1CF-C092-4B90-8819-838C414B8ABA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F00E65-8AD1-4336-91ED-40FC5B81EF78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Permen</a:t>
          </a:r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ristekdikti</a:t>
          </a:r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No. 53/2018</a:t>
          </a:r>
        </a:p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PTLN</a:t>
          </a:r>
        </a:p>
      </dgm:t>
    </dgm:pt>
    <dgm:pt modelId="{8B0DB828-0812-4CF2-B798-B6CA520FD2A3}" type="parTrans" cxnId="{DE917024-9F0D-4E64-8A6A-BE55F3292F96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1CC5CE-6563-4CA0-B276-BF2B00D8F5A7}" type="sibTrans" cxnId="{DE917024-9F0D-4E64-8A6A-BE55F3292F96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56DBE5-202F-4514-A7AE-E07A3A9B6184}">
      <dgm:prSet phldrT="[Text]" custT="1"/>
      <dgm:spPr/>
      <dgm:t>
        <a:bodyPr/>
        <a:lstStyle/>
        <a:p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Ketentuan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Umum</a:t>
          </a:r>
          <a:endParaRPr lang="en-US" sz="16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88ED61-D257-43E3-966A-EA65445C7328}" type="parTrans" cxnId="{8F79A6A5-4A4D-49FF-8B54-8555FEE7262D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CB963-1737-424E-8C56-0DDE8B95906C}" type="sibTrans" cxnId="{8F79A6A5-4A4D-49FF-8B54-8555FEE7262D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477EA-77E5-499C-A1F8-63F80112884F}">
      <dgm:prSet phldrT="[Text]" custT="1"/>
      <dgm:spPr/>
      <dgm:t>
        <a:bodyPr/>
        <a:lstStyle/>
        <a:p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Tujuan</a:t>
          </a:r>
          <a:endParaRPr lang="en-US" sz="16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5E7DC6-69B4-4EA1-AEF5-FE880C389419}" type="parTrans" cxnId="{163A1CAA-939F-4E3D-90FF-D064140A98E7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63F430-979C-45D8-983B-DE5BC5492499}" type="sibTrans" cxnId="{163A1CAA-939F-4E3D-90FF-D064140A98E7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F0D842-D074-4A3B-A1A4-8967201040C8}">
      <dgm:prSet phldrT="[Text]" custT="1"/>
      <dgm:spPr/>
      <dgm:t>
        <a:bodyPr/>
        <a:lstStyle/>
        <a:p>
          <a:r>
            <a:rPr lang="en-US" sz="14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US" sz="14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Syarat</a:t>
          </a:r>
          <a:r>
            <a:rPr lang="en-US" sz="14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PTLN: KEK, </a:t>
          </a:r>
          <a:r>
            <a:rPr lang="en-US" sz="14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akreditasi</a:t>
          </a:r>
          <a:r>
            <a:rPr lang="en-US" sz="14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nirlaba</a:t>
          </a:r>
          <a:r>
            <a:rPr lang="en-US" sz="14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peringkat</a:t>
          </a:r>
          <a:r>
            <a:rPr lang="en-US" sz="14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</a:t>
          </a:r>
        </a:p>
      </dgm:t>
    </dgm:pt>
    <dgm:pt modelId="{444A45F4-08A4-4361-8A1A-6EDE3F3A2339}" type="parTrans" cxnId="{4DC9F032-C4CB-497E-9A1C-EA2F751F278F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EC9CC3-A9B2-4A3D-9869-A337496F0A4F}" type="sibTrans" cxnId="{4DC9F032-C4CB-497E-9A1C-EA2F751F278F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3F74D5-4744-4AD7-9E74-A256F74E0522}">
      <dgm:prSet phldrT="[Text]" custT="1"/>
      <dgm:spPr/>
      <dgm:t>
        <a:bodyPr/>
        <a:lstStyle/>
        <a:p>
          <a:r>
            <a: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4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Kerjasama</a:t>
          </a:r>
          <a:r>
            <a: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 DN – </a:t>
          </a:r>
          <a:r>
            <a:rPr lang="en-US" sz="14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Tridharma</a:t>
          </a:r>
          <a:r>
            <a: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PT, </a:t>
          </a:r>
          <a:r>
            <a:rPr lang="en-US" sz="14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kurikulum</a:t>
          </a:r>
          <a:r>
            <a: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MK </a:t>
          </a:r>
          <a:r>
            <a:rPr lang="en-US" sz="14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nasional</a:t>
          </a:r>
          <a:endParaRPr lang="en-US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6BECDC-E249-464E-8180-F2CAEA570BD9}" type="parTrans" cxnId="{9BC9F1F9-2CBB-4214-A736-F90F858F4059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DD24C3-3AC4-4D5C-AB5F-971203722F71}" type="sibTrans" cxnId="{9BC9F1F9-2CBB-4214-A736-F90F858F4059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A2879D-67CA-47B5-851E-6DB868E78EBA}">
      <dgm:prSet phldrT="[Text]" custT="1"/>
      <dgm:spPr/>
      <dgm:t>
        <a:bodyPr/>
        <a:lstStyle/>
        <a:p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Bentuk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bidang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ilmu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prioritas</a:t>
          </a:r>
          <a:endParaRPr lang="en-US" sz="16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F0BD5-047F-47C8-B2F9-63699A7D60C1}" type="parTrans" cxnId="{061E912A-873B-4658-88E8-97C481463D6E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56F2D-CAB7-4B1C-85E2-23BF069C5D5A}" type="sibTrans" cxnId="{061E912A-873B-4658-88E8-97C481463D6E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5CA801-A011-40E7-9D1F-257DC0366F31}">
      <dgm:prSet phldrT="[Text]" custT="1"/>
      <dgm:spPr/>
      <dgm:t>
        <a:bodyPr/>
        <a:lstStyle/>
        <a:p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Dosen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tendik</a:t>
          </a:r>
          <a:endParaRPr lang="en-US" sz="16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2E20E-6A8D-4B04-B8E8-DDDC2226A83A}" type="parTrans" cxnId="{C9D00FEE-BD27-4181-A8A4-8C75400D963B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45504C-001B-45C3-88E1-A23074ED767E}" type="sibTrans" cxnId="{C9D00FEE-BD27-4181-A8A4-8C75400D963B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D113B-3546-42A3-BFA6-7529BEB4CB1D}">
      <dgm:prSet phldrT="[Text]" custT="1"/>
      <dgm:spPr/>
      <dgm:t>
        <a:bodyPr/>
        <a:lstStyle/>
        <a:p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Tridharma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</a:t>
          </a:r>
        </a:p>
      </dgm:t>
    </dgm:pt>
    <dgm:pt modelId="{4AFE8605-84B2-4A6F-A24E-A0311905126A}" type="parTrans" cxnId="{3DA7CC8C-5CFF-4E0B-804C-4D931330BD8B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667D6-7003-4C3A-9D3D-49B4A86BF97D}" type="sibTrans" cxnId="{3DA7CC8C-5CFF-4E0B-804C-4D931330BD8B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23FE69-C23D-4715-A77F-A445504FC03B}">
      <dgm:prSet phldrT="[Text]" custT="1"/>
      <dgm:spPr/>
      <dgm:t>
        <a:bodyPr/>
        <a:lstStyle/>
        <a:p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Prosedur</a:t>
          </a:r>
          <a:r>
            <a:rPr lang="en-US" sz="16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Pendirian</a:t>
          </a:r>
          <a:endParaRPr lang="en-US" sz="1600" b="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210D6-1369-4455-A3E0-93D0C193E6B0}" type="parTrans" cxnId="{1B03CC32-4544-4B4C-90CC-8AD56C28637E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0515E9-AE16-4D48-997F-2DA9C02DA76E}" type="sibTrans" cxnId="{1B03CC32-4544-4B4C-90CC-8AD56C28637E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795B4-09E8-4812-BEF4-469D868F1182}">
      <dgm:prSet phldrT="[Text]" custT="1"/>
      <dgm:spPr/>
      <dgm:t>
        <a:bodyPr/>
        <a:lstStyle/>
        <a:p>
          <a:r>
            <a:rPr 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 Monitoring &amp; </a:t>
          </a:r>
          <a:r>
            <a:rPr lang="en-US" sz="16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Evaluasi</a:t>
          </a:r>
          <a:endParaRPr lang="en-US" sz="1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8074E-9C7C-4D78-805F-4767B8ED6649}" type="parTrans" cxnId="{AFB62E48-F9C9-4438-91F8-7D9400DA7556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25330-6829-4258-8598-FF792B7FCD51}" type="sibTrans" cxnId="{AFB62E48-F9C9-4438-91F8-7D9400DA7556}">
      <dgm:prSet/>
      <dgm:spPr/>
      <dgm:t>
        <a:bodyPr/>
        <a:lstStyle/>
        <a:p>
          <a:endParaRPr lang="en-US" b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FD95B-C48C-4636-A555-18F5AF9F32EB}" type="pres">
      <dgm:prSet presAssocID="{E664A1CF-C092-4B90-8819-838C414B8A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8ED55A4-A011-4F6E-8323-DE2E94676C23}" type="pres">
      <dgm:prSet presAssocID="{A0F00E65-8AD1-4336-91ED-40FC5B81EF78}" presName="centerShape" presStyleLbl="node0" presStyleIdx="0" presStyleCnt="1"/>
      <dgm:spPr/>
      <dgm:t>
        <a:bodyPr/>
        <a:lstStyle/>
        <a:p>
          <a:endParaRPr lang="id-ID"/>
        </a:p>
      </dgm:t>
    </dgm:pt>
    <dgm:pt modelId="{122AC7C6-7027-402D-8A8E-6467B6CAA3F1}" type="pres">
      <dgm:prSet presAssocID="{4588ED61-D257-43E3-966A-EA65445C7328}" presName="parTrans" presStyleLbl="bgSibTrans2D1" presStyleIdx="0" presStyleCnt="9"/>
      <dgm:spPr/>
      <dgm:t>
        <a:bodyPr/>
        <a:lstStyle/>
        <a:p>
          <a:endParaRPr lang="id-ID"/>
        </a:p>
      </dgm:t>
    </dgm:pt>
    <dgm:pt modelId="{9A6B942D-039D-4FCC-83FE-13C25848D5BD}" type="pres">
      <dgm:prSet presAssocID="{CC56DBE5-202F-4514-A7AE-E07A3A9B618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6A18B5-814C-4C4D-9195-53C763B4101D}" type="pres">
      <dgm:prSet presAssocID="{175E7DC6-69B4-4EA1-AEF5-FE880C389419}" presName="parTrans" presStyleLbl="bgSibTrans2D1" presStyleIdx="1" presStyleCnt="9"/>
      <dgm:spPr/>
      <dgm:t>
        <a:bodyPr/>
        <a:lstStyle/>
        <a:p>
          <a:endParaRPr lang="id-ID"/>
        </a:p>
      </dgm:t>
    </dgm:pt>
    <dgm:pt modelId="{2CCF79D3-B624-43E1-AC68-B2E42264A62A}" type="pres">
      <dgm:prSet presAssocID="{C78477EA-77E5-499C-A1F8-63F80112884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DDDC4A-0CE9-4655-B5F9-9CA1DFE70B1F}" type="pres">
      <dgm:prSet presAssocID="{444A45F4-08A4-4361-8A1A-6EDE3F3A2339}" presName="parTrans" presStyleLbl="bgSibTrans2D1" presStyleIdx="2" presStyleCnt="9"/>
      <dgm:spPr/>
      <dgm:t>
        <a:bodyPr/>
        <a:lstStyle/>
        <a:p>
          <a:endParaRPr lang="id-ID"/>
        </a:p>
      </dgm:t>
    </dgm:pt>
    <dgm:pt modelId="{A5D42769-4310-45C8-8596-6DC71E5F25D7}" type="pres">
      <dgm:prSet presAssocID="{5EF0D842-D074-4A3B-A1A4-8967201040C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DAE3C0-11DF-4609-A2F1-1AEB8C49F275}" type="pres">
      <dgm:prSet presAssocID="{406BECDC-E249-464E-8180-F2CAEA570BD9}" presName="parTrans" presStyleLbl="bgSibTrans2D1" presStyleIdx="3" presStyleCnt="9"/>
      <dgm:spPr/>
      <dgm:t>
        <a:bodyPr/>
        <a:lstStyle/>
        <a:p>
          <a:endParaRPr lang="id-ID"/>
        </a:p>
      </dgm:t>
    </dgm:pt>
    <dgm:pt modelId="{BB4BD20C-3CD6-4CBB-B7AE-1E905AA79788}" type="pres">
      <dgm:prSet presAssocID="{F63F74D5-4744-4AD7-9E74-A256F74E052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929FAF-CD2B-40A2-90FC-386DA477EDB0}" type="pres">
      <dgm:prSet presAssocID="{5C3F0BD5-047F-47C8-B2F9-63699A7D60C1}" presName="parTrans" presStyleLbl="bgSibTrans2D1" presStyleIdx="4" presStyleCnt="9"/>
      <dgm:spPr/>
      <dgm:t>
        <a:bodyPr/>
        <a:lstStyle/>
        <a:p>
          <a:endParaRPr lang="id-ID"/>
        </a:p>
      </dgm:t>
    </dgm:pt>
    <dgm:pt modelId="{FEB90BB3-BB27-496C-B45C-34E8C58A8D83}" type="pres">
      <dgm:prSet presAssocID="{4CA2879D-67CA-47B5-851E-6DB868E78EB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66E64F-9212-433E-B820-AD703433618B}" type="pres">
      <dgm:prSet presAssocID="{D5C2E20E-6A8D-4B04-B8E8-DDDC2226A83A}" presName="parTrans" presStyleLbl="bgSibTrans2D1" presStyleIdx="5" presStyleCnt="9"/>
      <dgm:spPr/>
      <dgm:t>
        <a:bodyPr/>
        <a:lstStyle/>
        <a:p>
          <a:endParaRPr lang="id-ID"/>
        </a:p>
      </dgm:t>
    </dgm:pt>
    <dgm:pt modelId="{18B568DF-9127-45BC-B125-0AA6CC6F5D7C}" type="pres">
      <dgm:prSet presAssocID="{3A5CA801-A011-40E7-9D1F-257DC0366F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FE92D8-AF01-4A66-98B5-6FD7673986E2}" type="pres">
      <dgm:prSet presAssocID="{4AFE8605-84B2-4A6F-A24E-A0311905126A}" presName="parTrans" presStyleLbl="bgSibTrans2D1" presStyleIdx="6" presStyleCnt="9"/>
      <dgm:spPr/>
      <dgm:t>
        <a:bodyPr/>
        <a:lstStyle/>
        <a:p>
          <a:endParaRPr lang="id-ID"/>
        </a:p>
      </dgm:t>
    </dgm:pt>
    <dgm:pt modelId="{8C3D8256-AAB1-41D2-A76A-504D24283B88}" type="pres">
      <dgm:prSet presAssocID="{529D113B-3546-42A3-BFA6-7529BEB4CB1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322EF4-8440-4B84-830A-3CAEB976ED9F}" type="pres">
      <dgm:prSet presAssocID="{B9D210D6-1369-4455-A3E0-93D0C193E6B0}" presName="parTrans" presStyleLbl="bgSibTrans2D1" presStyleIdx="7" presStyleCnt="9"/>
      <dgm:spPr/>
      <dgm:t>
        <a:bodyPr/>
        <a:lstStyle/>
        <a:p>
          <a:endParaRPr lang="id-ID"/>
        </a:p>
      </dgm:t>
    </dgm:pt>
    <dgm:pt modelId="{738DD108-6836-4B0D-AB56-DB6588486153}" type="pres">
      <dgm:prSet presAssocID="{C823FE69-C23D-4715-A77F-A445504FC03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9A6009-C3A9-4773-A301-F6664B3ED8F0}" type="pres">
      <dgm:prSet presAssocID="{9268074E-9C7C-4D78-805F-4767B8ED6649}" presName="parTrans" presStyleLbl="bgSibTrans2D1" presStyleIdx="8" presStyleCnt="9"/>
      <dgm:spPr/>
      <dgm:t>
        <a:bodyPr/>
        <a:lstStyle/>
        <a:p>
          <a:endParaRPr lang="id-ID"/>
        </a:p>
      </dgm:t>
    </dgm:pt>
    <dgm:pt modelId="{5E658BE5-594B-4337-810B-B3F5EDB634EE}" type="pres">
      <dgm:prSet presAssocID="{3D8795B4-09E8-4812-BEF4-469D868F11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45D976-72A8-4BAB-A381-3C76A6E9E8DE}" type="presOf" srcId="{3D8795B4-09E8-4812-BEF4-469D868F1182}" destId="{5E658BE5-594B-4337-810B-B3F5EDB634EE}" srcOrd="0" destOrd="0" presId="urn:microsoft.com/office/officeart/2005/8/layout/radial4"/>
    <dgm:cxn modelId="{D5AFC640-7564-499B-810B-F1749A3F37A6}" type="presOf" srcId="{4CA2879D-67CA-47B5-851E-6DB868E78EBA}" destId="{FEB90BB3-BB27-496C-B45C-34E8C58A8D83}" srcOrd="0" destOrd="0" presId="urn:microsoft.com/office/officeart/2005/8/layout/radial4"/>
    <dgm:cxn modelId="{7F1F3431-2BCF-45C5-8196-251F25162302}" type="presOf" srcId="{529D113B-3546-42A3-BFA6-7529BEB4CB1D}" destId="{8C3D8256-AAB1-41D2-A76A-504D24283B88}" srcOrd="0" destOrd="0" presId="urn:microsoft.com/office/officeart/2005/8/layout/radial4"/>
    <dgm:cxn modelId="{4D45884D-9E7E-4AA2-83C8-FD9CEFACBFC6}" type="presOf" srcId="{9268074E-9C7C-4D78-805F-4767B8ED6649}" destId="{409A6009-C3A9-4773-A301-F6664B3ED8F0}" srcOrd="0" destOrd="0" presId="urn:microsoft.com/office/officeart/2005/8/layout/radial4"/>
    <dgm:cxn modelId="{1A199919-7FCD-4190-A752-63D3B3BDC04F}" type="presOf" srcId="{CC56DBE5-202F-4514-A7AE-E07A3A9B6184}" destId="{9A6B942D-039D-4FCC-83FE-13C25848D5BD}" srcOrd="0" destOrd="0" presId="urn:microsoft.com/office/officeart/2005/8/layout/radial4"/>
    <dgm:cxn modelId="{678E00A1-07FF-4413-A418-CDE0267D20E8}" type="presOf" srcId="{E664A1CF-C092-4B90-8819-838C414B8ABA}" destId="{ED5FD95B-C48C-4636-A555-18F5AF9F32EB}" srcOrd="0" destOrd="0" presId="urn:microsoft.com/office/officeart/2005/8/layout/radial4"/>
    <dgm:cxn modelId="{3DA7CC8C-5CFF-4E0B-804C-4D931330BD8B}" srcId="{A0F00E65-8AD1-4336-91ED-40FC5B81EF78}" destId="{529D113B-3546-42A3-BFA6-7529BEB4CB1D}" srcOrd="6" destOrd="0" parTransId="{4AFE8605-84B2-4A6F-A24E-A0311905126A}" sibTransId="{868667D6-7003-4C3A-9D3D-49B4A86BF97D}"/>
    <dgm:cxn modelId="{C9D00FEE-BD27-4181-A8A4-8C75400D963B}" srcId="{A0F00E65-8AD1-4336-91ED-40FC5B81EF78}" destId="{3A5CA801-A011-40E7-9D1F-257DC0366F31}" srcOrd="5" destOrd="0" parTransId="{D5C2E20E-6A8D-4B04-B8E8-DDDC2226A83A}" sibTransId="{C345504C-001B-45C3-88E1-A23074ED767E}"/>
    <dgm:cxn modelId="{1B03CC32-4544-4B4C-90CC-8AD56C28637E}" srcId="{A0F00E65-8AD1-4336-91ED-40FC5B81EF78}" destId="{C823FE69-C23D-4715-A77F-A445504FC03B}" srcOrd="7" destOrd="0" parTransId="{B9D210D6-1369-4455-A3E0-93D0C193E6B0}" sibTransId="{D00515E9-AE16-4D48-997F-2DA9C02DA76E}"/>
    <dgm:cxn modelId="{4DC9F032-C4CB-497E-9A1C-EA2F751F278F}" srcId="{A0F00E65-8AD1-4336-91ED-40FC5B81EF78}" destId="{5EF0D842-D074-4A3B-A1A4-8967201040C8}" srcOrd="2" destOrd="0" parTransId="{444A45F4-08A4-4361-8A1A-6EDE3F3A2339}" sibTransId="{34EC9CC3-A9B2-4A3D-9869-A337496F0A4F}"/>
    <dgm:cxn modelId="{3AA361AE-1506-41B8-8772-2B85BECFD325}" type="presOf" srcId="{5C3F0BD5-047F-47C8-B2F9-63699A7D60C1}" destId="{C2929FAF-CD2B-40A2-90FC-386DA477EDB0}" srcOrd="0" destOrd="0" presId="urn:microsoft.com/office/officeart/2005/8/layout/radial4"/>
    <dgm:cxn modelId="{30AC4BB9-9FD6-451E-BC8A-156B5597CA18}" type="presOf" srcId="{3A5CA801-A011-40E7-9D1F-257DC0366F31}" destId="{18B568DF-9127-45BC-B125-0AA6CC6F5D7C}" srcOrd="0" destOrd="0" presId="urn:microsoft.com/office/officeart/2005/8/layout/radial4"/>
    <dgm:cxn modelId="{AFB62E48-F9C9-4438-91F8-7D9400DA7556}" srcId="{A0F00E65-8AD1-4336-91ED-40FC5B81EF78}" destId="{3D8795B4-09E8-4812-BEF4-469D868F1182}" srcOrd="8" destOrd="0" parTransId="{9268074E-9C7C-4D78-805F-4767B8ED6649}" sibTransId="{B3825330-6829-4258-8598-FF792B7FCD51}"/>
    <dgm:cxn modelId="{9BC9F1F9-2CBB-4214-A736-F90F858F4059}" srcId="{A0F00E65-8AD1-4336-91ED-40FC5B81EF78}" destId="{F63F74D5-4744-4AD7-9E74-A256F74E0522}" srcOrd="3" destOrd="0" parTransId="{406BECDC-E249-464E-8180-F2CAEA570BD9}" sibTransId="{F4DD24C3-3AC4-4D5C-AB5F-971203722F71}"/>
    <dgm:cxn modelId="{061E912A-873B-4658-88E8-97C481463D6E}" srcId="{A0F00E65-8AD1-4336-91ED-40FC5B81EF78}" destId="{4CA2879D-67CA-47B5-851E-6DB868E78EBA}" srcOrd="4" destOrd="0" parTransId="{5C3F0BD5-047F-47C8-B2F9-63699A7D60C1}" sibTransId="{B0956F2D-CAB7-4B1C-85E2-23BF069C5D5A}"/>
    <dgm:cxn modelId="{028903A9-B9B9-42BA-8A61-81542DFE9BE1}" type="presOf" srcId="{C823FE69-C23D-4715-A77F-A445504FC03B}" destId="{738DD108-6836-4B0D-AB56-DB6588486153}" srcOrd="0" destOrd="0" presId="urn:microsoft.com/office/officeart/2005/8/layout/radial4"/>
    <dgm:cxn modelId="{E02E045C-417D-42F1-AA51-532A34B8C5A1}" type="presOf" srcId="{C78477EA-77E5-499C-A1F8-63F80112884F}" destId="{2CCF79D3-B624-43E1-AC68-B2E42264A62A}" srcOrd="0" destOrd="0" presId="urn:microsoft.com/office/officeart/2005/8/layout/radial4"/>
    <dgm:cxn modelId="{2C145180-3CF6-4B6B-B302-FF13E6B7D769}" type="presOf" srcId="{F63F74D5-4744-4AD7-9E74-A256F74E0522}" destId="{BB4BD20C-3CD6-4CBB-B7AE-1E905AA79788}" srcOrd="0" destOrd="0" presId="urn:microsoft.com/office/officeart/2005/8/layout/radial4"/>
    <dgm:cxn modelId="{F618A9A7-B864-4485-BA15-69C72AFB90FE}" type="presOf" srcId="{A0F00E65-8AD1-4336-91ED-40FC5B81EF78}" destId="{18ED55A4-A011-4F6E-8323-DE2E94676C23}" srcOrd="0" destOrd="0" presId="urn:microsoft.com/office/officeart/2005/8/layout/radial4"/>
    <dgm:cxn modelId="{27E4D31C-466A-4507-8D70-C24389592B56}" type="presOf" srcId="{406BECDC-E249-464E-8180-F2CAEA570BD9}" destId="{12DAE3C0-11DF-4609-A2F1-1AEB8C49F275}" srcOrd="0" destOrd="0" presId="urn:microsoft.com/office/officeart/2005/8/layout/radial4"/>
    <dgm:cxn modelId="{F7D47099-8118-4AC7-84A3-E1434B9E6C2F}" type="presOf" srcId="{B9D210D6-1369-4455-A3E0-93D0C193E6B0}" destId="{5E322EF4-8440-4B84-830A-3CAEB976ED9F}" srcOrd="0" destOrd="0" presId="urn:microsoft.com/office/officeart/2005/8/layout/radial4"/>
    <dgm:cxn modelId="{80E61CB3-2989-4BBD-8216-89C230EA87DD}" type="presOf" srcId="{5EF0D842-D074-4A3B-A1A4-8967201040C8}" destId="{A5D42769-4310-45C8-8596-6DC71E5F25D7}" srcOrd="0" destOrd="0" presId="urn:microsoft.com/office/officeart/2005/8/layout/radial4"/>
    <dgm:cxn modelId="{163A1CAA-939F-4E3D-90FF-D064140A98E7}" srcId="{A0F00E65-8AD1-4336-91ED-40FC5B81EF78}" destId="{C78477EA-77E5-499C-A1F8-63F80112884F}" srcOrd="1" destOrd="0" parTransId="{175E7DC6-69B4-4EA1-AEF5-FE880C389419}" sibTransId="{2263F430-979C-45D8-983B-DE5BC5492499}"/>
    <dgm:cxn modelId="{8F79A6A5-4A4D-49FF-8B54-8555FEE7262D}" srcId="{A0F00E65-8AD1-4336-91ED-40FC5B81EF78}" destId="{CC56DBE5-202F-4514-A7AE-E07A3A9B6184}" srcOrd="0" destOrd="0" parTransId="{4588ED61-D257-43E3-966A-EA65445C7328}" sibTransId="{711CB963-1737-424E-8C56-0DDE8B95906C}"/>
    <dgm:cxn modelId="{101728FC-0A4D-4827-8A4F-E07F521C40F6}" type="presOf" srcId="{D5C2E20E-6A8D-4B04-B8E8-DDDC2226A83A}" destId="{F666E64F-9212-433E-B820-AD703433618B}" srcOrd="0" destOrd="0" presId="urn:microsoft.com/office/officeart/2005/8/layout/radial4"/>
    <dgm:cxn modelId="{DE917024-9F0D-4E64-8A6A-BE55F3292F96}" srcId="{E664A1CF-C092-4B90-8819-838C414B8ABA}" destId="{A0F00E65-8AD1-4336-91ED-40FC5B81EF78}" srcOrd="0" destOrd="0" parTransId="{8B0DB828-0812-4CF2-B798-B6CA520FD2A3}" sibTransId="{5F1CC5CE-6563-4CA0-B276-BF2B00D8F5A7}"/>
    <dgm:cxn modelId="{1D92A42F-063C-4471-871D-B6FE450F6A91}" type="presOf" srcId="{4AFE8605-84B2-4A6F-A24E-A0311905126A}" destId="{ADFE92D8-AF01-4A66-98B5-6FD7673986E2}" srcOrd="0" destOrd="0" presId="urn:microsoft.com/office/officeart/2005/8/layout/radial4"/>
    <dgm:cxn modelId="{CDC80C30-FE2C-44B9-8DE7-89C5D28EF56F}" type="presOf" srcId="{175E7DC6-69B4-4EA1-AEF5-FE880C389419}" destId="{266A18B5-814C-4C4D-9195-53C763B4101D}" srcOrd="0" destOrd="0" presId="urn:microsoft.com/office/officeart/2005/8/layout/radial4"/>
    <dgm:cxn modelId="{EECC3A79-F4B3-4242-A212-022043D82BA0}" type="presOf" srcId="{444A45F4-08A4-4361-8A1A-6EDE3F3A2339}" destId="{04DDDC4A-0CE9-4655-B5F9-9CA1DFE70B1F}" srcOrd="0" destOrd="0" presId="urn:microsoft.com/office/officeart/2005/8/layout/radial4"/>
    <dgm:cxn modelId="{1E3848AC-2DD9-4EA0-892D-A17327132634}" type="presOf" srcId="{4588ED61-D257-43E3-966A-EA65445C7328}" destId="{122AC7C6-7027-402D-8A8E-6467B6CAA3F1}" srcOrd="0" destOrd="0" presId="urn:microsoft.com/office/officeart/2005/8/layout/radial4"/>
    <dgm:cxn modelId="{3DCC377C-77F1-457C-8FB6-DDEF3BBC92D9}" type="presParOf" srcId="{ED5FD95B-C48C-4636-A555-18F5AF9F32EB}" destId="{18ED55A4-A011-4F6E-8323-DE2E94676C23}" srcOrd="0" destOrd="0" presId="urn:microsoft.com/office/officeart/2005/8/layout/radial4"/>
    <dgm:cxn modelId="{E65AEB47-70C6-4F88-9184-194A94899375}" type="presParOf" srcId="{ED5FD95B-C48C-4636-A555-18F5AF9F32EB}" destId="{122AC7C6-7027-402D-8A8E-6467B6CAA3F1}" srcOrd="1" destOrd="0" presId="urn:microsoft.com/office/officeart/2005/8/layout/radial4"/>
    <dgm:cxn modelId="{2A322E90-D686-406E-95EE-FA7A4AC32A96}" type="presParOf" srcId="{ED5FD95B-C48C-4636-A555-18F5AF9F32EB}" destId="{9A6B942D-039D-4FCC-83FE-13C25848D5BD}" srcOrd="2" destOrd="0" presId="urn:microsoft.com/office/officeart/2005/8/layout/radial4"/>
    <dgm:cxn modelId="{BBBB920D-8629-4F5B-BACD-429C9F6B9059}" type="presParOf" srcId="{ED5FD95B-C48C-4636-A555-18F5AF9F32EB}" destId="{266A18B5-814C-4C4D-9195-53C763B4101D}" srcOrd="3" destOrd="0" presId="urn:microsoft.com/office/officeart/2005/8/layout/radial4"/>
    <dgm:cxn modelId="{D992855A-3FD1-4B17-B6B3-94270A491DB8}" type="presParOf" srcId="{ED5FD95B-C48C-4636-A555-18F5AF9F32EB}" destId="{2CCF79D3-B624-43E1-AC68-B2E42264A62A}" srcOrd="4" destOrd="0" presId="urn:microsoft.com/office/officeart/2005/8/layout/radial4"/>
    <dgm:cxn modelId="{61119DBE-6FD8-4480-BE96-0074DBF8FC5D}" type="presParOf" srcId="{ED5FD95B-C48C-4636-A555-18F5AF9F32EB}" destId="{04DDDC4A-0CE9-4655-B5F9-9CA1DFE70B1F}" srcOrd="5" destOrd="0" presId="urn:microsoft.com/office/officeart/2005/8/layout/radial4"/>
    <dgm:cxn modelId="{6F7823AE-8658-458C-B9AE-9882477F8CD7}" type="presParOf" srcId="{ED5FD95B-C48C-4636-A555-18F5AF9F32EB}" destId="{A5D42769-4310-45C8-8596-6DC71E5F25D7}" srcOrd="6" destOrd="0" presId="urn:microsoft.com/office/officeart/2005/8/layout/radial4"/>
    <dgm:cxn modelId="{997CDA29-5E00-4E0C-B58E-2065159098F8}" type="presParOf" srcId="{ED5FD95B-C48C-4636-A555-18F5AF9F32EB}" destId="{12DAE3C0-11DF-4609-A2F1-1AEB8C49F275}" srcOrd="7" destOrd="0" presId="urn:microsoft.com/office/officeart/2005/8/layout/radial4"/>
    <dgm:cxn modelId="{8A580BCA-CA86-4C85-9F5D-082949B65422}" type="presParOf" srcId="{ED5FD95B-C48C-4636-A555-18F5AF9F32EB}" destId="{BB4BD20C-3CD6-4CBB-B7AE-1E905AA79788}" srcOrd="8" destOrd="0" presId="urn:microsoft.com/office/officeart/2005/8/layout/radial4"/>
    <dgm:cxn modelId="{7A593FDC-C126-4CCB-8867-AEB09F190C22}" type="presParOf" srcId="{ED5FD95B-C48C-4636-A555-18F5AF9F32EB}" destId="{C2929FAF-CD2B-40A2-90FC-386DA477EDB0}" srcOrd="9" destOrd="0" presId="urn:microsoft.com/office/officeart/2005/8/layout/radial4"/>
    <dgm:cxn modelId="{D957821D-9A2C-46AA-9C8C-33BCED5B9BB1}" type="presParOf" srcId="{ED5FD95B-C48C-4636-A555-18F5AF9F32EB}" destId="{FEB90BB3-BB27-496C-B45C-34E8C58A8D83}" srcOrd="10" destOrd="0" presId="urn:microsoft.com/office/officeart/2005/8/layout/radial4"/>
    <dgm:cxn modelId="{03DD34F8-6950-4DCE-B40D-20170D3069D8}" type="presParOf" srcId="{ED5FD95B-C48C-4636-A555-18F5AF9F32EB}" destId="{F666E64F-9212-433E-B820-AD703433618B}" srcOrd="11" destOrd="0" presId="urn:microsoft.com/office/officeart/2005/8/layout/radial4"/>
    <dgm:cxn modelId="{2AEDC285-2366-4264-9AFB-C20760060E21}" type="presParOf" srcId="{ED5FD95B-C48C-4636-A555-18F5AF9F32EB}" destId="{18B568DF-9127-45BC-B125-0AA6CC6F5D7C}" srcOrd="12" destOrd="0" presId="urn:microsoft.com/office/officeart/2005/8/layout/radial4"/>
    <dgm:cxn modelId="{160063DA-FCBA-496D-BF06-B40CCCC5FED1}" type="presParOf" srcId="{ED5FD95B-C48C-4636-A555-18F5AF9F32EB}" destId="{ADFE92D8-AF01-4A66-98B5-6FD7673986E2}" srcOrd="13" destOrd="0" presId="urn:microsoft.com/office/officeart/2005/8/layout/radial4"/>
    <dgm:cxn modelId="{40C9B116-A086-4FF0-8EC8-D46851EDC910}" type="presParOf" srcId="{ED5FD95B-C48C-4636-A555-18F5AF9F32EB}" destId="{8C3D8256-AAB1-41D2-A76A-504D24283B88}" srcOrd="14" destOrd="0" presId="urn:microsoft.com/office/officeart/2005/8/layout/radial4"/>
    <dgm:cxn modelId="{0DE9835F-4237-4671-ABFD-6559A209D4F7}" type="presParOf" srcId="{ED5FD95B-C48C-4636-A555-18F5AF9F32EB}" destId="{5E322EF4-8440-4B84-830A-3CAEB976ED9F}" srcOrd="15" destOrd="0" presId="urn:microsoft.com/office/officeart/2005/8/layout/radial4"/>
    <dgm:cxn modelId="{78835CBB-564B-49DD-A585-3BD6E16A2FE8}" type="presParOf" srcId="{ED5FD95B-C48C-4636-A555-18F5AF9F32EB}" destId="{738DD108-6836-4B0D-AB56-DB6588486153}" srcOrd="16" destOrd="0" presId="urn:microsoft.com/office/officeart/2005/8/layout/radial4"/>
    <dgm:cxn modelId="{DE738D14-3E58-4D91-BF61-94E319660F7A}" type="presParOf" srcId="{ED5FD95B-C48C-4636-A555-18F5AF9F32EB}" destId="{409A6009-C3A9-4773-A301-F6664B3ED8F0}" srcOrd="17" destOrd="0" presId="urn:microsoft.com/office/officeart/2005/8/layout/radial4"/>
    <dgm:cxn modelId="{4861E754-CD37-45D4-81E0-D42EA33FEE0E}" type="presParOf" srcId="{ED5FD95B-C48C-4636-A555-18F5AF9F32EB}" destId="{5E658BE5-594B-4337-810B-B3F5EDB634EE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F622C-B3F2-46CD-93F3-F95A2BCEEE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6B7027-7C55-4C60-8D95-AB75CAA5D9A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Aturan</a:t>
          </a:r>
          <a:r>
            <a:rPr lang="en-US" dirty="0" smtClean="0">
              <a:solidFill>
                <a:schemeClr val="tx1"/>
              </a:solidFill>
            </a:rPr>
            <a:t> UU 12/2012, </a:t>
          </a:r>
          <a:r>
            <a:rPr lang="en-US" dirty="0" err="1" smtClean="0">
              <a:solidFill>
                <a:schemeClr val="tx1"/>
              </a:solidFill>
            </a:rPr>
            <a:t>bahwa</a:t>
          </a:r>
          <a:r>
            <a:rPr lang="en-US" dirty="0" smtClean="0">
              <a:solidFill>
                <a:schemeClr val="tx1"/>
              </a:solidFill>
            </a:rPr>
            <a:t> PTS </a:t>
          </a:r>
          <a:r>
            <a:rPr lang="en-US" dirty="0" err="1" smtClean="0">
              <a:solidFill>
                <a:schemeClr val="tx1"/>
              </a:solidFill>
            </a:rPr>
            <a:t>didirikan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membentuk</a:t>
          </a:r>
          <a:r>
            <a:rPr lang="en-US" dirty="0" smtClean="0">
              <a:solidFill>
                <a:schemeClr val="tx1"/>
              </a:solidFill>
            </a:rPr>
            <a:t> BP </a:t>
          </a:r>
          <a:r>
            <a:rPr lang="en-US" dirty="0" err="1" smtClean="0">
              <a:solidFill>
                <a:schemeClr val="tx1"/>
              </a:solidFill>
            </a:rPr>
            <a:t>berprinsip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Nirlaba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  <a:sym typeface="Wingdings" panose="05000000000000000000" pitchFamily="2" charset="2"/>
            </a:rPr>
            <a:t> OSS</a:t>
          </a:r>
          <a:endParaRPr lang="en-US" dirty="0">
            <a:solidFill>
              <a:schemeClr val="tx1"/>
            </a:solidFill>
          </a:endParaRPr>
        </a:p>
      </dgm:t>
    </dgm:pt>
    <dgm:pt modelId="{8FE3AD69-D2A4-4A3B-AB5B-6488588C6995}" type="parTrans" cxnId="{EDC9635F-E9F3-4332-8DCE-86C15F429BEB}">
      <dgm:prSet/>
      <dgm:spPr/>
      <dgm:t>
        <a:bodyPr/>
        <a:lstStyle/>
        <a:p>
          <a:endParaRPr lang="en-US"/>
        </a:p>
      </dgm:t>
    </dgm:pt>
    <dgm:pt modelId="{0030AD15-1810-44E7-BD0F-8C7331080E77}" type="sibTrans" cxnId="{EDC9635F-E9F3-4332-8DCE-86C15F429BEB}">
      <dgm:prSet/>
      <dgm:spPr/>
      <dgm:t>
        <a:bodyPr/>
        <a:lstStyle/>
        <a:p>
          <a:endParaRPr lang="en-US"/>
        </a:p>
      </dgm:t>
    </dgm:pt>
    <dgm:pt modelId="{B0FBDDAA-A524-4E4F-B4F6-A99767F3546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Aturan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Permenristekdikti</a:t>
          </a:r>
          <a:r>
            <a:rPr lang="en-US" dirty="0" smtClean="0">
              <a:solidFill>
                <a:schemeClr val="tx1"/>
              </a:solidFill>
            </a:rPr>
            <a:t> 51/2018, </a:t>
          </a:r>
          <a:r>
            <a:rPr lang="en-US" dirty="0" err="1" smtClean="0">
              <a:solidFill>
                <a:schemeClr val="tx1"/>
              </a:solidFill>
            </a:rPr>
            <a:t>bahwa</a:t>
          </a:r>
          <a:r>
            <a:rPr lang="en-US" dirty="0" smtClean="0">
              <a:solidFill>
                <a:schemeClr val="tx1"/>
              </a:solidFill>
            </a:rPr>
            <a:t> PTLN yang </a:t>
          </a:r>
          <a:r>
            <a:rPr lang="en-US" dirty="0" err="1" smtClean="0">
              <a:solidFill>
                <a:schemeClr val="tx1"/>
              </a:solidFill>
            </a:rPr>
            <a:t>didirikan</a:t>
          </a:r>
          <a:r>
            <a:rPr lang="en-US" dirty="0" smtClean="0">
              <a:solidFill>
                <a:schemeClr val="tx1"/>
              </a:solidFill>
            </a:rPr>
            <a:t> di Indonesia </a:t>
          </a:r>
          <a:r>
            <a:rPr lang="en-US" dirty="0" err="1" smtClean="0">
              <a:solidFill>
                <a:schemeClr val="tx1"/>
              </a:solidFill>
            </a:rPr>
            <a:t>berperingkat</a:t>
          </a:r>
          <a:r>
            <a:rPr lang="en-US" dirty="0" smtClean="0">
              <a:solidFill>
                <a:schemeClr val="tx1"/>
              </a:solidFill>
            </a:rPr>
            <a:t> 200 </a:t>
          </a:r>
          <a:r>
            <a:rPr lang="en-US" dirty="0" err="1" smtClean="0">
              <a:solidFill>
                <a:schemeClr val="tx1"/>
              </a:solidFill>
            </a:rPr>
            <a:t>besar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dunia</a:t>
          </a:r>
          <a:endParaRPr lang="en-US" dirty="0">
            <a:solidFill>
              <a:schemeClr val="tx1"/>
            </a:solidFill>
          </a:endParaRPr>
        </a:p>
      </dgm:t>
    </dgm:pt>
    <dgm:pt modelId="{F6DB3FDE-3E64-4E52-B8BB-61401920C81D}" type="parTrans" cxnId="{7484A175-8D45-49D1-A7EB-A644EA3450A9}">
      <dgm:prSet/>
      <dgm:spPr/>
      <dgm:t>
        <a:bodyPr/>
        <a:lstStyle/>
        <a:p>
          <a:endParaRPr lang="en-US"/>
        </a:p>
      </dgm:t>
    </dgm:pt>
    <dgm:pt modelId="{41D010E9-591A-4A5C-8AC5-D0DD270BDBE9}" type="sibTrans" cxnId="{7484A175-8D45-49D1-A7EB-A644EA3450A9}">
      <dgm:prSet/>
      <dgm:spPr/>
      <dgm:t>
        <a:bodyPr/>
        <a:lstStyle/>
        <a:p>
          <a:endParaRPr lang="en-US"/>
        </a:p>
      </dgm:t>
    </dgm:pt>
    <dgm:pt modelId="{DCAE92A2-8290-45C0-A904-E19AA5159E5D}">
      <dgm:prSet phldrT="[Text]"/>
      <dgm:spPr/>
      <dgm:t>
        <a:bodyPr/>
        <a:lstStyle/>
        <a:p>
          <a:r>
            <a:rPr lang="en-US" dirty="0" smtClean="0"/>
            <a:t>KEK </a:t>
          </a:r>
          <a:r>
            <a:rPr lang="en-US" dirty="0" err="1" smtClean="0"/>
            <a:t>Pendidikan</a:t>
          </a:r>
          <a:r>
            <a:rPr lang="en-US" dirty="0" smtClean="0"/>
            <a:t> Tinggi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berkembang</a:t>
          </a:r>
          <a:endParaRPr lang="en-US" dirty="0"/>
        </a:p>
      </dgm:t>
    </dgm:pt>
    <dgm:pt modelId="{CB50D406-35B0-4DCF-AF00-CBEF41AA8BE6}" type="parTrans" cxnId="{3492A55D-AB7C-415A-9BAB-232804F748E5}">
      <dgm:prSet/>
      <dgm:spPr/>
      <dgm:t>
        <a:bodyPr/>
        <a:lstStyle/>
        <a:p>
          <a:endParaRPr lang="en-US"/>
        </a:p>
      </dgm:t>
    </dgm:pt>
    <dgm:pt modelId="{8EB4E375-144D-4F8A-906B-AED5AECF3D30}" type="sibTrans" cxnId="{3492A55D-AB7C-415A-9BAB-232804F748E5}">
      <dgm:prSet/>
      <dgm:spPr/>
      <dgm:t>
        <a:bodyPr/>
        <a:lstStyle/>
        <a:p>
          <a:endParaRPr lang="en-US"/>
        </a:p>
      </dgm:t>
    </dgm:pt>
    <dgm:pt modelId="{3AB898C2-DD44-4E9C-920B-01059519E5D4}" type="pres">
      <dgm:prSet presAssocID="{FEEF622C-B3F2-46CD-93F3-F95A2BCEEE8F}" presName="Name0" presStyleCnt="0">
        <dgm:presLayoutVars>
          <dgm:chMax val="7"/>
          <dgm:chPref val="7"/>
          <dgm:dir/>
        </dgm:presLayoutVars>
      </dgm:prSet>
      <dgm:spPr/>
    </dgm:pt>
    <dgm:pt modelId="{DCFFC5B3-B8EC-4B43-A381-EC7CD32F30EC}" type="pres">
      <dgm:prSet presAssocID="{FEEF622C-B3F2-46CD-93F3-F95A2BCEEE8F}" presName="Name1" presStyleCnt="0"/>
      <dgm:spPr/>
    </dgm:pt>
    <dgm:pt modelId="{2AC3FEAD-0ED9-4A7A-8CF1-DE5A77755DA7}" type="pres">
      <dgm:prSet presAssocID="{FEEF622C-B3F2-46CD-93F3-F95A2BCEEE8F}" presName="cycle" presStyleCnt="0"/>
      <dgm:spPr/>
    </dgm:pt>
    <dgm:pt modelId="{F906AA1F-E337-4A1B-A348-1CA9334DDEDA}" type="pres">
      <dgm:prSet presAssocID="{FEEF622C-B3F2-46CD-93F3-F95A2BCEEE8F}" presName="srcNode" presStyleLbl="node1" presStyleIdx="0" presStyleCnt="3"/>
      <dgm:spPr/>
    </dgm:pt>
    <dgm:pt modelId="{64458FE3-E79D-49D7-AA14-E1D7F8D95BF7}" type="pres">
      <dgm:prSet presAssocID="{FEEF622C-B3F2-46CD-93F3-F95A2BCEEE8F}" presName="conn" presStyleLbl="parChTrans1D2" presStyleIdx="0" presStyleCnt="1"/>
      <dgm:spPr/>
    </dgm:pt>
    <dgm:pt modelId="{B34EA484-2699-4FE8-800B-01F238B416F0}" type="pres">
      <dgm:prSet presAssocID="{FEEF622C-B3F2-46CD-93F3-F95A2BCEEE8F}" presName="extraNode" presStyleLbl="node1" presStyleIdx="0" presStyleCnt="3"/>
      <dgm:spPr/>
    </dgm:pt>
    <dgm:pt modelId="{9FABB361-6B36-49DB-BD48-38CF70B17818}" type="pres">
      <dgm:prSet presAssocID="{FEEF622C-B3F2-46CD-93F3-F95A2BCEEE8F}" presName="dstNode" presStyleLbl="node1" presStyleIdx="0" presStyleCnt="3"/>
      <dgm:spPr/>
    </dgm:pt>
    <dgm:pt modelId="{2C1C3D10-04DD-4C9F-9E3D-37D27366571A}" type="pres">
      <dgm:prSet presAssocID="{D26B7027-7C55-4C60-8D95-AB75CAA5D9A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F1887-7066-4602-A104-6D4AFFB09DD2}" type="pres">
      <dgm:prSet presAssocID="{D26B7027-7C55-4C60-8D95-AB75CAA5D9A5}" presName="accent_1" presStyleCnt="0"/>
      <dgm:spPr/>
    </dgm:pt>
    <dgm:pt modelId="{B7AE4E85-B4C6-4AC4-9C92-DE98EE372B33}" type="pres">
      <dgm:prSet presAssocID="{D26B7027-7C55-4C60-8D95-AB75CAA5D9A5}" presName="accentRepeatNode" presStyleLbl="solidFgAcc1" presStyleIdx="0" presStyleCnt="3"/>
      <dgm:spPr/>
    </dgm:pt>
    <dgm:pt modelId="{F07DDAC2-FA52-4623-9D37-8C0989608430}" type="pres">
      <dgm:prSet presAssocID="{B0FBDDAA-A524-4E4F-B4F6-A99767F3546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6E9F1-71F0-458C-9574-A9C387731565}" type="pres">
      <dgm:prSet presAssocID="{B0FBDDAA-A524-4E4F-B4F6-A99767F3546C}" presName="accent_2" presStyleCnt="0"/>
      <dgm:spPr/>
    </dgm:pt>
    <dgm:pt modelId="{E1D206EC-D92B-40E2-81F7-1E9D323A5568}" type="pres">
      <dgm:prSet presAssocID="{B0FBDDAA-A524-4E4F-B4F6-A99767F3546C}" presName="accentRepeatNode" presStyleLbl="solidFgAcc1" presStyleIdx="1" presStyleCnt="3"/>
      <dgm:spPr/>
    </dgm:pt>
    <dgm:pt modelId="{FACDBA90-CD83-49EF-9481-6DE1C5D781C4}" type="pres">
      <dgm:prSet presAssocID="{DCAE92A2-8290-45C0-A904-E19AA5159E5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66BB8-D36C-4D0F-BED8-5761A923BC36}" type="pres">
      <dgm:prSet presAssocID="{DCAE92A2-8290-45C0-A904-E19AA5159E5D}" presName="accent_3" presStyleCnt="0"/>
      <dgm:spPr/>
    </dgm:pt>
    <dgm:pt modelId="{FEBD5A09-CA76-4AF4-85BF-42BFCDCCB404}" type="pres">
      <dgm:prSet presAssocID="{DCAE92A2-8290-45C0-A904-E19AA5159E5D}" presName="accentRepeatNode" presStyleLbl="solidFgAcc1" presStyleIdx="2" presStyleCnt="3"/>
      <dgm:spPr/>
    </dgm:pt>
  </dgm:ptLst>
  <dgm:cxnLst>
    <dgm:cxn modelId="{7484A175-8D45-49D1-A7EB-A644EA3450A9}" srcId="{FEEF622C-B3F2-46CD-93F3-F95A2BCEEE8F}" destId="{B0FBDDAA-A524-4E4F-B4F6-A99767F3546C}" srcOrd="1" destOrd="0" parTransId="{F6DB3FDE-3E64-4E52-B8BB-61401920C81D}" sibTransId="{41D010E9-591A-4A5C-8AC5-D0DD270BDBE9}"/>
    <dgm:cxn modelId="{A6629A29-6382-4CB8-98CC-5FFBEE57FEDA}" type="presOf" srcId="{B0FBDDAA-A524-4E4F-B4F6-A99767F3546C}" destId="{F07DDAC2-FA52-4623-9D37-8C0989608430}" srcOrd="0" destOrd="0" presId="urn:microsoft.com/office/officeart/2008/layout/VerticalCurvedList"/>
    <dgm:cxn modelId="{F33C0064-7A66-4CF4-902F-10536202ACC7}" type="presOf" srcId="{FEEF622C-B3F2-46CD-93F3-F95A2BCEEE8F}" destId="{3AB898C2-DD44-4E9C-920B-01059519E5D4}" srcOrd="0" destOrd="0" presId="urn:microsoft.com/office/officeart/2008/layout/VerticalCurvedList"/>
    <dgm:cxn modelId="{5522CA28-6CA0-40C9-8003-E463382F9111}" type="presOf" srcId="{0030AD15-1810-44E7-BD0F-8C7331080E77}" destId="{64458FE3-E79D-49D7-AA14-E1D7F8D95BF7}" srcOrd="0" destOrd="0" presId="urn:microsoft.com/office/officeart/2008/layout/VerticalCurvedList"/>
    <dgm:cxn modelId="{EDC9635F-E9F3-4332-8DCE-86C15F429BEB}" srcId="{FEEF622C-B3F2-46CD-93F3-F95A2BCEEE8F}" destId="{D26B7027-7C55-4C60-8D95-AB75CAA5D9A5}" srcOrd="0" destOrd="0" parTransId="{8FE3AD69-D2A4-4A3B-AB5B-6488588C6995}" sibTransId="{0030AD15-1810-44E7-BD0F-8C7331080E77}"/>
    <dgm:cxn modelId="{4A702E64-2776-43F7-BCCA-FA338175DD5D}" type="presOf" srcId="{DCAE92A2-8290-45C0-A904-E19AA5159E5D}" destId="{FACDBA90-CD83-49EF-9481-6DE1C5D781C4}" srcOrd="0" destOrd="0" presId="urn:microsoft.com/office/officeart/2008/layout/VerticalCurvedList"/>
    <dgm:cxn modelId="{3492A55D-AB7C-415A-9BAB-232804F748E5}" srcId="{FEEF622C-B3F2-46CD-93F3-F95A2BCEEE8F}" destId="{DCAE92A2-8290-45C0-A904-E19AA5159E5D}" srcOrd="2" destOrd="0" parTransId="{CB50D406-35B0-4DCF-AF00-CBEF41AA8BE6}" sibTransId="{8EB4E375-144D-4F8A-906B-AED5AECF3D30}"/>
    <dgm:cxn modelId="{CA55A5B5-422A-47A3-841E-25EF11E2E9A2}" type="presOf" srcId="{D26B7027-7C55-4C60-8D95-AB75CAA5D9A5}" destId="{2C1C3D10-04DD-4C9F-9E3D-37D27366571A}" srcOrd="0" destOrd="0" presId="urn:microsoft.com/office/officeart/2008/layout/VerticalCurvedList"/>
    <dgm:cxn modelId="{59FBC11E-2711-4FA1-A7E6-67FB0CB574AD}" type="presParOf" srcId="{3AB898C2-DD44-4E9C-920B-01059519E5D4}" destId="{DCFFC5B3-B8EC-4B43-A381-EC7CD32F30EC}" srcOrd="0" destOrd="0" presId="urn:microsoft.com/office/officeart/2008/layout/VerticalCurvedList"/>
    <dgm:cxn modelId="{BBE92A8C-0245-4670-A3C0-2AF0F4AF60D7}" type="presParOf" srcId="{DCFFC5B3-B8EC-4B43-A381-EC7CD32F30EC}" destId="{2AC3FEAD-0ED9-4A7A-8CF1-DE5A77755DA7}" srcOrd="0" destOrd="0" presId="urn:microsoft.com/office/officeart/2008/layout/VerticalCurvedList"/>
    <dgm:cxn modelId="{F9D91B86-E261-4272-996A-68A13A798084}" type="presParOf" srcId="{2AC3FEAD-0ED9-4A7A-8CF1-DE5A77755DA7}" destId="{F906AA1F-E337-4A1B-A348-1CA9334DDEDA}" srcOrd="0" destOrd="0" presId="urn:microsoft.com/office/officeart/2008/layout/VerticalCurvedList"/>
    <dgm:cxn modelId="{A48BE29E-F261-4C03-8E6D-37E3D27E2D1A}" type="presParOf" srcId="{2AC3FEAD-0ED9-4A7A-8CF1-DE5A77755DA7}" destId="{64458FE3-E79D-49D7-AA14-E1D7F8D95BF7}" srcOrd="1" destOrd="0" presId="urn:microsoft.com/office/officeart/2008/layout/VerticalCurvedList"/>
    <dgm:cxn modelId="{98235CE6-3913-44B4-A8A3-E20C05369264}" type="presParOf" srcId="{2AC3FEAD-0ED9-4A7A-8CF1-DE5A77755DA7}" destId="{B34EA484-2699-4FE8-800B-01F238B416F0}" srcOrd="2" destOrd="0" presId="urn:microsoft.com/office/officeart/2008/layout/VerticalCurvedList"/>
    <dgm:cxn modelId="{202B8BDB-1E43-48BA-AC7C-2FA0ABA4B6A3}" type="presParOf" srcId="{2AC3FEAD-0ED9-4A7A-8CF1-DE5A77755DA7}" destId="{9FABB361-6B36-49DB-BD48-38CF70B17818}" srcOrd="3" destOrd="0" presId="urn:microsoft.com/office/officeart/2008/layout/VerticalCurvedList"/>
    <dgm:cxn modelId="{EE4D6C4F-7DF8-4415-8B3D-3CBA0BDAA787}" type="presParOf" srcId="{DCFFC5B3-B8EC-4B43-A381-EC7CD32F30EC}" destId="{2C1C3D10-04DD-4C9F-9E3D-37D27366571A}" srcOrd="1" destOrd="0" presId="urn:microsoft.com/office/officeart/2008/layout/VerticalCurvedList"/>
    <dgm:cxn modelId="{94C5A8C8-089B-4AA9-BA0A-737AE56B3E4F}" type="presParOf" srcId="{DCFFC5B3-B8EC-4B43-A381-EC7CD32F30EC}" destId="{DE6F1887-7066-4602-A104-6D4AFFB09DD2}" srcOrd="2" destOrd="0" presId="urn:microsoft.com/office/officeart/2008/layout/VerticalCurvedList"/>
    <dgm:cxn modelId="{07987A2D-62C2-4A24-AD31-5100ACAE104A}" type="presParOf" srcId="{DE6F1887-7066-4602-A104-6D4AFFB09DD2}" destId="{B7AE4E85-B4C6-4AC4-9C92-DE98EE372B33}" srcOrd="0" destOrd="0" presId="urn:microsoft.com/office/officeart/2008/layout/VerticalCurvedList"/>
    <dgm:cxn modelId="{3641C07E-9804-4EC1-B79A-279E2C612279}" type="presParOf" srcId="{DCFFC5B3-B8EC-4B43-A381-EC7CD32F30EC}" destId="{F07DDAC2-FA52-4623-9D37-8C0989608430}" srcOrd="3" destOrd="0" presId="urn:microsoft.com/office/officeart/2008/layout/VerticalCurvedList"/>
    <dgm:cxn modelId="{6315C1CA-6B73-44C7-9590-99733490511F}" type="presParOf" srcId="{DCFFC5B3-B8EC-4B43-A381-EC7CD32F30EC}" destId="{5EB6E9F1-71F0-458C-9574-A9C387731565}" srcOrd="4" destOrd="0" presId="urn:microsoft.com/office/officeart/2008/layout/VerticalCurvedList"/>
    <dgm:cxn modelId="{BB6D6356-3316-4C31-BB67-7896810ADF60}" type="presParOf" srcId="{5EB6E9F1-71F0-458C-9574-A9C387731565}" destId="{E1D206EC-D92B-40E2-81F7-1E9D323A5568}" srcOrd="0" destOrd="0" presId="urn:microsoft.com/office/officeart/2008/layout/VerticalCurvedList"/>
    <dgm:cxn modelId="{D17CCF24-3254-4193-A40D-6C411CE96650}" type="presParOf" srcId="{DCFFC5B3-B8EC-4B43-A381-EC7CD32F30EC}" destId="{FACDBA90-CD83-49EF-9481-6DE1C5D781C4}" srcOrd="5" destOrd="0" presId="urn:microsoft.com/office/officeart/2008/layout/VerticalCurvedList"/>
    <dgm:cxn modelId="{76365AAA-A53F-48A1-BF37-730EFB5CDB2D}" type="presParOf" srcId="{DCFFC5B3-B8EC-4B43-A381-EC7CD32F30EC}" destId="{F2B66BB8-D36C-4D0F-BED8-5761A923BC36}" srcOrd="6" destOrd="0" presId="urn:microsoft.com/office/officeart/2008/layout/VerticalCurvedList"/>
    <dgm:cxn modelId="{4390904D-18C9-426E-8DEE-FE57A99474CD}" type="presParOf" srcId="{F2B66BB8-D36C-4D0F-BED8-5761A923BC36}" destId="{FEBD5A09-CA76-4AF4-85BF-42BFCDCCB4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EBECB-57AA-415F-AD34-5078E0DEE243}">
      <dsp:nvSpPr>
        <dsp:cNvPr id="0" name=""/>
        <dsp:cNvSpPr/>
      </dsp:nvSpPr>
      <dsp:spPr>
        <a:xfrm>
          <a:off x="0" y="197776"/>
          <a:ext cx="4248467" cy="4248467"/>
        </a:xfrm>
        <a:prstGeom prst="gear9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2060"/>
              </a:solidFill>
              <a:latin typeface="Helvetica Neue"/>
            </a:rPr>
            <a:t>KEBIJAKAN DASAR 2019: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>
            <a:solidFill>
              <a:srgbClr val="002060"/>
            </a:solidFill>
            <a:latin typeface="Helvetica Neue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  <a:latin typeface="Helvetica Neue"/>
            </a:rPr>
            <a:t>SEMUA PROSES PERI</a:t>
          </a:r>
          <a:r>
            <a:rPr lang="id-ID" sz="1700" kern="1200" dirty="0" smtClean="0">
              <a:solidFill>
                <a:srgbClr val="002060"/>
              </a:solidFill>
              <a:latin typeface="Helvetica Neue"/>
            </a:rPr>
            <a:t>Z</a:t>
          </a:r>
          <a:r>
            <a:rPr lang="en-US" sz="1700" kern="1200" dirty="0" smtClean="0">
              <a:solidFill>
                <a:srgbClr val="002060"/>
              </a:solidFill>
              <a:latin typeface="Helvetica Neue"/>
            </a:rPr>
            <a:t>INAN </a:t>
          </a:r>
          <a:r>
            <a:rPr lang="en-US" sz="1700" b="1" kern="1200" dirty="0" smtClean="0">
              <a:solidFill>
                <a:srgbClr val="FF0000"/>
              </a:solidFill>
              <a:latin typeface="Helvetica Neue"/>
            </a:rPr>
            <a:t>DIPERCEPAT</a:t>
          </a:r>
          <a:r>
            <a:rPr lang="en-US" sz="1700" kern="1200" dirty="0" smtClean="0">
              <a:solidFill>
                <a:srgbClr val="002060"/>
              </a:solidFill>
              <a:latin typeface="Helvetica Neue"/>
            </a:rPr>
            <a:t>, TETAPI MONITORING DAN EVALUASI </a:t>
          </a:r>
          <a:r>
            <a:rPr lang="en-US" sz="1700" b="1" kern="1200" dirty="0" smtClean="0">
              <a:solidFill>
                <a:srgbClr val="FF0000"/>
              </a:solidFill>
              <a:latin typeface="Helvetica Neue"/>
            </a:rPr>
            <a:t>DIPERKETAT</a:t>
          </a:r>
          <a:endParaRPr lang="en-US" sz="1700" kern="1200" dirty="0"/>
        </a:p>
      </dsp:txBody>
      <dsp:txXfrm>
        <a:off x="854131" y="1192959"/>
        <a:ext cx="2540205" cy="2183800"/>
      </dsp:txXfrm>
    </dsp:sp>
    <dsp:sp modelId="{238E9E28-75EA-471C-B153-A94157E6C3EC}">
      <dsp:nvSpPr>
        <dsp:cNvPr id="0" name=""/>
        <dsp:cNvSpPr/>
      </dsp:nvSpPr>
      <dsp:spPr>
        <a:xfrm>
          <a:off x="1584176" y="-8"/>
          <a:ext cx="3450432" cy="3700076"/>
        </a:xfrm>
        <a:prstGeom prst="circularArrow">
          <a:avLst>
            <a:gd name="adj1" fmla="val 4878"/>
            <a:gd name="adj2" fmla="val 312630"/>
            <a:gd name="adj3" fmla="val 3147364"/>
            <a:gd name="adj4" fmla="val 15214927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686FE-7343-4EF2-9E60-FAEEF87D3C21}">
      <dsp:nvSpPr>
        <dsp:cNvPr id="0" name=""/>
        <dsp:cNvSpPr/>
      </dsp:nvSpPr>
      <dsp:spPr>
        <a:xfrm rot="2132679">
          <a:off x="-108976" y="370847"/>
          <a:ext cx="3312368" cy="1882144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26134F9-EF2F-4E9C-A4EB-CABBA3CDBF6B}">
      <dsp:nvSpPr>
        <dsp:cNvPr id="0" name=""/>
        <dsp:cNvSpPr/>
      </dsp:nvSpPr>
      <dsp:spPr>
        <a:xfrm rot="2105739">
          <a:off x="98897" y="944597"/>
          <a:ext cx="2713942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Tindak Lanjut Arahan Presiden</a:t>
          </a:r>
          <a:endParaRPr lang="id-ID" sz="1700" kern="1200" dirty="0"/>
        </a:p>
      </dsp:txBody>
      <dsp:txXfrm>
        <a:off x="98897" y="944597"/>
        <a:ext cx="2713942" cy="61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6D408-3F1C-4C81-B5FA-0B2D7E02453B}">
      <dsp:nvSpPr>
        <dsp:cNvPr id="0" name=""/>
        <dsp:cNvSpPr/>
      </dsp:nvSpPr>
      <dsp:spPr>
        <a:xfrm rot="5400000">
          <a:off x="3610903" y="139455"/>
          <a:ext cx="2136972" cy="18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Penambahan Fitur Notifikasi bagi Evaluator</a:t>
          </a:r>
          <a:endParaRPr lang="id-ID" sz="1600" kern="1200" dirty="0"/>
        </a:p>
      </dsp:txBody>
      <dsp:txXfrm rot="-5400000">
        <a:off x="4039526" y="333563"/>
        <a:ext cx="1279725" cy="1470950"/>
      </dsp:txXfrm>
    </dsp:sp>
    <dsp:sp modelId="{B5D1BF72-D8E4-4970-9468-85AF97AB1E6F}">
      <dsp:nvSpPr>
        <dsp:cNvPr id="0" name=""/>
        <dsp:cNvSpPr/>
      </dsp:nvSpPr>
      <dsp:spPr>
        <a:xfrm>
          <a:off x="5665388" y="427946"/>
          <a:ext cx="2384860" cy="128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ym typeface="Wingdings" panose="05000000000000000000" pitchFamily="2" charset="2"/>
            </a:rPr>
            <a:t> Memastikan Evaluator Menerima Penugasan untuk mengevaluasi</a:t>
          </a:r>
          <a:endParaRPr lang="id-ID" sz="1600" kern="1200" dirty="0"/>
        </a:p>
      </dsp:txBody>
      <dsp:txXfrm>
        <a:off x="5665388" y="427946"/>
        <a:ext cx="2384860" cy="1282183"/>
      </dsp:txXfrm>
    </dsp:sp>
    <dsp:sp modelId="{415EF6AF-F9C0-4375-B8B6-3A46592E4DAD}">
      <dsp:nvSpPr>
        <dsp:cNvPr id="0" name=""/>
        <dsp:cNvSpPr/>
      </dsp:nvSpPr>
      <dsp:spPr>
        <a:xfrm rot="5400000">
          <a:off x="1603005" y="139455"/>
          <a:ext cx="2136972" cy="18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2031628" y="333563"/>
        <a:ext cx="1279725" cy="1470950"/>
      </dsp:txXfrm>
    </dsp:sp>
    <dsp:sp modelId="{E50DFED8-DDFA-404C-BCE0-AF80E46DB58E}">
      <dsp:nvSpPr>
        <dsp:cNvPr id="0" name=""/>
        <dsp:cNvSpPr/>
      </dsp:nvSpPr>
      <dsp:spPr>
        <a:xfrm rot="5400000">
          <a:off x="2603107" y="1953317"/>
          <a:ext cx="2136972" cy="18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rgbClr val="002060"/>
              </a:solidFill>
            </a:rPr>
            <a:t>Penggunaan </a:t>
          </a:r>
          <a:r>
            <a:rPr lang="id-ID" sz="1600" i="1" kern="1200" dirty="0" smtClean="0">
              <a:solidFill>
                <a:srgbClr val="002060"/>
              </a:solidFill>
            </a:rPr>
            <a:t>Digital Signature </a:t>
          </a:r>
          <a:r>
            <a:rPr lang="id-ID" sz="1600" i="0" kern="1200" dirty="0" smtClean="0">
              <a:solidFill>
                <a:srgbClr val="002060"/>
              </a:solidFill>
            </a:rPr>
            <a:t>pada draft SK dan SK</a:t>
          </a:r>
          <a:endParaRPr lang="id-ID" sz="1600" kern="1200" dirty="0">
            <a:solidFill>
              <a:srgbClr val="002060"/>
            </a:solidFill>
          </a:endParaRPr>
        </a:p>
      </dsp:txBody>
      <dsp:txXfrm rot="-5400000">
        <a:off x="3031730" y="2147425"/>
        <a:ext cx="1279725" cy="1470950"/>
      </dsp:txXfrm>
    </dsp:sp>
    <dsp:sp modelId="{57EC17B0-446A-4B44-9EEB-3D31832EE007}">
      <dsp:nvSpPr>
        <dsp:cNvPr id="0" name=""/>
        <dsp:cNvSpPr/>
      </dsp:nvSpPr>
      <dsp:spPr>
        <a:xfrm>
          <a:off x="357150" y="2241808"/>
          <a:ext cx="2307929" cy="128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Mempercepat proses validasi oleh para pimpinan </a:t>
          </a:r>
          <a:endParaRPr lang="id-ID" sz="1600" kern="1200" dirty="0"/>
        </a:p>
      </dsp:txBody>
      <dsp:txXfrm>
        <a:off x="357150" y="2241808"/>
        <a:ext cx="2307929" cy="1282183"/>
      </dsp:txXfrm>
    </dsp:sp>
    <dsp:sp modelId="{8386C36A-7235-43B3-9AA3-C4ACE83B6964}">
      <dsp:nvSpPr>
        <dsp:cNvPr id="0" name=""/>
        <dsp:cNvSpPr/>
      </dsp:nvSpPr>
      <dsp:spPr>
        <a:xfrm rot="5400000">
          <a:off x="4611006" y="1953317"/>
          <a:ext cx="2136972" cy="18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039629" y="2147425"/>
        <a:ext cx="1279725" cy="1470950"/>
      </dsp:txXfrm>
    </dsp:sp>
    <dsp:sp modelId="{2618350A-C6B5-41F9-9A66-7CA4FF8DD461}">
      <dsp:nvSpPr>
        <dsp:cNvPr id="0" name=""/>
        <dsp:cNvSpPr/>
      </dsp:nvSpPr>
      <dsp:spPr>
        <a:xfrm rot="5400000">
          <a:off x="3610903" y="3767179"/>
          <a:ext cx="2136972" cy="18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rgbClr val="002060"/>
              </a:solidFill>
            </a:rPr>
            <a:t>Penambahan Dashboard Status Perizinan pada aplikasi</a:t>
          </a:r>
          <a:endParaRPr lang="id-ID" sz="1600" kern="1200" dirty="0">
            <a:solidFill>
              <a:srgbClr val="002060"/>
            </a:solidFill>
          </a:endParaRPr>
        </a:p>
      </dsp:txBody>
      <dsp:txXfrm rot="-5400000">
        <a:off x="4039526" y="3961287"/>
        <a:ext cx="1279725" cy="1470950"/>
      </dsp:txXfrm>
    </dsp:sp>
    <dsp:sp modelId="{99FE1163-478B-4267-B0B4-D336B5E24CE5}">
      <dsp:nvSpPr>
        <dsp:cNvPr id="0" name=""/>
        <dsp:cNvSpPr/>
      </dsp:nvSpPr>
      <dsp:spPr>
        <a:xfrm>
          <a:off x="5665388" y="4055670"/>
          <a:ext cx="2384860" cy="128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ym typeface="Wingdings" panose="05000000000000000000" pitchFamily="2" charset="2"/>
            </a:rPr>
            <a:t> Memudahkan pemantauan proses evaluasi </a:t>
          </a:r>
          <a:endParaRPr lang="id-ID" sz="1600" kern="1200" dirty="0"/>
        </a:p>
      </dsp:txBody>
      <dsp:txXfrm>
        <a:off x="5665388" y="4055670"/>
        <a:ext cx="2384860" cy="1282183"/>
      </dsp:txXfrm>
    </dsp:sp>
    <dsp:sp modelId="{9CCF283C-2AB4-4780-825F-112DD73BCC28}">
      <dsp:nvSpPr>
        <dsp:cNvPr id="0" name=""/>
        <dsp:cNvSpPr/>
      </dsp:nvSpPr>
      <dsp:spPr>
        <a:xfrm rot="5400000">
          <a:off x="1603005" y="3767179"/>
          <a:ext cx="2136972" cy="18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2031628" y="3961287"/>
        <a:ext cx="1279725" cy="1470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55A4-A011-4F6E-8323-DE2E94676C23}">
      <dsp:nvSpPr>
        <dsp:cNvPr id="0" name=""/>
        <dsp:cNvSpPr/>
      </dsp:nvSpPr>
      <dsp:spPr>
        <a:xfrm>
          <a:off x="4233949" y="4526044"/>
          <a:ext cx="1930135" cy="1930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Permen</a:t>
          </a: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ristekdikti</a:t>
          </a: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No. 53/2018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PTLN</a:t>
          </a:r>
        </a:p>
      </dsp:txBody>
      <dsp:txXfrm>
        <a:off x="4516611" y="4808706"/>
        <a:ext cx="1364811" cy="1364811"/>
      </dsp:txXfrm>
    </dsp:sp>
    <dsp:sp modelId="{122AC7C6-7027-402D-8A8E-6467B6CAA3F1}">
      <dsp:nvSpPr>
        <dsp:cNvPr id="0" name=""/>
        <dsp:cNvSpPr/>
      </dsp:nvSpPr>
      <dsp:spPr>
        <a:xfrm rot="10800000">
          <a:off x="679233" y="5216068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B942D-039D-4FCC-83FE-13C25848D5BD}">
      <dsp:nvSpPr>
        <dsp:cNvPr id="0" name=""/>
        <dsp:cNvSpPr/>
      </dsp:nvSpPr>
      <dsp:spPr>
        <a:xfrm>
          <a:off x="3686" y="4950674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Ketentuan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Umum</a:t>
          </a:r>
          <a:endParaRPr lang="en-US" sz="16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44" y="4982332"/>
        <a:ext cx="1287778" cy="1017559"/>
      </dsp:txXfrm>
    </dsp:sp>
    <dsp:sp modelId="{266A18B5-814C-4C4D-9195-53C763B4101D}">
      <dsp:nvSpPr>
        <dsp:cNvPr id="0" name=""/>
        <dsp:cNvSpPr/>
      </dsp:nvSpPr>
      <dsp:spPr>
        <a:xfrm rot="12150000">
          <a:off x="895429" y="4129178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F79D3-B624-43E1-AC68-B2E42264A62A}">
      <dsp:nvSpPr>
        <dsp:cNvPr id="0" name=""/>
        <dsp:cNvSpPr/>
      </dsp:nvSpPr>
      <dsp:spPr>
        <a:xfrm>
          <a:off x="347734" y="3221028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Tujuan</a:t>
          </a:r>
          <a:endParaRPr lang="en-US" sz="16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392" y="3252686"/>
        <a:ext cx="1287778" cy="1017559"/>
      </dsp:txXfrm>
    </dsp:sp>
    <dsp:sp modelId="{04DDDC4A-0CE9-4655-B5F9-9CA1DFE70B1F}">
      <dsp:nvSpPr>
        <dsp:cNvPr id="0" name=""/>
        <dsp:cNvSpPr/>
      </dsp:nvSpPr>
      <dsp:spPr>
        <a:xfrm rot="13500000">
          <a:off x="1511103" y="3207757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42769-4310-45C8-8596-6DC71E5F25D7}">
      <dsp:nvSpPr>
        <dsp:cNvPr id="0" name=""/>
        <dsp:cNvSpPr/>
      </dsp:nvSpPr>
      <dsp:spPr>
        <a:xfrm>
          <a:off x="1327500" y="1754704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US" sz="14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Syarat</a:t>
          </a:r>
          <a:r>
            <a:rPr lang="en-US" sz="14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PTLN: KEK, </a:t>
          </a:r>
          <a:r>
            <a:rPr lang="en-US" sz="14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akreditasi</a:t>
          </a:r>
          <a:r>
            <a:rPr lang="en-US" sz="14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nirlaba</a:t>
          </a:r>
          <a:r>
            <a:rPr lang="en-US" sz="14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peringkat</a:t>
          </a:r>
          <a:r>
            <a:rPr lang="en-US" sz="14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</a:t>
          </a:r>
        </a:p>
      </dsp:txBody>
      <dsp:txXfrm>
        <a:off x="1359158" y="1786362"/>
        <a:ext cx="1287778" cy="1017559"/>
      </dsp:txXfrm>
    </dsp:sp>
    <dsp:sp modelId="{12DAE3C0-11DF-4609-A2F1-1AEB8C49F275}">
      <dsp:nvSpPr>
        <dsp:cNvPr id="0" name=""/>
        <dsp:cNvSpPr/>
      </dsp:nvSpPr>
      <dsp:spPr>
        <a:xfrm rot="14850000">
          <a:off x="2432524" y="2592083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BD20C-3CD6-4CBB-B7AE-1E905AA79788}">
      <dsp:nvSpPr>
        <dsp:cNvPr id="0" name=""/>
        <dsp:cNvSpPr/>
      </dsp:nvSpPr>
      <dsp:spPr>
        <a:xfrm>
          <a:off x="2793823" y="774938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4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Kerjasama</a:t>
          </a:r>
          <a:r>
            <a:rPr lang="en-US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US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 DN – </a:t>
          </a:r>
          <a:r>
            <a:rPr lang="en-US" sz="14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Tridharma</a:t>
          </a:r>
          <a:r>
            <a:rPr lang="en-US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PT, </a:t>
          </a:r>
          <a:r>
            <a:rPr lang="en-US" sz="14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kurikulum</a:t>
          </a:r>
          <a:r>
            <a:rPr lang="en-US" sz="14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MK </a:t>
          </a:r>
          <a:r>
            <a:rPr lang="en-US" sz="14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nasional</a:t>
          </a:r>
          <a:endParaRPr lang="en-US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5481" y="806596"/>
        <a:ext cx="1287778" cy="1017559"/>
      </dsp:txXfrm>
    </dsp:sp>
    <dsp:sp modelId="{C2929FAF-CD2B-40A2-90FC-386DA477EDB0}">
      <dsp:nvSpPr>
        <dsp:cNvPr id="0" name=""/>
        <dsp:cNvSpPr/>
      </dsp:nvSpPr>
      <dsp:spPr>
        <a:xfrm rot="16200000">
          <a:off x="3519414" y="2375887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90BB3-BB27-496C-B45C-34E8C58A8D83}">
      <dsp:nvSpPr>
        <dsp:cNvPr id="0" name=""/>
        <dsp:cNvSpPr/>
      </dsp:nvSpPr>
      <dsp:spPr>
        <a:xfrm>
          <a:off x="4523470" y="430890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Bentuk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bidang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ilmu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prioritas</a:t>
          </a:r>
          <a:endParaRPr lang="en-US" sz="16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5128" y="462548"/>
        <a:ext cx="1287778" cy="1017559"/>
      </dsp:txXfrm>
    </dsp:sp>
    <dsp:sp modelId="{F666E64F-9212-433E-B820-AD703433618B}">
      <dsp:nvSpPr>
        <dsp:cNvPr id="0" name=""/>
        <dsp:cNvSpPr/>
      </dsp:nvSpPr>
      <dsp:spPr>
        <a:xfrm rot="17550000">
          <a:off x="4606304" y="2592083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568DF-9127-45BC-B125-0AA6CC6F5D7C}">
      <dsp:nvSpPr>
        <dsp:cNvPr id="0" name=""/>
        <dsp:cNvSpPr/>
      </dsp:nvSpPr>
      <dsp:spPr>
        <a:xfrm>
          <a:off x="6253116" y="774938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Dosen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tendik</a:t>
          </a:r>
          <a:endParaRPr lang="en-US" sz="16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4774" y="806596"/>
        <a:ext cx="1287778" cy="1017559"/>
      </dsp:txXfrm>
    </dsp:sp>
    <dsp:sp modelId="{ADFE92D8-AF01-4A66-98B5-6FD7673986E2}">
      <dsp:nvSpPr>
        <dsp:cNvPr id="0" name=""/>
        <dsp:cNvSpPr/>
      </dsp:nvSpPr>
      <dsp:spPr>
        <a:xfrm rot="18900000">
          <a:off x="5527724" y="3207757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3D8256-AAB1-41D2-A76A-504D24283B88}">
      <dsp:nvSpPr>
        <dsp:cNvPr id="0" name=""/>
        <dsp:cNvSpPr/>
      </dsp:nvSpPr>
      <dsp:spPr>
        <a:xfrm>
          <a:off x="7719440" y="1754704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Tridharma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PT</a:t>
          </a:r>
        </a:p>
      </dsp:txBody>
      <dsp:txXfrm>
        <a:off x="7751098" y="1786362"/>
        <a:ext cx="1287778" cy="1017559"/>
      </dsp:txXfrm>
    </dsp:sp>
    <dsp:sp modelId="{5E322EF4-8440-4B84-830A-3CAEB976ED9F}">
      <dsp:nvSpPr>
        <dsp:cNvPr id="0" name=""/>
        <dsp:cNvSpPr/>
      </dsp:nvSpPr>
      <dsp:spPr>
        <a:xfrm rot="20250000">
          <a:off x="6143398" y="4129178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DD108-6836-4B0D-AB56-DB6588486153}">
      <dsp:nvSpPr>
        <dsp:cNvPr id="0" name=""/>
        <dsp:cNvSpPr/>
      </dsp:nvSpPr>
      <dsp:spPr>
        <a:xfrm>
          <a:off x="8699206" y="3221028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Prosedur</a:t>
          </a:r>
          <a:r>
            <a:rPr lang="en-US" sz="16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0" kern="1200" dirty="0" err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Pendirian</a:t>
          </a:r>
          <a:endParaRPr lang="en-US" sz="1600" b="0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30864" y="3252686"/>
        <a:ext cx="1287778" cy="1017559"/>
      </dsp:txXfrm>
    </dsp:sp>
    <dsp:sp modelId="{409A6009-C3A9-4773-A301-F6664B3ED8F0}">
      <dsp:nvSpPr>
        <dsp:cNvPr id="0" name=""/>
        <dsp:cNvSpPr/>
      </dsp:nvSpPr>
      <dsp:spPr>
        <a:xfrm>
          <a:off x="6359594" y="5216068"/>
          <a:ext cx="3359206" cy="5500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58BE5-594B-4337-810B-B3F5EDB634EE}">
      <dsp:nvSpPr>
        <dsp:cNvPr id="0" name=""/>
        <dsp:cNvSpPr/>
      </dsp:nvSpPr>
      <dsp:spPr>
        <a:xfrm>
          <a:off x="9043254" y="4950674"/>
          <a:ext cx="1351094" cy="1080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 Monitoring &amp; </a:t>
          </a:r>
          <a:r>
            <a:rPr lang="en-US" sz="16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Evaluasi</a:t>
          </a:r>
          <a:endParaRPr lang="en-US" sz="1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74912" y="4982332"/>
        <a:ext cx="1287778" cy="1017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8FE3-E79D-49D7-AA14-E1D7F8D95BF7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C3D10-04DD-4C9F-9E3D-37D27366571A}">
      <dsp:nvSpPr>
        <dsp:cNvPr id="0" name=""/>
        <dsp:cNvSpPr/>
      </dsp:nvSpPr>
      <dsp:spPr>
        <a:xfrm>
          <a:off x="752110" y="541866"/>
          <a:ext cx="9831875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Aturan</a:t>
          </a:r>
          <a:r>
            <a:rPr lang="en-US" sz="3100" kern="1200" dirty="0" smtClean="0">
              <a:solidFill>
                <a:schemeClr val="tx1"/>
              </a:solidFill>
            </a:rPr>
            <a:t> UU 12/2012, </a:t>
          </a:r>
          <a:r>
            <a:rPr lang="en-US" sz="3100" kern="1200" dirty="0" err="1" smtClean="0">
              <a:solidFill>
                <a:schemeClr val="tx1"/>
              </a:solidFill>
            </a:rPr>
            <a:t>bahwa</a:t>
          </a:r>
          <a:r>
            <a:rPr lang="en-US" sz="3100" kern="1200" dirty="0" smtClean="0">
              <a:solidFill>
                <a:schemeClr val="tx1"/>
              </a:solidFill>
            </a:rPr>
            <a:t> PTS </a:t>
          </a:r>
          <a:r>
            <a:rPr lang="en-US" sz="3100" kern="1200" dirty="0" err="1" smtClean="0">
              <a:solidFill>
                <a:schemeClr val="tx1"/>
              </a:solidFill>
            </a:rPr>
            <a:t>didirikan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dengan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membentuk</a:t>
          </a:r>
          <a:r>
            <a:rPr lang="en-US" sz="3100" kern="1200" dirty="0" smtClean="0">
              <a:solidFill>
                <a:schemeClr val="tx1"/>
              </a:solidFill>
            </a:rPr>
            <a:t> BP </a:t>
          </a:r>
          <a:r>
            <a:rPr lang="en-US" sz="3100" kern="1200" dirty="0" err="1" smtClean="0">
              <a:solidFill>
                <a:schemeClr val="tx1"/>
              </a:solidFill>
            </a:rPr>
            <a:t>berprinsip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Nirlaba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smtClean="0">
              <a:solidFill>
                <a:schemeClr val="tx1"/>
              </a:solidFill>
              <a:sym typeface="Wingdings" panose="05000000000000000000" pitchFamily="2" charset="2"/>
            </a:rPr>
            <a:t> OSS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52110" y="541866"/>
        <a:ext cx="9831875" cy="1083733"/>
      </dsp:txXfrm>
    </dsp:sp>
    <dsp:sp modelId="{B7AE4E85-B4C6-4AC4-9C92-DE98EE372B3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DDAC2-FA52-4623-9D37-8C0989608430}">
      <dsp:nvSpPr>
        <dsp:cNvPr id="0" name=""/>
        <dsp:cNvSpPr/>
      </dsp:nvSpPr>
      <dsp:spPr>
        <a:xfrm>
          <a:off x="1146048" y="2167466"/>
          <a:ext cx="9437938" cy="108373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Aturan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Permenristekdikti</a:t>
          </a:r>
          <a:r>
            <a:rPr lang="en-US" sz="3100" kern="1200" dirty="0" smtClean="0">
              <a:solidFill>
                <a:schemeClr val="tx1"/>
              </a:solidFill>
            </a:rPr>
            <a:t> 51/2018, </a:t>
          </a:r>
          <a:r>
            <a:rPr lang="en-US" sz="3100" kern="1200" dirty="0" err="1" smtClean="0">
              <a:solidFill>
                <a:schemeClr val="tx1"/>
              </a:solidFill>
            </a:rPr>
            <a:t>bahwa</a:t>
          </a:r>
          <a:r>
            <a:rPr lang="en-US" sz="3100" kern="1200" dirty="0" smtClean="0">
              <a:solidFill>
                <a:schemeClr val="tx1"/>
              </a:solidFill>
            </a:rPr>
            <a:t> PTLN yang </a:t>
          </a:r>
          <a:r>
            <a:rPr lang="en-US" sz="3100" kern="1200" dirty="0" err="1" smtClean="0">
              <a:solidFill>
                <a:schemeClr val="tx1"/>
              </a:solidFill>
            </a:rPr>
            <a:t>didirikan</a:t>
          </a:r>
          <a:r>
            <a:rPr lang="en-US" sz="3100" kern="1200" dirty="0" smtClean="0">
              <a:solidFill>
                <a:schemeClr val="tx1"/>
              </a:solidFill>
            </a:rPr>
            <a:t> di Indonesia </a:t>
          </a:r>
          <a:r>
            <a:rPr lang="en-US" sz="3100" kern="1200" dirty="0" err="1" smtClean="0">
              <a:solidFill>
                <a:schemeClr val="tx1"/>
              </a:solidFill>
            </a:rPr>
            <a:t>berperingkat</a:t>
          </a:r>
          <a:r>
            <a:rPr lang="en-US" sz="3100" kern="1200" dirty="0" smtClean="0">
              <a:solidFill>
                <a:schemeClr val="tx1"/>
              </a:solidFill>
            </a:rPr>
            <a:t> 200 </a:t>
          </a:r>
          <a:r>
            <a:rPr lang="en-US" sz="3100" kern="1200" dirty="0" err="1" smtClean="0">
              <a:solidFill>
                <a:schemeClr val="tx1"/>
              </a:solidFill>
            </a:rPr>
            <a:t>besar</a:t>
          </a:r>
          <a:r>
            <a:rPr lang="en-US" sz="3100" kern="1200" dirty="0" smtClean="0">
              <a:solidFill>
                <a:schemeClr val="tx1"/>
              </a:solidFill>
            </a:rPr>
            <a:t> </a:t>
          </a:r>
          <a:r>
            <a:rPr lang="en-US" sz="3100" kern="1200" dirty="0" err="1" smtClean="0">
              <a:solidFill>
                <a:schemeClr val="tx1"/>
              </a:solidFill>
            </a:rPr>
            <a:t>dunia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146048" y="2167466"/>
        <a:ext cx="9437938" cy="1083733"/>
      </dsp:txXfrm>
    </dsp:sp>
    <dsp:sp modelId="{E1D206EC-D92B-40E2-81F7-1E9D323A556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DBA90-CD83-49EF-9481-6DE1C5D781C4}">
      <dsp:nvSpPr>
        <dsp:cNvPr id="0" name=""/>
        <dsp:cNvSpPr/>
      </dsp:nvSpPr>
      <dsp:spPr>
        <a:xfrm>
          <a:off x="752110" y="3793066"/>
          <a:ext cx="9831875" cy="108373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KEK </a:t>
          </a:r>
          <a:r>
            <a:rPr lang="en-US" sz="3100" kern="1200" dirty="0" err="1" smtClean="0"/>
            <a:t>Pendidikan</a:t>
          </a:r>
          <a:r>
            <a:rPr lang="en-US" sz="3100" kern="1200" dirty="0" smtClean="0"/>
            <a:t> Tinggi </a:t>
          </a:r>
          <a:r>
            <a:rPr lang="en-US" sz="3100" kern="1200" dirty="0" err="1" smtClean="0"/>
            <a:t>belum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berkembang</a:t>
          </a:r>
          <a:endParaRPr lang="en-US" sz="3100" kern="1200" dirty="0"/>
        </a:p>
      </dsp:txBody>
      <dsp:txXfrm>
        <a:off x="752110" y="3793066"/>
        <a:ext cx="9831875" cy="1083733"/>
      </dsp:txXfrm>
    </dsp:sp>
    <dsp:sp modelId="{FEBD5A09-CA76-4AF4-85BF-42BFCDCCB40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0.20347</cdr:x>
      <cdr:y>0.04172</cdr:y>
    </cdr:from>
    <cdr:to>
      <cdr:x>0.73819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0733" y="279400"/>
          <a:ext cx="6519334" cy="677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  <cdr:relSizeAnchor xmlns:cdr="http://schemas.openxmlformats.org/drawingml/2006/chartDrawing">
    <cdr:from>
      <cdr:x>0.08516</cdr:x>
      <cdr:y>0.85604</cdr:y>
    </cdr:from>
    <cdr:to>
      <cdr:x>0.18984</cdr:x>
      <cdr:y>0.91577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8224" y="5732992"/>
          <a:ext cx="127635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∑= 163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0.25781</cdr:x>
      <cdr:y>0.85936</cdr:y>
    </cdr:from>
    <cdr:to>
      <cdr:x>0.36641</cdr:x>
      <cdr:y>0.91909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43249" y="5755217"/>
          <a:ext cx="1323976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236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0.42578</cdr:x>
      <cdr:y>0.85367</cdr:y>
    </cdr:from>
    <cdr:to>
      <cdr:x>0.53359</cdr:x>
      <cdr:y>0.9134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91124" y="5717117"/>
          <a:ext cx="131445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290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0.59323</cdr:x>
      <cdr:y>0.85367</cdr:y>
    </cdr:from>
    <cdr:to>
      <cdr:x>0.70234</cdr:x>
      <cdr:y>0.9134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32649" y="5717117"/>
          <a:ext cx="1330326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127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0.75807</cdr:x>
      <cdr:y>0.85082</cdr:y>
    </cdr:from>
    <cdr:to>
      <cdr:x>0.86563</cdr:x>
      <cdr:y>0.91056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42424" y="5698067"/>
          <a:ext cx="1311276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177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0.16597</cdr:x>
      <cdr:y>0.0642</cdr:y>
    </cdr:from>
    <cdr:to>
      <cdr:x>0.70972</cdr:x>
      <cdr:y>0.22099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3533" y="440267"/>
          <a:ext cx="6629400" cy="107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  <cdr:relSizeAnchor xmlns:cdr="http://schemas.openxmlformats.org/drawingml/2006/chartDrawing">
    <cdr:from>
      <cdr:x>0.25964</cdr:x>
      <cdr:y>0.85077</cdr:y>
    </cdr:from>
    <cdr:to>
      <cdr:x>0.36328</cdr:x>
      <cdr:y>0.9091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65474" y="5834592"/>
          <a:ext cx="126365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76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0.43021</cdr:x>
      <cdr:y>0.84846</cdr:y>
    </cdr:from>
    <cdr:to>
      <cdr:x>0.5375</cdr:x>
      <cdr:y>0.90679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45099" y="5818717"/>
          <a:ext cx="130810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127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0.59297</cdr:x>
      <cdr:y>0.84892</cdr:y>
    </cdr:from>
    <cdr:to>
      <cdr:x>0.7</cdr:x>
      <cdr:y>0.90725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229474" y="5821892"/>
          <a:ext cx="1304926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75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0.75885</cdr:x>
      <cdr:y>0.84938</cdr:y>
    </cdr:from>
    <cdr:to>
      <cdr:x>0.875</cdr:x>
      <cdr:y>0.90772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51949" y="5825067"/>
          <a:ext cx="141605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65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0.09193</cdr:x>
      <cdr:y>0.84568</cdr:y>
    </cdr:from>
    <cdr:to>
      <cdr:x>0.19609</cdr:x>
      <cdr:y>0.90401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20774" y="5799667"/>
          <a:ext cx="127000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sz="1600" b="1" dirty="0" smtClean="0">
              <a:solidFill>
                <a:schemeClr val="accent5">
                  <a:lumMod val="75000"/>
                </a:schemeClr>
              </a:solidFill>
            </a:rPr>
            <a:t>∑ = 53 Prodi </a:t>
          </a:r>
          <a:endParaRPr lang="id-ID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7035" cy="49829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3" y="2"/>
            <a:ext cx="2947035" cy="49829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303D4A15-F9F3-43CC-A220-D21C76C86505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79488"/>
            <a:ext cx="5440680" cy="3910489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7035" cy="49829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3" y="9433107"/>
            <a:ext cx="2947035" cy="49829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5880B5B6-8FD2-47A3-80E3-AD6D9E7CBA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10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23DA-E908-4A16-9A58-DD197F5EB0C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72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23DA-E908-4A16-9A58-DD197F5EB0C1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121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23DA-E908-4A16-9A58-DD197F5EB0C1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09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23DA-E908-4A16-9A58-DD197F5EB0C1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35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9446-7B29-4DC0-BC2C-7D3A4F04C55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9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23DA-E908-4A16-9A58-DD197F5EB0C1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80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1B98-02AA-4440-AC4B-74255141E0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96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76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35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065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7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9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1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1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41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44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1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84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85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図プレースホルダー 1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56011" y="4484131"/>
            <a:ext cx="9019592" cy="1431452"/>
          </a:xfrm>
          <a:custGeom>
            <a:avLst/>
            <a:gdLst>
              <a:gd name="connsiteX0" fmla="*/ 0 w 12313368"/>
              <a:gd name="connsiteY0" fmla="*/ 0 h 2160240"/>
              <a:gd name="connsiteX1" fmla="*/ 12313368 w 12313368"/>
              <a:gd name="connsiteY1" fmla="*/ 0 h 2160240"/>
              <a:gd name="connsiteX2" fmla="*/ 12313368 w 12313368"/>
              <a:gd name="connsiteY2" fmla="*/ 2160240 h 2160240"/>
              <a:gd name="connsiteX3" fmla="*/ 0 w 12313368"/>
              <a:gd name="connsiteY3" fmla="*/ 2160240 h 2160240"/>
              <a:gd name="connsiteX4" fmla="*/ 0 w 12313368"/>
              <a:gd name="connsiteY4" fmla="*/ 0 h 2160240"/>
              <a:gd name="connsiteX0" fmla="*/ 1214846 w 13528214"/>
              <a:gd name="connsiteY0" fmla="*/ 0 h 2160240"/>
              <a:gd name="connsiteX1" fmla="*/ 13528214 w 13528214"/>
              <a:gd name="connsiteY1" fmla="*/ 0 h 2160240"/>
              <a:gd name="connsiteX2" fmla="*/ 13528214 w 13528214"/>
              <a:gd name="connsiteY2" fmla="*/ 2160240 h 2160240"/>
              <a:gd name="connsiteX3" fmla="*/ 0 w 13528214"/>
              <a:gd name="connsiteY3" fmla="*/ 2147177 h 2160240"/>
              <a:gd name="connsiteX4" fmla="*/ 1214846 w 13528214"/>
              <a:gd name="connsiteY4" fmla="*/ 0 h 2160240"/>
              <a:gd name="connsiteX0" fmla="*/ 1214846 w 13528214"/>
              <a:gd name="connsiteY0" fmla="*/ 0 h 2147177"/>
              <a:gd name="connsiteX1" fmla="*/ 13528214 w 13528214"/>
              <a:gd name="connsiteY1" fmla="*/ 0 h 2147177"/>
              <a:gd name="connsiteX2" fmla="*/ 12287243 w 13528214"/>
              <a:gd name="connsiteY2" fmla="*/ 2147177 h 2147177"/>
              <a:gd name="connsiteX3" fmla="*/ 0 w 13528214"/>
              <a:gd name="connsiteY3" fmla="*/ 2147177 h 2147177"/>
              <a:gd name="connsiteX4" fmla="*/ 1214846 w 13528214"/>
              <a:gd name="connsiteY4" fmla="*/ 0 h 2147177"/>
              <a:gd name="connsiteX0" fmla="*/ 1227909 w 13528214"/>
              <a:gd name="connsiteY0" fmla="*/ 0 h 2147177"/>
              <a:gd name="connsiteX1" fmla="*/ 13528214 w 13528214"/>
              <a:gd name="connsiteY1" fmla="*/ 0 h 2147177"/>
              <a:gd name="connsiteX2" fmla="*/ 12287243 w 13528214"/>
              <a:gd name="connsiteY2" fmla="*/ 2147177 h 2147177"/>
              <a:gd name="connsiteX3" fmla="*/ 0 w 13528214"/>
              <a:gd name="connsiteY3" fmla="*/ 2147177 h 2147177"/>
              <a:gd name="connsiteX4" fmla="*/ 1227909 w 13528214"/>
              <a:gd name="connsiteY4" fmla="*/ 0 h 21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8214" h="2147177">
                <a:moveTo>
                  <a:pt x="1227909" y="0"/>
                </a:moveTo>
                <a:lnTo>
                  <a:pt x="13528214" y="0"/>
                </a:lnTo>
                <a:lnTo>
                  <a:pt x="12287243" y="2147177"/>
                </a:lnTo>
                <a:lnTo>
                  <a:pt x="0" y="2147177"/>
                </a:lnTo>
                <a:lnTo>
                  <a:pt x="1227909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dirty="0"/>
              <a:t> 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600624" y="4676153"/>
            <a:ext cx="6961379" cy="793172"/>
          </a:xfrm>
          <a:prstGeom prst="rect">
            <a:avLst/>
          </a:prstGeom>
        </p:spPr>
        <p:txBody>
          <a:bodyPr/>
          <a:lstStyle>
            <a:lvl1pPr algn="l">
              <a:lnSpc>
                <a:spcPts val="3781"/>
              </a:lnSpc>
              <a:defRPr sz="337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610008" y="5325312"/>
            <a:ext cx="6961379" cy="5235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6" name="コンテンツ プレースホルダー 11"/>
          <p:cNvSpPr>
            <a:spLocks noGrp="1"/>
          </p:cNvSpPr>
          <p:nvPr>
            <p:ph sz="quarter" idx="13" hasCustomPrompt="1"/>
          </p:nvPr>
        </p:nvSpPr>
        <p:spPr>
          <a:xfrm rot="18000000">
            <a:off x="7210795" y="4939670"/>
            <a:ext cx="3510440" cy="609653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1" hasCustomPrompt="1"/>
          </p:nvPr>
        </p:nvSpPr>
        <p:spPr>
          <a:xfrm rot="7200000">
            <a:off x="-374707" y="4811097"/>
            <a:ext cx="3510440" cy="609653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4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build="p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807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126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2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755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65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64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257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D7C0-76EC-4344-95B2-4689CC3ED547}" type="datetimeFigureOut">
              <a:rPr lang="id-ID" smtClean="0"/>
              <a:t>19/08/2019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405B-7580-44DE-AB50-8E5C20931A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77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2F04-0E9D-4F25-8AEB-E3F78EC56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65097-5D01-4B0E-88EA-EFFA6EA6A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4.emf"/><Relationship Id="rId2" Type="http://schemas.openxmlformats.org/officeDocument/2006/relationships/image" Target="../media/image18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920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entury Gothic"/>
                <a:cs typeface="Century Gothic"/>
              </a:rPr>
              <a:t>Kementerian</a:t>
            </a:r>
            <a:r>
              <a:rPr lang="en-US" sz="2000" b="1" dirty="0">
                <a:solidFill>
                  <a:prstClr val="white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>
                <a:solidFill>
                  <a:prstClr val="white"/>
                </a:solidFill>
                <a:latin typeface="Century Gothic"/>
                <a:cs typeface="Century Gothic"/>
              </a:rPr>
              <a:t>Riset, Teknologi, dan Pendidikan Tinggi</a:t>
            </a:r>
            <a:endParaRPr lang="en-US" sz="20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CCCD-8364-4FBD-874C-C2E624EC17B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14" y="6194810"/>
            <a:ext cx="614211" cy="5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0382" y="2902094"/>
            <a:ext cx="10642600" cy="1165898"/>
            <a:chOff x="1979985" y="2983858"/>
            <a:chExt cx="8847908" cy="1165898"/>
          </a:xfrm>
        </p:grpSpPr>
        <p:sp>
          <p:nvSpPr>
            <p:cNvPr id="14" name="TextBox 13"/>
            <p:cNvSpPr txBox="1"/>
            <p:nvPr/>
          </p:nvSpPr>
          <p:spPr>
            <a:xfrm>
              <a:off x="1979985" y="2983858"/>
              <a:ext cx="88479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KAWASAN SAINS DAN TEKNOLOGI </a:t>
              </a:r>
            </a:p>
            <a:p>
              <a:pPr algn="ctr"/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SEBAGAI KAWASAN PENDIDIKAN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2097415" y="4136046"/>
              <a:ext cx="8651865" cy="1371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423819" y="5654456"/>
            <a:ext cx="405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002060"/>
                </a:solidFill>
              </a:rPr>
              <a:t>Pekanbaru, 22 Agustus 2019</a:t>
            </a:r>
            <a:endParaRPr lang="id-ID" sz="24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Image result for logo ristekdikti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17" y="566675"/>
            <a:ext cx="1896533" cy="17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3819" y="4236159"/>
            <a:ext cx="418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Disampaikan Oleh: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Dr. Ridwan 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Direktur Pengembangan Kelembagaan PT</a:t>
            </a: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ob azam tm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9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2227" y="5809944"/>
            <a:ext cx="391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Wakil KADIN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Pelatihan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Tenaga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Indonesa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8399" y="716498"/>
            <a:ext cx="6529383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“……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perusahaan-perusahaan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Indonesia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melakukan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rekruitmen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pegawai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melihat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ijazah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dimiliki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pendaftar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tetapi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kompetensi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dimiliki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pendaftar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mereka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mencari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air,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mereka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melihat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apakah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pendaftar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ijazah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S3, S2, S1, D4, D3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SMK,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mereka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lihat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apakah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pendaftar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memiliki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kompetensi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dikeluarkan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lembaga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kredibel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misalkan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AWS,BECHTEL,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625" y="3575594"/>
            <a:ext cx="450015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Kedepan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ijazah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karcis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pekerjaan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dunia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6792" y="4895803"/>
            <a:ext cx="301098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Bagaimana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nasib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alumni  ???</a:t>
            </a:r>
          </a:p>
        </p:txBody>
      </p:sp>
    </p:spTree>
    <p:extLst>
      <p:ext uri="{BB962C8B-B14F-4D97-AF65-F5344CB8AC3E}">
        <p14:creationId xmlns:p14="http://schemas.microsoft.com/office/powerpoint/2010/main" val="8282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70086" y="1626505"/>
            <a:ext cx="1568160" cy="50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8055" y="108361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62932" y="1626505"/>
            <a:ext cx="156816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70901" y="108361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35728" y="3166400"/>
            <a:ext cx="915812" cy="915812"/>
            <a:chOff x="1069153" y="347119"/>
            <a:chExt cx="2040835" cy="2040835"/>
          </a:xfrm>
        </p:grpSpPr>
        <p:sp>
          <p:nvSpPr>
            <p:cNvPr id="38" name="Oval 37"/>
            <p:cNvSpPr/>
            <p:nvPr/>
          </p:nvSpPr>
          <p:spPr>
            <a:xfrm>
              <a:off x="1069153" y="347119"/>
              <a:ext cx="2040835" cy="204083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414" y="635551"/>
              <a:ext cx="1376315" cy="1251937"/>
            </a:xfrm>
            <a:prstGeom prst="rect">
              <a:avLst/>
            </a:prstGeom>
          </p:spPr>
        </p:pic>
      </p:grpSp>
      <p:sp>
        <p:nvSpPr>
          <p:cNvPr id="41" name="Oval 40"/>
          <p:cNvSpPr/>
          <p:nvPr/>
        </p:nvSpPr>
        <p:spPr>
          <a:xfrm>
            <a:off x="935728" y="4454369"/>
            <a:ext cx="915812" cy="91581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35728" y="5724893"/>
            <a:ext cx="915812" cy="91581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0640" y="2058978"/>
            <a:ext cx="384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endidikan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inggi</a:t>
            </a:r>
            <a:endParaRPr lang="id-ID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3224" y="2058978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34,58%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625402" y="205897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00640" y="3372196"/>
            <a:ext cx="2700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Mhsw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Vokasi</a:t>
            </a:r>
            <a:endParaRPr lang="id-ID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3719" y="3372196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8,97 %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25402" y="337219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00640" y="4650665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d-ID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umlah Mahasiswa</a:t>
            </a:r>
            <a:r>
              <a:rPr lang="en-ID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(Org)</a:t>
            </a:r>
            <a:endParaRPr lang="id-ID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5728" y="1862682"/>
            <a:ext cx="915812" cy="91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1" y="4549079"/>
            <a:ext cx="700991" cy="70099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70086" y="4637548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8.041.480</a:t>
            </a:r>
            <a:endParaRPr lang="id-ID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97725" y="4637548"/>
            <a:ext cx="1959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11.000.000</a:t>
            </a:r>
            <a:endParaRPr lang="id-ID" sz="2800" dirty="0">
              <a:solidFill>
                <a:srgbClr val="FD9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8" y="5785795"/>
            <a:ext cx="617613" cy="56179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4" y="6030006"/>
            <a:ext cx="586260" cy="5862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845788" y="5960428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d-ID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umlah Mahasiswa Vokasi</a:t>
            </a:r>
            <a:r>
              <a:rPr lang="en-ID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(Org)</a:t>
            </a:r>
            <a:endParaRPr lang="id-ID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73719" y="595076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721.288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271426" y="5950766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2.750.000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3" y="2340"/>
            <a:ext cx="12201222" cy="66476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52780" y="34206"/>
            <a:ext cx="791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8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endParaRPr lang="id-ID" sz="2800" b="1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1" y="2019210"/>
            <a:ext cx="687087" cy="56886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2162" y="6159500"/>
            <a:ext cx="954063" cy="725513"/>
          </a:xfrm>
          <a:prstGeom prst="rect">
            <a:avLst/>
          </a:prstGeom>
        </p:spPr>
      </p:pic>
      <p:sp>
        <p:nvSpPr>
          <p:cNvPr id="8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099530" y="6356350"/>
            <a:ext cx="2743200" cy="36512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37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3" y="2340"/>
            <a:ext cx="12186997" cy="6614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022" y="71440"/>
            <a:ext cx="453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PT dan Prodi Vokasi 2019</a:t>
            </a:r>
            <a:endParaRPr lang="id-ID" sz="2800" b="1" dirty="0"/>
          </a:p>
        </p:txBody>
      </p:sp>
      <p:pic>
        <p:nvPicPr>
          <p:cNvPr id="5" name="Picture 4" descr="peta sebaran prodi vokasi inonesia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938918"/>
            <a:ext cx="11476383" cy="5670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162" y="6159500"/>
            <a:ext cx="954063" cy="725513"/>
          </a:xfrm>
          <a:prstGeom prst="rect">
            <a:avLst/>
          </a:prstGeom>
        </p:spPr>
      </p:pic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099530" y="6356350"/>
            <a:ext cx="2743200" cy="36512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0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75">
            <a:extLst>
              <a:ext uri="{FF2B5EF4-FFF2-40B4-BE49-F238E27FC236}">
                <a16:creationId xmlns:a16="http://schemas.microsoft.com/office/drawing/2014/main" id="{9DE323AB-C7FB-4E18-91A5-0219BED5B9EB}"/>
              </a:ext>
            </a:extLst>
          </p:cNvPr>
          <p:cNvSpPr/>
          <p:nvPr/>
        </p:nvSpPr>
        <p:spPr>
          <a:xfrm rot="18900000" flipH="1">
            <a:off x="3084709" y="5182985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75">
            <a:extLst>
              <a:ext uri="{FF2B5EF4-FFF2-40B4-BE49-F238E27FC236}">
                <a16:creationId xmlns:a16="http://schemas.microsoft.com/office/drawing/2014/main" id="{92A9DB42-D57C-4242-A739-11C2D5A99228}"/>
              </a:ext>
            </a:extLst>
          </p:cNvPr>
          <p:cNvSpPr/>
          <p:nvPr/>
        </p:nvSpPr>
        <p:spPr>
          <a:xfrm rot="2700000" flipH="1">
            <a:off x="3422777" y="1772121"/>
            <a:ext cx="669140" cy="665064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FCC5BC-6981-4DAE-9150-594BB7978FFE}"/>
              </a:ext>
            </a:extLst>
          </p:cNvPr>
          <p:cNvSpPr/>
          <p:nvPr/>
        </p:nvSpPr>
        <p:spPr>
          <a:xfrm flipH="1">
            <a:off x="2272103" y="3377172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75">
            <a:extLst>
              <a:ext uri="{FF2B5EF4-FFF2-40B4-BE49-F238E27FC236}">
                <a16:creationId xmlns:a16="http://schemas.microsoft.com/office/drawing/2014/main" id="{2178C726-EF7F-4886-AF42-AD34E57A2A0C}"/>
              </a:ext>
            </a:extLst>
          </p:cNvPr>
          <p:cNvSpPr/>
          <p:nvPr/>
        </p:nvSpPr>
        <p:spPr>
          <a:xfrm rot="2700000">
            <a:off x="7981287" y="5066443"/>
            <a:ext cx="714164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75">
            <a:extLst>
              <a:ext uri="{FF2B5EF4-FFF2-40B4-BE49-F238E27FC236}">
                <a16:creationId xmlns:a16="http://schemas.microsoft.com/office/drawing/2014/main" id="{AC399672-CF34-463D-BBC1-8C80859F12F9}"/>
              </a:ext>
            </a:extLst>
          </p:cNvPr>
          <p:cNvSpPr/>
          <p:nvPr/>
        </p:nvSpPr>
        <p:spPr>
          <a:xfrm rot="18900000">
            <a:off x="7762872" y="1869451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75">
            <a:extLst>
              <a:ext uri="{FF2B5EF4-FFF2-40B4-BE49-F238E27FC236}">
                <a16:creationId xmlns:a16="http://schemas.microsoft.com/office/drawing/2014/main" id="{9CF82D55-9F45-4C89-BB42-68A555CCCC24}"/>
              </a:ext>
            </a:extLst>
          </p:cNvPr>
          <p:cNvSpPr/>
          <p:nvPr/>
        </p:nvSpPr>
        <p:spPr>
          <a:xfrm>
            <a:off x="8400123" y="2839638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75">
            <a:extLst>
              <a:ext uri="{FF2B5EF4-FFF2-40B4-BE49-F238E27FC236}">
                <a16:creationId xmlns:a16="http://schemas.microsoft.com/office/drawing/2014/main" id="{AC0DD2B4-BC2E-45BB-B590-F863D9CCACF6}"/>
              </a:ext>
            </a:extLst>
          </p:cNvPr>
          <p:cNvSpPr/>
          <p:nvPr/>
        </p:nvSpPr>
        <p:spPr>
          <a:xfrm rot="18900000" flipH="1">
            <a:off x="3152886" y="5253609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95">
            <a:extLst>
              <a:ext uri="{FF2B5EF4-FFF2-40B4-BE49-F238E27FC236}">
                <a16:creationId xmlns:a16="http://schemas.microsoft.com/office/drawing/2014/main" id="{D05AA43D-AEA3-49A0-BCCA-6C85B8FCEE33}"/>
              </a:ext>
            </a:extLst>
          </p:cNvPr>
          <p:cNvCxnSpPr>
            <a:cxnSpLocks/>
          </p:cNvCxnSpPr>
          <p:nvPr/>
        </p:nvCxnSpPr>
        <p:spPr>
          <a:xfrm rot="18900000">
            <a:off x="3622880" y="5009817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5">
            <a:extLst>
              <a:ext uri="{FF2B5EF4-FFF2-40B4-BE49-F238E27FC236}">
                <a16:creationId xmlns:a16="http://schemas.microsoft.com/office/drawing/2014/main" id="{0844C867-F8B7-4BA2-BE2E-41035577359C}"/>
              </a:ext>
            </a:extLst>
          </p:cNvPr>
          <p:cNvSpPr/>
          <p:nvPr/>
        </p:nvSpPr>
        <p:spPr>
          <a:xfrm rot="2700000" flipH="1">
            <a:off x="3500293" y="1848946"/>
            <a:ext cx="495248" cy="517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id="{0B531B05-4172-47DB-8231-1DA3288828F3}"/>
              </a:ext>
            </a:extLst>
          </p:cNvPr>
          <p:cNvCxnSpPr>
            <a:cxnSpLocks/>
          </p:cNvCxnSpPr>
          <p:nvPr/>
        </p:nvCxnSpPr>
        <p:spPr>
          <a:xfrm rot="2700000">
            <a:off x="3921211" y="2674952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A4E0946-B87F-474E-881E-179A94A65937}"/>
              </a:ext>
            </a:extLst>
          </p:cNvPr>
          <p:cNvSpPr/>
          <p:nvPr/>
        </p:nvSpPr>
        <p:spPr>
          <a:xfrm flipH="1">
            <a:off x="2343509" y="3458004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B90948-78DA-49BC-8F96-004100484E85}"/>
              </a:ext>
            </a:extLst>
          </p:cNvPr>
          <p:cNvCxnSpPr>
            <a:cxnSpLocks/>
          </p:cNvCxnSpPr>
          <p:nvPr/>
        </p:nvCxnSpPr>
        <p:spPr>
          <a:xfrm>
            <a:off x="3083424" y="3830489"/>
            <a:ext cx="780777" cy="30491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>
            <a:extLst>
              <a:ext uri="{FF2B5EF4-FFF2-40B4-BE49-F238E27FC236}">
                <a16:creationId xmlns:a16="http://schemas.microsoft.com/office/drawing/2014/main" id="{4683830A-D627-4F20-8E5F-C130ABD7D550}"/>
              </a:ext>
            </a:extLst>
          </p:cNvPr>
          <p:cNvSpPr/>
          <p:nvPr/>
        </p:nvSpPr>
        <p:spPr>
          <a:xfrm rot="2700000">
            <a:off x="8051910" y="5144602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Straight Connector 95">
            <a:extLst>
              <a:ext uri="{FF2B5EF4-FFF2-40B4-BE49-F238E27FC236}">
                <a16:creationId xmlns:a16="http://schemas.microsoft.com/office/drawing/2014/main" id="{28313402-0793-41BE-9A21-35CE8FB49F8F}"/>
              </a:ext>
            </a:extLst>
          </p:cNvPr>
          <p:cNvCxnSpPr>
            <a:cxnSpLocks/>
          </p:cNvCxnSpPr>
          <p:nvPr/>
        </p:nvCxnSpPr>
        <p:spPr>
          <a:xfrm flipH="1" flipV="1">
            <a:off x="7541347" y="4587752"/>
            <a:ext cx="507562" cy="448924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5">
            <a:extLst>
              <a:ext uri="{FF2B5EF4-FFF2-40B4-BE49-F238E27FC236}">
                <a16:creationId xmlns:a16="http://schemas.microsoft.com/office/drawing/2014/main" id="{A9E62842-A7B5-4658-99C1-3E31A0441984}"/>
              </a:ext>
            </a:extLst>
          </p:cNvPr>
          <p:cNvSpPr/>
          <p:nvPr/>
        </p:nvSpPr>
        <p:spPr>
          <a:xfrm rot="18900000">
            <a:off x="7835974" y="1952899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2" name="Straight Connector 95">
            <a:extLst>
              <a:ext uri="{FF2B5EF4-FFF2-40B4-BE49-F238E27FC236}">
                <a16:creationId xmlns:a16="http://schemas.microsoft.com/office/drawing/2014/main" id="{E45A8BFE-F389-48FD-A477-8ABC982617D1}"/>
              </a:ext>
            </a:extLst>
          </p:cNvPr>
          <p:cNvCxnSpPr>
            <a:cxnSpLocks/>
          </p:cNvCxnSpPr>
          <p:nvPr/>
        </p:nvCxnSpPr>
        <p:spPr>
          <a:xfrm flipH="1">
            <a:off x="7162798" y="2576366"/>
            <a:ext cx="584256" cy="482502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5">
            <a:extLst>
              <a:ext uri="{FF2B5EF4-FFF2-40B4-BE49-F238E27FC236}">
                <a16:creationId xmlns:a16="http://schemas.microsoft.com/office/drawing/2014/main" id="{F53CC9C0-008A-400D-B489-8DFAD44DB697}"/>
              </a:ext>
            </a:extLst>
          </p:cNvPr>
          <p:cNvSpPr/>
          <p:nvPr/>
        </p:nvSpPr>
        <p:spPr>
          <a:xfrm>
            <a:off x="8470748" y="2902431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6" name="Straight Connector 95">
            <a:extLst>
              <a:ext uri="{FF2B5EF4-FFF2-40B4-BE49-F238E27FC236}">
                <a16:creationId xmlns:a16="http://schemas.microsoft.com/office/drawing/2014/main" id="{23D66E22-08F6-4483-B130-FEE48B39AF13}"/>
              </a:ext>
            </a:extLst>
          </p:cNvPr>
          <p:cNvCxnSpPr>
            <a:cxnSpLocks/>
          </p:cNvCxnSpPr>
          <p:nvPr/>
        </p:nvCxnSpPr>
        <p:spPr>
          <a:xfrm flipH="1">
            <a:off x="7642388" y="3302040"/>
            <a:ext cx="638012" cy="251764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1E767F-74BC-4D15-865F-C4A29D30DE3A}"/>
              </a:ext>
            </a:extLst>
          </p:cNvPr>
          <p:cNvGrpSpPr/>
          <p:nvPr/>
        </p:nvGrpSpPr>
        <p:grpSpPr>
          <a:xfrm>
            <a:off x="4016196" y="3014363"/>
            <a:ext cx="3542664" cy="1970456"/>
            <a:chOff x="2975812" y="2736845"/>
            <a:chExt cx="3542664" cy="197045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0AA23E9-A4C1-4C10-9B19-4DC2AE1DD2B0}"/>
                </a:ext>
              </a:extLst>
            </p:cNvPr>
            <p:cNvGrpSpPr/>
            <p:nvPr/>
          </p:nvGrpSpPr>
          <p:grpSpPr>
            <a:xfrm>
              <a:off x="3124354" y="2903912"/>
              <a:ext cx="3332269" cy="1622534"/>
              <a:chOff x="3124354" y="2903912"/>
              <a:chExt cx="3332269" cy="162253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8BB10E5-C1A8-475B-A64C-85936B5042D5}"/>
                  </a:ext>
                </a:extLst>
              </p:cNvPr>
              <p:cNvSpPr/>
              <p:nvPr/>
            </p:nvSpPr>
            <p:spPr>
              <a:xfrm>
                <a:off x="3124354" y="2903912"/>
                <a:ext cx="1622533" cy="1622534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</a:rPr>
                  <a:t>1</a:t>
                </a:r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dirty="0" err="1" smtClean="0">
                    <a:solidFill>
                      <a:schemeClr val="tx1"/>
                    </a:solidFill>
                  </a:rPr>
                  <a:t>Perbaikan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err="1" smtClean="0">
                    <a:solidFill>
                      <a:schemeClr val="tx1"/>
                    </a:solidFill>
                  </a:rPr>
                  <a:t>Mutu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146CBC0-2F6D-4760-9609-82D43D336E02}"/>
                  </a:ext>
                </a:extLst>
              </p:cNvPr>
              <p:cNvSpPr/>
              <p:nvPr/>
            </p:nvSpPr>
            <p:spPr>
              <a:xfrm>
                <a:off x="4797777" y="2903912"/>
                <a:ext cx="1658846" cy="16225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r>
                  <a:rPr lang="en-US" altLang="ko-KR" sz="16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Peningkatan</a:t>
                </a:r>
                <a:r>
                  <a:rPr lang="en-US" altLang="ko-KR" sz="1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Kapasitas</a:t>
                </a:r>
                <a:endParaRPr lang="ko-KR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9AF8ACD-DA95-4B34-A6C4-9538D38A7F7A}"/>
                </a:ext>
              </a:extLst>
            </p:cNvPr>
            <p:cNvSpPr/>
            <p:nvPr/>
          </p:nvSpPr>
          <p:spPr>
            <a:xfrm rot="2700000" flipH="1" flipV="1">
              <a:off x="2975812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D0E79F1-1290-41CF-B627-1481EBE9F171}"/>
                </a:ext>
              </a:extLst>
            </p:cNvPr>
            <p:cNvSpPr/>
            <p:nvPr/>
          </p:nvSpPr>
          <p:spPr>
            <a:xfrm rot="18900000" flipV="1">
              <a:off x="4576884" y="2765710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1F1A64-9187-46A6-8265-B543F69036AB}"/>
              </a:ext>
            </a:extLst>
          </p:cNvPr>
          <p:cNvGrpSpPr/>
          <p:nvPr/>
        </p:nvGrpSpPr>
        <p:grpSpPr>
          <a:xfrm>
            <a:off x="52050" y="3375060"/>
            <a:ext cx="2066660" cy="751430"/>
            <a:chOff x="575693" y="4105536"/>
            <a:chExt cx="1625933" cy="7514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7543E6-B64B-425A-BD8C-267A261BF5D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Menbangun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Kemitraan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Industri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2E7875-2469-4A27-8B32-A2269DBA7D3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F1B523-3A2B-436A-8CD4-ED73770A07B9}"/>
              </a:ext>
            </a:extLst>
          </p:cNvPr>
          <p:cNvGrpSpPr/>
          <p:nvPr/>
        </p:nvGrpSpPr>
        <p:grpSpPr>
          <a:xfrm>
            <a:off x="461281" y="2288265"/>
            <a:ext cx="2100678" cy="692560"/>
            <a:chOff x="575693" y="4105536"/>
            <a:chExt cx="1652697" cy="69256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FE72C2-CA0F-44AA-AC90-CF4EB3B7151F}"/>
                </a:ext>
              </a:extLst>
            </p:cNvPr>
            <p:cNvSpPr txBox="1"/>
            <p:nvPr/>
          </p:nvSpPr>
          <p:spPr>
            <a:xfrm>
              <a:off x="611055" y="433643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Peningkatan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kompetensi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dosen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DN &amp; LN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226FB3-3BFD-4CE0-8A31-8332E96D33E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30A7B4-A8A4-4082-BFE6-9E0C753D8DB7}"/>
              </a:ext>
            </a:extLst>
          </p:cNvPr>
          <p:cNvGrpSpPr/>
          <p:nvPr/>
        </p:nvGrpSpPr>
        <p:grpSpPr>
          <a:xfrm>
            <a:off x="473432" y="4448296"/>
            <a:ext cx="1815401" cy="684586"/>
            <a:chOff x="575693" y="4105536"/>
            <a:chExt cx="1625933" cy="8898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64ADB7-43AA-4422-AC4B-1F7A8A95EEF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60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Sertifikasi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Kompetensi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Lulusan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68EFC0-CD08-4BDB-9884-590A6F6DA42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00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C4836B-84AC-4593-8CDB-1F98E4225728}"/>
              </a:ext>
            </a:extLst>
          </p:cNvPr>
          <p:cNvGrpSpPr/>
          <p:nvPr/>
        </p:nvGrpSpPr>
        <p:grpSpPr>
          <a:xfrm>
            <a:off x="9262197" y="3936146"/>
            <a:ext cx="2117534" cy="788407"/>
            <a:chOff x="575693" y="4105536"/>
            <a:chExt cx="1625933" cy="16079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0BEFFA-188F-42D1-A532-09A21C1746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1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</a:t>
              </a:r>
              <a:r>
                <a:rPr lang="id-ID" sz="1200" b="1" dirty="0"/>
                <a:t>embangunan</a:t>
              </a:r>
              <a:r>
                <a:rPr lang="en-US" sz="1200" b="1" dirty="0"/>
                <a:t> 265</a:t>
              </a:r>
              <a:r>
                <a:rPr lang="id-ID" sz="1200" b="1" dirty="0"/>
                <a:t> Politeknik Baru</a:t>
              </a:r>
              <a:endParaRPr lang="id-ID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E1945B-CCFE-4E4A-805B-4A0C713A150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5649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F157C0-27DD-476F-A6B2-9CC2D61560BA}"/>
              </a:ext>
            </a:extLst>
          </p:cNvPr>
          <p:cNvGrpSpPr/>
          <p:nvPr/>
        </p:nvGrpSpPr>
        <p:grpSpPr>
          <a:xfrm>
            <a:off x="8608690" y="1594832"/>
            <a:ext cx="2229355" cy="751430"/>
            <a:chOff x="575693" y="4105536"/>
            <a:chExt cx="1625933" cy="7514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F63462-97C2-4F85-9223-E7D5FA9DCD9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Peningkatan</a:t>
              </a:r>
              <a:r>
                <a:rPr lang="en-US" sz="1200" b="1" dirty="0"/>
                <a:t> </a:t>
              </a:r>
              <a:r>
                <a:rPr lang="en-US" sz="1200" b="1" dirty="0" err="1"/>
                <a:t>Daya</a:t>
              </a:r>
              <a:r>
                <a:rPr lang="en-US" sz="1200" b="1" dirty="0"/>
                <a:t> </a:t>
              </a:r>
              <a:r>
                <a:rPr lang="en-US" sz="1200" b="1" dirty="0" err="1"/>
                <a:t>Tampung</a:t>
              </a:r>
              <a:endParaRPr lang="id-ID" sz="1200" b="1" dirty="0"/>
            </a:p>
            <a:p>
              <a:r>
                <a:rPr lang="en-US" sz="1200" b="1" dirty="0" err="1"/>
                <a:t>Politeknik</a:t>
              </a:r>
              <a:r>
                <a:rPr lang="en-US" sz="1200" b="1" dirty="0"/>
                <a:t> </a:t>
              </a:r>
              <a:r>
                <a:rPr lang="en-US" sz="1200" b="1" dirty="0" err="1"/>
                <a:t>Eksisting</a:t>
              </a:r>
              <a:r>
                <a:rPr lang="en-US" sz="1200" b="1" dirty="0"/>
                <a:t> </a:t>
              </a:r>
              <a:endParaRPr lang="id-ID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9891E7-47CE-4F09-A749-1A130CEB96D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11A78C-CF18-4C35-8248-8EBD4E3E0AF8}"/>
              </a:ext>
            </a:extLst>
          </p:cNvPr>
          <p:cNvGrpSpPr/>
          <p:nvPr/>
        </p:nvGrpSpPr>
        <p:grpSpPr>
          <a:xfrm>
            <a:off x="8906992" y="4966434"/>
            <a:ext cx="2160622" cy="859397"/>
            <a:chOff x="575693" y="4105536"/>
            <a:chExt cx="1625933" cy="116875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DC07FA-AF42-4C68-8AE2-7EA5511C4A2B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87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Peningkatan</a:t>
              </a:r>
              <a:r>
                <a:rPr lang="en-US" sz="1200" b="1" dirty="0" smtClean="0"/>
                <a:t> </a:t>
              </a:r>
              <a:r>
                <a:rPr lang="en-US" sz="1200" b="1" dirty="0"/>
                <a:t>K</a:t>
              </a:r>
              <a:r>
                <a:rPr lang="id-ID" sz="1200" b="1" dirty="0"/>
                <a:t>apasitas Perguruan Tinggi Vokasi Non Politeknik</a:t>
              </a:r>
              <a:endParaRPr lang="id-ID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CB9EA0-535A-42FF-AF13-AB851D52097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7671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Parallelogram 15">
            <a:extLst>
              <a:ext uri="{FF2B5EF4-FFF2-40B4-BE49-F238E27FC236}">
                <a16:creationId xmlns:a16="http://schemas.microsoft.com/office/drawing/2014/main" id="{6B92F327-6DE1-41F3-93E8-94F8102CE90B}"/>
              </a:ext>
            </a:extLst>
          </p:cNvPr>
          <p:cNvSpPr/>
          <p:nvPr/>
        </p:nvSpPr>
        <p:spPr>
          <a:xfrm flipH="1">
            <a:off x="8579706" y="3009357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767E3305-8CF7-438B-A806-08044F64DEC1}"/>
              </a:ext>
            </a:extLst>
          </p:cNvPr>
          <p:cNvSpPr/>
          <p:nvPr/>
        </p:nvSpPr>
        <p:spPr>
          <a:xfrm>
            <a:off x="2469135" y="3579262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7A7A425A-1897-4B29-A1BD-8F53CAA6C9E3}"/>
              </a:ext>
            </a:extLst>
          </p:cNvPr>
          <p:cNvSpPr/>
          <p:nvPr/>
        </p:nvSpPr>
        <p:spPr>
          <a:xfrm>
            <a:off x="3631633" y="1941733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id="{C38D3741-D4E0-47EB-92E9-1787075EAB50}"/>
              </a:ext>
            </a:extLst>
          </p:cNvPr>
          <p:cNvSpPr/>
          <p:nvPr/>
        </p:nvSpPr>
        <p:spPr>
          <a:xfrm>
            <a:off x="7972341" y="2095621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C7893999-003B-4CC1-801D-FE885B1B67E9}"/>
              </a:ext>
            </a:extLst>
          </p:cNvPr>
          <p:cNvSpPr/>
          <p:nvPr/>
        </p:nvSpPr>
        <p:spPr>
          <a:xfrm rot="2700000">
            <a:off x="8191225" y="5183695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EB90948-78DA-49BC-8F96-004100484E85}"/>
              </a:ext>
            </a:extLst>
          </p:cNvPr>
          <p:cNvCxnSpPr>
            <a:cxnSpLocks/>
          </p:cNvCxnSpPr>
          <p:nvPr/>
        </p:nvCxnSpPr>
        <p:spPr>
          <a:xfrm>
            <a:off x="3314065" y="2991021"/>
            <a:ext cx="712587" cy="386151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F1B523-3A2B-436A-8CD4-ED73770A07B9}"/>
              </a:ext>
            </a:extLst>
          </p:cNvPr>
          <p:cNvGrpSpPr/>
          <p:nvPr/>
        </p:nvGrpSpPr>
        <p:grpSpPr>
          <a:xfrm>
            <a:off x="1198631" y="1618871"/>
            <a:ext cx="2100678" cy="507894"/>
            <a:chOff x="575693" y="4105536"/>
            <a:chExt cx="1652697" cy="50789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3FE72C2-CA0F-44AA-AC90-CF4EB3B7151F}"/>
                </a:ext>
              </a:extLst>
            </p:cNvPr>
            <p:cNvSpPr txBox="1"/>
            <p:nvPr/>
          </p:nvSpPr>
          <p:spPr>
            <a:xfrm>
              <a:off x="611055" y="4336431"/>
              <a:ext cx="1617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Penguatan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Prodi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3226FB3-3BFD-4CE0-8A31-8332E96D33E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A4E0946-B87F-474E-881E-179A94A65937}"/>
              </a:ext>
            </a:extLst>
          </p:cNvPr>
          <p:cNvSpPr/>
          <p:nvPr/>
        </p:nvSpPr>
        <p:spPr>
          <a:xfrm flipH="1">
            <a:off x="2633850" y="2529283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FCC5BC-6981-4DAE-9150-594BB7978FFE}"/>
              </a:ext>
            </a:extLst>
          </p:cNvPr>
          <p:cNvSpPr/>
          <p:nvPr/>
        </p:nvSpPr>
        <p:spPr>
          <a:xfrm flipH="1">
            <a:off x="2616476" y="2478900"/>
            <a:ext cx="620074" cy="69257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112C1C09-83B8-4067-A348-646D3BD40842}"/>
              </a:ext>
            </a:extLst>
          </p:cNvPr>
          <p:cNvSpPr/>
          <p:nvPr/>
        </p:nvSpPr>
        <p:spPr>
          <a:xfrm>
            <a:off x="2781951" y="2657134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Oval 75">
            <a:extLst>
              <a:ext uri="{FF2B5EF4-FFF2-40B4-BE49-F238E27FC236}">
                <a16:creationId xmlns:a16="http://schemas.microsoft.com/office/drawing/2014/main" id="{9DE323AB-C7FB-4E18-91A5-0219BED5B9EB}"/>
              </a:ext>
            </a:extLst>
          </p:cNvPr>
          <p:cNvSpPr/>
          <p:nvPr/>
        </p:nvSpPr>
        <p:spPr>
          <a:xfrm rot="18900000" flipH="1">
            <a:off x="2374477" y="4352078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Oval 75">
            <a:extLst>
              <a:ext uri="{FF2B5EF4-FFF2-40B4-BE49-F238E27FC236}">
                <a16:creationId xmlns:a16="http://schemas.microsoft.com/office/drawing/2014/main" id="{AC0DD2B4-BC2E-45BB-B590-F863D9CCACF6}"/>
              </a:ext>
            </a:extLst>
          </p:cNvPr>
          <p:cNvSpPr/>
          <p:nvPr/>
        </p:nvSpPr>
        <p:spPr>
          <a:xfrm rot="18900000" flipH="1">
            <a:off x="2441776" y="4422702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D30A7B4-A8A4-4082-BFE6-9E0C753D8DB7}"/>
              </a:ext>
            </a:extLst>
          </p:cNvPr>
          <p:cNvGrpSpPr/>
          <p:nvPr/>
        </p:nvGrpSpPr>
        <p:grpSpPr>
          <a:xfrm>
            <a:off x="1152075" y="5321068"/>
            <a:ext cx="1815401" cy="684586"/>
            <a:chOff x="575693" y="4105536"/>
            <a:chExt cx="1625933" cy="88986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E64ADB7-43AA-4422-AC4B-1F7A8A95EEF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60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LSP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TUK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968EFC0-CD08-4BDB-9884-590A6F6DA42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00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B90948-78DA-49BC-8F96-004100484E85}"/>
              </a:ext>
            </a:extLst>
          </p:cNvPr>
          <p:cNvCxnSpPr>
            <a:cxnSpLocks/>
          </p:cNvCxnSpPr>
          <p:nvPr/>
        </p:nvCxnSpPr>
        <p:spPr>
          <a:xfrm flipV="1">
            <a:off x="3169679" y="4325546"/>
            <a:ext cx="718100" cy="293409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21">
            <a:extLst>
              <a:ext uri="{FF2B5EF4-FFF2-40B4-BE49-F238E27FC236}">
                <a16:creationId xmlns:a16="http://schemas.microsoft.com/office/drawing/2014/main" id="{457AD013-0058-407C-BA22-C9A698C4B850}"/>
              </a:ext>
            </a:extLst>
          </p:cNvPr>
          <p:cNvSpPr>
            <a:spLocks noChangeAspect="1"/>
          </p:cNvSpPr>
          <p:nvPr/>
        </p:nvSpPr>
        <p:spPr>
          <a:xfrm>
            <a:off x="3248391" y="535585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Isosceles Triangle 51">
            <a:extLst>
              <a:ext uri="{FF2B5EF4-FFF2-40B4-BE49-F238E27FC236}">
                <a16:creationId xmlns:a16="http://schemas.microsoft.com/office/drawing/2014/main" id="{D6E41365-E3BA-44A9-A8EC-7DB55867E664}"/>
              </a:ext>
            </a:extLst>
          </p:cNvPr>
          <p:cNvSpPr/>
          <p:nvPr/>
        </p:nvSpPr>
        <p:spPr>
          <a:xfrm>
            <a:off x="2534731" y="4579101"/>
            <a:ext cx="375336" cy="24500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83" name="Graphic 49">
            <a:extLst>
              <a:ext uri="{FF2B5EF4-FFF2-40B4-BE49-F238E27FC236}">
                <a16:creationId xmlns:a16="http://schemas.microsoft.com/office/drawing/2014/main" id="{3C52453A-FF63-4101-95E7-6256F8662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01228" y="1811959"/>
            <a:ext cx="1542841" cy="1542841"/>
          </a:xfrm>
          <a:prstGeom prst="rect">
            <a:avLst/>
          </a:prstGeom>
        </p:spPr>
      </p:pic>
      <p:sp>
        <p:nvSpPr>
          <p:cNvPr id="84" name="Oval 75">
            <a:extLst>
              <a:ext uri="{FF2B5EF4-FFF2-40B4-BE49-F238E27FC236}">
                <a16:creationId xmlns:a16="http://schemas.microsoft.com/office/drawing/2014/main" id="{2178C726-EF7F-4886-AF42-AD34E57A2A0C}"/>
              </a:ext>
            </a:extLst>
          </p:cNvPr>
          <p:cNvSpPr/>
          <p:nvPr/>
        </p:nvSpPr>
        <p:spPr>
          <a:xfrm rot="2700000">
            <a:off x="8400124" y="3991773"/>
            <a:ext cx="714164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7C4836B-84AC-4593-8CDB-1F98E4225728}"/>
              </a:ext>
            </a:extLst>
          </p:cNvPr>
          <p:cNvGrpSpPr/>
          <p:nvPr/>
        </p:nvGrpSpPr>
        <p:grpSpPr>
          <a:xfrm>
            <a:off x="9281748" y="2715510"/>
            <a:ext cx="2117534" cy="860332"/>
            <a:chOff x="575693" y="4057546"/>
            <a:chExt cx="1625933" cy="175465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0BEFFA-188F-42D1-A532-09A21C174609}"/>
                </a:ext>
              </a:extLst>
            </p:cNvPr>
            <p:cNvSpPr txBox="1"/>
            <p:nvPr/>
          </p:nvSpPr>
          <p:spPr>
            <a:xfrm>
              <a:off x="578400" y="4494002"/>
              <a:ext cx="1617335" cy="13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Penambahan</a:t>
              </a:r>
              <a:r>
                <a:rPr lang="en-US" sz="1200" b="1" dirty="0" smtClean="0"/>
                <a:t> </a:t>
              </a:r>
              <a:r>
                <a:rPr lang="en-US" sz="1200" b="1" dirty="0" err="1"/>
                <a:t>Jumlah</a:t>
              </a:r>
              <a:r>
                <a:rPr lang="en-US" sz="1200" b="1" dirty="0"/>
                <a:t> Prodi </a:t>
              </a:r>
              <a:r>
                <a:rPr lang="en-US" sz="1200" b="1" dirty="0" err="1"/>
                <a:t>Politeknik</a:t>
              </a:r>
              <a:r>
                <a:rPr lang="en-US" sz="1200" b="1" dirty="0"/>
                <a:t> </a:t>
              </a:r>
              <a:r>
                <a:rPr lang="en-US" sz="1200" b="1" dirty="0" err="1"/>
                <a:t>Eksisting</a:t>
              </a:r>
              <a:r>
                <a:rPr lang="en-US" sz="1200" b="1" dirty="0"/>
                <a:t> &amp; PSDKU 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0E1945B-CCFE-4E4A-805B-4A0C713A1504}"/>
                </a:ext>
              </a:extLst>
            </p:cNvPr>
            <p:cNvSpPr txBox="1"/>
            <p:nvPr/>
          </p:nvSpPr>
          <p:spPr>
            <a:xfrm>
              <a:off x="575693" y="4057546"/>
              <a:ext cx="1625933" cy="5649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3" name="Straight Connector 95">
            <a:extLst>
              <a:ext uri="{FF2B5EF4-FFF2-40B4-BE49-F238E27FC236}">
                <a16:creationId xmlns:a16="http://schemas.microsoft.com/office/drawing/2014/main" id="{23D66E22-08F6-4483-B130-FEE48B39AF13}"/>
              </a:ext>
            </a:extLst>
          </p:cNvPr>
          <p:cNvCxnSpPr>
            <a:cxnSpLocks/>
          </p:cNvCxnSpPr>
          <p:nvPr/>
        </p:nvCxnSpPr>
        <p:spPr>
          <a:xfrm flipH="1" flipV="1">
            <a:off x="7676291" y="4024149"/>
            <a:ext cx="664229" cy="19767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75">
            <a:extLst>
              <a:ext uri="{FF2B5EF4-FFF2-40B4-BE49-F238E27FC236}">
                <a16:creationId xmlns:a16="http://schemas.microsoft.com/office/drawing/2014/main" id="{4683830A-D627-4F20-8E5F-C130ABD7D550}"/>
              </a:ext>
            </a:extLst>
          </p:cNvPr>
          <p:cNvSpPr/>
          <p:nvPr/>
        </p:nvSpPr>
        <p:spPr>
          <a:xfrm rot="2700000">
            <a:off x="8476575" y="4054513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A883A5BF-5A80-47D0-B789-BF84D2A51088}"/>
              </a:ext>
            </a:extLst>
          </p:cNvPr>
          <p:cNvSpPr/>
          <p:nvPr/>
        </p:nvSpPr>
        <p:spPr>
          <a:xfrm>
            <a:off x="8592691" y="4159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3" y="2340"/>
            <a:ext cx="12186997" cy="66815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132" y="-52675"/>
            <a:ext cx="9679163" cy="72424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Tinggi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Vokasi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8775" y="5097629"/>
            <a:ext cx="75854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23,9 T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316366" y="5084431"/>
            <a:ext cx="70243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128 T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188756" y="590767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 </a:t>
            </a:r>
            <a:r>
              <a:rPr lang="id-ID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34,58</a:t>
            </a:r>
            <a:r>
              <a:rPr lang="id-ID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178145" y="5907519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 </a:t>
            </a:r>
            <a:r>
              <a:rPr lang="id-ID" sz="1600" dirty="0" smtClean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d-ID" sz="1600" dirty="0">
                <a:solidFill>
                  <a:srgbClr val="FD9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" name="Down Arrow 4"/>
          <p:cNvSpPr/>
          <p:nvPr/>
        </p:nvSpPr>
        <p:spPr>
          <a:xfrm>
            <a:off x="4764505" y="5573266"/>
            <a:ext cx="400546" cy="296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488585" y="5548401"/>
            <a:ext cx="405371" cy="345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6"/>
            <a:ext cx="12192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Improving Quality of Vocational Higher Education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942109"/>
            <a:ext cx="11554691" cy="5633620"/>
            <a:chOff x="996040" y="618478"/>
            <a:chExt cx="10597242" cy="6105033"/>
          </a:xfrm>
        </p:grpSpPr>
        <p:sp>
          <p:nvSpPr>
            <p:cNvPr id="5" name="Rectangle 4"/>
            <p:cNvSpPr/>
            <p:nvPr/>
          </p:nvSpPr>
          <p:spPr>
            <a:xfrm>
              <a:off x="2811233" y="618478"/>
              <a:ext cx="2517855" cy="695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DUDI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dapat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pasokan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tenaga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kerja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kompeten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71368" y="622654"/>
              <a:ext cx="2517855" cy="695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Lulusan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Poltek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Dapat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Pekerjaan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Dlm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Waktu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3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bln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28637" y="1676401"/>
              <a:ext cx="2517855" cy="8422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Lulusan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Poltek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Punya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1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Sertifikat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Kompetensi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6040" y="2741648"/>
              <a:ext cx="10597242" cy="26130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94042" y="2854840"/>
              <a:ext cx="1967660" cy="11886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Revisi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Kurikulum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bersama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Partner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Industri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27643" y="2848557"/>
              <a:ext cx="1543606" cy="1204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50 %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Dosen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Industri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7190" y="2840392"/>
              <a:ext cx="1891548" cy="1204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Implementasi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Kurikulum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Dual System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6333" y="4272351"/>
              <a:ext cx="1933815" cy="987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Teaching Factory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39935" y="4305009"/>
              <a:ext cx="1967659" cy="987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Retooling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Dosen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Poltek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2441" y="4296302"/>
              <a:ext cx="1543606" cy="987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TUK/LSP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7284" y="5666221"/>
              <a:ext cx="1793932" cy="1053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Pembangunan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Poltek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di KEK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30642" y="5670235"/>
              <a:ext cx="1793932" cy="1053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Pilot Project 12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Poltek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9" name="Elbow Connector 18"/>
            <p:cNvCxnSpPr>
              <a:stCxn id="5" idx="2"/>
              <a:endCxn id="7" idx="1"/>
            </p:cNvCxnSpPr>
            <p:nvPr/>
          </p:nvCxnSpPr>
          <p:spPr>
            <a:xfrm rot="16200000" flipH="1">
              <a:off x="4157566" y="1226465"/>
              <a:ext cx="783667" cy="958476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6" idx="2"/>
            </p:cNvCxnSpPr>
            <p:nvPr/>
          </p:nvCxnSpPr>
          <p:spPr>
            <a:xfrm rot="5400000">
              <a:off x="7563007" y="1251575"/>
              <a:ext cx="700819" cy="833761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260441" y="2860288"/>
              <a:ext cx="1967660" cy="11886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Poltek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Punya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Partner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Industri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24991" y="4309906"/>
              <a:ext cx="1543606" cy="987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Revisi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Peraturan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: MEME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39" name="Elbow Connector 38"/>
            <p:cNvCxnSpPr>
              <a:stCxn id="7" idx="2"/>
              <a:endCxn id="16" idx="0"/>
            </p:cNvCxnSpPr>
            <p:nvPr/>
          </p:nvCxnSpPr>
          <p:spPr>
            <a:xfrm rot="16200000" flipH="1">
              <a:off x="6179625" y="2626612"/>
              <a:ext cx="222976" cy="7096"/>
            </a:xfrm>
            <a:prstGeom prst="bentConnector3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9665509" y="4301534"/>
              <a:ext cx="1543606" cy="9873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Kerjasama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/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Bantuan</a:t>
              </a:r>
              <a:r>
                <a:rPr kumimoji="0" lang="en-A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A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Internasional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53" name="Elbow Connector 52"/>
            <p:cNvCxnSpPr>
              <a:stCxn id="16" idx="2"/>
              <a:endCxn id="15" idx="0"/>
            </p:cNvCxnSpPr>
            <p:nvPr/>
          </p:nvCxnSpPr>
          <p:spPr>
            <a:xfrm rot="16200000" flipH="1">
              <a:off x="6653381" y="4996007"/>
              <a:ext cx="315507" cy="1032947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16" idx="2"/>
              <a:endCxn id="14" idx="0"/>
            </p:cNvCxnSpPr>
            <p:nvPr/>
          </p:nvCxnSpPr>
          <p:spPr>
            <a:xfrm rot="5400000">
              <a:off x="5433710" y="4805269"/>
              <a:ext cx="311493" cy="1410411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4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1330431" y="3197087"/>
            <a:ext cx="2040098" cy="67586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90536" y="3197087"/>
            <a:ext cx="2040098" cy="675860"/>
          </a:xfrm>
          <a:prstGeom prst="chevron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650641" y="3197087"/>
            <a:ext cx="2040098" cy="675860"/>
          </a:xfrm>
          <a:prstGeom prst="chevron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792648" y="3197087"/>
            <a:ext cx="2040098" cy="675860"/>
          </a:xfrm>
          <a:prstGeom prst="chevron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7" y="536269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8108" y="5207177"/>
            <a:ext cx="21890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Tampung</a:t>
            </a:r>
            <a:endParaRPr lang="id-ID" sz="1600" dirty="0"/>
          </a:p>
          <a:p>
            <a:pPr algn="ctr"/>
            <a:r>
              <a:rPr lang="en-US" sz="1600" dirty="0" err="1"/>
              <a:t>Politeknik</a:t>
            </a:r>
            <a:r>
              <a:rPr lang="en-US" sz="1600" dirty="0"/>
              <a:t> </a:t>
            </a:r>
            <a:r>
              <a:rPr lang="en-US" sz="1600" dirty="0" err="1"/>
              <a:t>Eksisting</a:t>
            </a:r>
            <a:r>
              <a:rPr lang="en-US" sz="1600" dirty="0"/>
              <a:t> 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7141" y="5207177"/>
            <a:ext cx="218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600" u="none" strike="noStrike" dirty="0" err="1">
                <a:effectLst/>
              </a:rPr>
              <a:t>Penambahan</a:t>
            </a:r>
            <a:r>
              <a:rPr lang="en-US" sz="1600" u="none" strike="noStrike" dirty="0">
                <a:effectLst/>
              </a:rPr>
              <a:t> </a:t>
            </a:r>
            <a:r>
              <a:rPr lang="en-US" sz="1600" u="none" strike="noStrike" dirty="0" err="1">
                <a:effectLst/>
              </a:rPr>
              <a:t>Jumlah</a:t>
            </a:r>
            <a:r>
              <a:rPr lang="en-US" sz="1600" u="none" strike="noStrike" dirty="0">
                <a:effectLst/>
              </a:rPr>
              <a:t> Prodi </a:t>
            </a:r>
            <a:r>
              <a:rPr lang="en-US" sz="1600" u="none" strike="noStrike" dirty="0" err="1">
                <a:effectLst/>
              </a:rPr>
              <a:t>Politeknik</a:t>
            </a:r>
            <a:r>
              <a:rPr lang="en-US" sz="1600" u="none" strike="noStrike" dirty="0">
                <a:effectLst/>
              </a:rPr>
              <a:t> </a:t>
            </a:r>
            <a:r>
              <a:rPr lang="en-US" sz="1600" u="none" strike="noStrike" dirty="0" err="1">
                <a:effectLst/>
              </a:rPr>
              <a:t>Eksisting</a:t>
            </a:r>
            <a:r>
              <a:rPr lang="en-US" sz="1600" u="none" strike="noStrike" dirty="0">
                <a:effectLst/>
              </a:rPr>
              <a:t> &amp; PSDKU 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174" y="5207177"/>
            <a:ext cx="218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</a:t>
            </a:r>
            <a:r>
              <a:rPr lang="id-ID" sz="1600" dirty="0"/>
              <a:t>embangunan</a:t>
            </a:r>
            <a:r>
              <a:rPr lang="en-US" sz="1600" dirty="0"/>
              <a:t> 265</a:t>
            </a:r>
            <a:r>
              <a:rPr lang="id-ID" sz="1600" dirty="0"/>
              <a:t> Politeknik Baru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21900" y="3197087"/>
            <a:ext cx="1905000" cy="6758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Jumlah</a:t>
            </a:r>
            <a:endParaRPr lang="en-ID" b="1" dirty="0">
              <a:solidFill>
                <a:schemeClr val="tx1"/>
              </a:solidFill>
            </a:endParaRPr>
          </a:p>
          <a:p>
            <a:pPr algn="ctr"/>
            <a:r>
              <a:rPr lang="en-ID" b="1" dirty="0" err="1">
                <a:solidFill>
                  <a:schemeClr val="tx1"/>
                </a:solidFill>
              </a:rPr>
              <a:t>Mahasiswa</a:t>
            </a:r>
            <a:r>
              <a:rPr lang="en-ID" b="1" dirty="0">
                <a:solidFill>
                  <a:schemeClr val="tx1"/>
                </a:solidFill>
              </a:rPr>
              <a:t> (Org)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844576" y="3033081"/>
            <a:ext cx="915812" cy="91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98409" y="1408992"/>
            <a:ext cx="130629" cy="13062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/>
          <p:cNvSpPr/>
          <p:nvPr/>
        </p:nvSpPr>
        <p:spPr>
          <a:xfrm>
            <a:off x="2930640" y="2337958"/>
            <a:ext cx="130629" cy="13062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TextBox 59"/>
          <p:cNvSpPr txBox="1"/>
          <p:nvPr/>
        </p:nvSpPr>
        <p:spPr>
          <a:xfrm>
            <a:off x="1463984" y="128964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365.557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50712" y="2069780"/>
            <a:ext cx="100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r"/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731.114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45292" y="1489075"/>
            <a:ext cx="45719" cy="1708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Rectangle 62"/>
          <p:cNvSpPr/>
          <p:nvPr/>
        </p:nvSpPr>
        <p:spPr>
          <a:xfrm>
            <a:off x="2977284" y="2403273"/>
            <a:ext cx="45719" cy="7938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/>
          <p:cNvSpPr/>
          <p:nvPr/>
        </p:nvSpPr>
        <p:spPr>
          <a:xfrm>
            <a:off x="3456355" y="1408992"/>
            <a:ext cx="130629" cy="130629"/>
          </a:xfrm>
          <a:prstGeom prst="ellipse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>
            <a:off x="5088586" y="2337958"/>
            <a:ext cx="130629" cy="130629"/>
          </a:xfrm>
          <a:prstGeom prst="ellipse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TextBox 66"/>
          <p:cNvSpPr txBox="1"/>
          <p:nvPr/>
        </p:nvSpPr>
        <p:spPr>
          <a:xfrm>
            <a:off x="3621930" y="128964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91538" y="2069780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r"/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664.800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03238" y="1489075"/>
            <a:ext cx="45719" cy="1708012"/>
          </a:xfrm>
          <a:prstGeom prst="rect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69"/>
          <p:cNvSpPr/>
          <p:nvPr/>
        </p:nvSpPr>
        <p:spPr>
          <a:xfrm>
            <a:off x="5135230" y="2403273"/>
            <a:ext cx="45719" cy="793813"/>
          </a:xfrm>
          <a:prstGeom prst="rect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Oval 82"/>
          <p:cNvSpPr/>
          <p:nvPr/>
        </p:nvSpPr>
        <p:spPr>
          <a:xfrm>
            <a:off x="5618196" y="1408992"/>
            <a:ext cx="130629" cy="130629"/>
          </a:xfrm>
          <a:prstGeom prst="ellipse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4" name="Oval 83"/>
          <p:cNvSpPr/>
          <p:nvPr/>
        </p:nvSpPr>
        <p:spPr>
          <a:xfrm>
            <a:off x="7250427" y="2337958"/>
            <a:ext cx="130629" cy="130629"/>
          </a:xfrm>
          <a:prstGeom prst="ellipse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TextBox 84"/>
          <p:cNvSpPr txBox="1"/>
          <p:nvPr/>
        </p:nvSpPr>
        <p:spPr>
          <a:xfrm>
            <a:off x="5783771" y="128964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53379" y="2069780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r"/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795.000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665079" y="1489075"/>
            <a:ext cx="45719" cy="1708012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 87"/>
          <p:cNvSpPr/>
          <p:nvPr/>
        </p:nvSpPr>
        <p:spPr>
          <a:xfrm>
            <a:off x="7297071" y="2403273"/>
            <a:ext cx="45719" cy="793813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Oval 88"/>
          <p:cNvSpPr/>
          <p:nvPr/>
        </p:nvSpPr>
        <p:spPr>
          <a:xfrm>
            <a:off x="7767744" y="1408992"/>
            <a:ext cx="130629" cy="130629"/>
          </a:xfrm>
          <a:prstGeom prst="ellipse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Oval 89"/>
          <p:cNvSpPr/>
          <p:nvPr/>
        </p:nvSpPr>
        <p:spPr>
          <a:xfrm>
            <a:off x="9399975" y="2337958"/>
            <a:ext cx="130629" cy="130629"/>
          </a:xfrm>
          <a:prstGeom prst="ellipse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/>
          <p:cNvSpPr txBox="1"/>
          <p:nvPr/>
        </p:nvSpPr>
        <p:spPr>
          <a:xfrm>
            <a:off x="7933319" y="128964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355.731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402927" y="2069780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r"/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572.908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14627" y="1489075"/>
            <a:ext cx="45719" cy="1708012"/>
          </a:xfrm>
          <a:prstGeom prst="rect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Rectangle 93"/>
          <p:cNvSpPr/>
          <p:nvPr/>
        </p:nvSpPr>
        <p:spPr>
          <a:xfrm>
            <a:off x="9446619" y="2403273"/>
            <a:ext cx="45719" cy="793813"/>
          </a:xfrm>
          <a:prstGeom prst="rect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TextBox 97"/>
          <p:cNvSpPr txBox="1"/>
          <p:nvPr/>
        </p:nvSpPr>
        <p:spPr>
          <a:xfrm>
            <a:off x="7643713" y="5207177"/>
            <a:ext cx="218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Peningkatan</a:t>
            </a:r>
            <a:r>
              <a:rPr lang="en-US" sz="1600" dirty="0"/>
              <a:t> K</a:t>
            </a:r>
            <a:r>
              <a:rPr lang="id-ID" sz="1600" dirty="0"/>
              <a:t>apasitas Perguruan Tinggi Vokasi Non Politeknik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284695" y="3966938"/>
            <a:ext cx="64499" cy="11198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/>
          <p:cNvSpPr/>
          <p:nvPr/>
        </p:nvSpPr>
        <p:spPr>
          <a:xfrm>
            <a:off x="3977435" y="3033081"/>
            <a:ext cx="915812" cy="91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417554" y="3966938"/>
            <a:ext cx="64499" cy="1119889"/>
          </a:xfrm>
          <a:prstGeom prst="rect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/>
          <p:cNvSpPr/>
          <p:nvPr/>
        </p:nvSpPr>
        <p:spPr>
          <a:xfrm>
            <a:off x="6156662" y="3033081"/>
            <a:ext cx="915812" cy="91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596781" y="3966938"/>
            <a:ext cx="64499" cy="111988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/>
          <p:cNvSpPr/>
          <p:nvPr/>
        </p:nvSpPr>
        <p:spPr>
          <a:xfrm>
            <a:off x="8271390" y="3033081"/>
            <a:ext cx="915812" cy="91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D9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711509" y="3966938"/>
            <a:ext cx="64499" cy="1119889"/>
          </a:xfrm>
          <a:prstGeom prst="rect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/>
          <p:cNvSpPr/>
          <p:nvPr/>
        </p:nvSpPr>
        <p:spPr>
          <a:xfrm>
            <a:off x="2184576" y="4954459"/>
            <a:ext cx="264736" cy="2647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/>
          <p:cNvSpPr/>
          <p:nvPr/>
        </p:nvSpPr>
        <p:spPr>
          <a:xfrm>
            <a:off x="4317435" y="4954459"/>
            <a:ext cx="264736" cy="264736"/>
          </a:xfrm>
          <a:prstGeom prst="ellipse">
            <a:avLst/>
          </a:prstGeom>
          <a:solidFill>
            <a:srgbClr val="009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/>
          <p:cNvSpPr/>
          <p:nvPr/>
        </p:nvSpPr>
        <p:spPr>
          <a:xfrm>
            <a:off x="6498931" y="4954459"/>
            <a:ext cx="264736" cy="264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0" name="Oval 109"/>
          <p:cNvSpPr/>
          <p:nvPr/>
        </p:nvSpPr>
        <p:spPr>
          <a:xfrm>
            <a:off x="8606760" y="4954459"/>
            <a:ext cx="264736" cy="264736"/>
          </a:xfrm>
          <a:prstGeom prst="ellipse">
            <a:avLst/>
          </a:prstGeom>
          <a:solidFill>
            <a:srgbClr val="FD9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1" name="Oval 110"/>
          <p:cNvSpPr/>
          <p:nvPr/>
        </p:nvSpPr>
        <p:spPr>
          <a:xfrm>
            <a:off x="10172761" y="1408992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2" name="Oval 111"/>
          <p:cNvSpPr/>
          <p:nvPr/>
        </p:nvSpPr>
        <p:spPr>
          <a:xfrm>
            <a:off x="11804992" y="2337958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3" name="TextBox 112"/>
          <p:cNvSpPr txBox="1"/>
          <p:nvPr/>
        </p:nvSpPr>
        <p:spPr>
          <a:xfrm>
            <a:off x="10338336" y="128964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721.288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615584" y="206978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r"/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2.763.822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0219644" y="1489075"/>
            <a:ext cx="45719" cy="17080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6" name="Rectangle 115"/>
          <p:cNvSpPr/>
          <p:nvPr/>
        </p:nvSpPr>
        <p:spPr>
          <a:xfrm>
            <a:off x="11851636" y="2403273"/>
            <a:ext cx="45719" cy="7938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3" y="2340"/>
            <a:ext cx="12103870" cy="611440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49107" y="16734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encana Pengembangan</a:t>
            </a:r>
            <a:endParaRPr lang="id-ID" sz="2800" b="1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74" y="3179042"/>
            <a:ext cx="532012" cy="64798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71" y="3194255"/>
            <a:ext cx="579616" cy="57961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36" y="3121141"/>
            <a:ext cx="658208" cy="59872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63" y="3257501"/>
            <a:ext cx="549806" cy="50099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2162" y="6159500"/>
            <a:ext cx="954063" cy="725513"/>
          </a:xfrm>
          <a:prstGeom prst="rect">
            <a:avLst/>
          </a:prstGeom>
        </p:spPr>
      </p:pic>
      <p:sp>
        <p:nvSpPr>
          <p:cNvPr id="12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09953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B03CBF-97CB-4AFE-98CD-512F5BE78A64}"/>
              </a:ext>
            </a:extLst>
          </p:cNvPr>
          <p:cNvSpPr txBox="1"/>
          <p:nvPr/>
        </p:nvSpPr>
        <p:spPr>
          <a:xfrm>
            <a:off x="-383" y="2118243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endParaRPr lang="en-ID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</a:t>
            </a:r>
            <a:endParaRPr lang="en-ID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(Org)</a:t>
            </a:r>
            <a:endParaRPr lang="id-ID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14225" y="982955"/>
            <a:ext cx="12206225" cy="27572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2" y="2340"/>
            <a:ext cx="12201221" cy="547542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5002" y="6857"/>
            <a:ext cx="9538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400" b="1" dirty="0" err="1">
                <a:latin typeface="Arial"/>
                <a:cs typeface="Arial"/>
              </a:rPr>
              <a:t>Peningkatan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Daya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Tampung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Politeknik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Eksisting</a:t>
            </a:r>
            <a:endParaRPr lang="id-ID" sz="2400" b="1" dirty="0">
              <a:latin typeface="Arial"/>
              <a:cs typeface="Arial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162" y="6159500"/>
            <a:ext cx="954063" cy="725513"/>
          </a:xfrm>
          <a:prstGeom prst="rect">
            <a:avLst/>
          </a:prstGeom>
        </p:spPr>
      </p:pic>
      <p:sp>
        <p:nvSpPr>
          <p:cNvPr id="8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1345" y="1279152"/>
            <a:ext cx="48013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727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182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Eknomi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175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152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73 Prodi		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089" y="5836334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PERTUMBUHAN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86780" y="1325340"/>
            <a:ext cx="1481360" cy="1481360"/>
            <a:chOff x="445723" y="1968574"/>
            <a:chExt cx="784176" cy="784176"/>
          </a:xfrm>
        </p:grpSpPr>
        <p:sp>
          <p:nvSpPr>
            <p:cNvPr id="22" name="Oval 21"/>
            <p:cNvSpPr/>
            <p:nvPr/>
          </p:nvSpPr>
          <p:spPr>
            <a:xfrm>
              <a:off x="445723" y="1968574"/>
              <a:ext cx="784176" cy="7841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82" y="2046809"/>
              <a:ext cx="564658" cy="513632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23260" y="2837669"/>
            <a:ext cx="260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PRODI 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POLITEKNIK (2019)</a:t>
            </a:r>
          </a:p>
        </p:txBody>
      </p:sp>
      <p:sp>
        <p:nvSpPr>
          <p:cNvPr id="26" name="Rectangle 25"/>
          <p:cNvSpPr/>
          <p:nvPr/>
        </p:nvSpPr>
        <p:spPr>
          <a:xfrm flipH="1">
            <a:off x="3050594" y="1175085"/>
            <a:ext cx="47723" cy="22923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TextBox 33"/>
          <p:cNvSpPr txBox="1"/>
          <p:nvPr/>
        </p:nvSpPr>
        <p:spPr>
          <a:xfrm>
            <a:off x="7984179" y="1279152"/>
            <a:ext cx="31193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Mipa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22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Humaniora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 Prodi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  Prodi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343295" y="1485048"/>
            <a:ext cx="127000" cy="1801471"/>
            <a:chOff x="3343295" y="1485048"/>
            <a:chExt cx="127000" cy="1801471"/>
          </a:xfrm>
        </p:grpSpPr>
        <p:sp>
          <p:nvSpPr>
            <p:cNvPr id="15" name="Rectangle 14"/>
            <p:cNvSpPr/>
            <p:nvPr/>
          </p:nvSpPr>
          <p:spPr>
            <a:xfrm>
              <a:off x="3383935" y="1559201"/>
              <a:ext cx="45719" cy="1609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12"/>
            <p:cNvSpPr/>
            <p:nvPr/>
          </p:nvSpPr>
          <p:spPr>
            <a:xfrm>
              <a:off x="3343295" y="1485048"/>
              <a:ext cx="127000" cy="127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Oval 38"/>
            <p:cNvSpPr/>
            <p:nvPr/>
          </p:nvSpPr>
          <p:spPr>
            <a:xfrm>
              <a:off x="3343295" y="1907623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Oval 42"/>
            <p:cNvSpPr/>
            <p:nvPr/>
          </p:nvSpPr>
          <p:spPr>
            <a:xfrm>
              <a:off x="3343295" y="2313687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Oval 43"/>
            <p:cNvSpPr/>
            <p:nvPr/>
          </p:nvSpPr>
          <p:spPr>
            <a:xfrm>
              <a:off x="3343295" y="2736262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Oval 44"/>
            <p:cNvSpPr/>
            <p:nvPr/>
          </p:nvSpPr>
          <p:spPr>
            <a:xfrm>
              <a:off x="3343295" y="3159519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02028" y="1485048"/>
            <a:ext cx="127000" cy="1378214"/>
            <a:chOff x="3343295" y="1485048"/>
            <a:chExt cx="127000" cy="1378214"/>
          </a:xfrm>
        </p:grpSpPr>
        <p:sp>
          <p:nvSpPr>
            <p:cNvPr id="48" name="Rectangle 47"/>
            <p:cNvSpPr/>
            <p:nvPr/>
          </p:nvSpPr>
          <p:spPr>
            <a:xfrm>
              <a:off x="3383935" y="1559201"/>
              <a:ext cx="45719" cy="12449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Oval 48"/>
            <p:cNvSpPr/>
            <p:nvPr/>
          </p:nvSpPr>
          <p:spPr>
            <a:xfrm>
              <a:off x="3343295" y="1485048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Oval 49"/>
            <p:cNvSpPr/>
            <p:nvPr/>
          </p:nvSpPr>
          <p:spPr>
            <a:xfrm>
              <a:off x="3343295" y="1907623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Oval 50"/>
            <p:cNvSpPr/>
            <p:nvPr/>
          </p:nvSpPr>
          <p:spPr>
            <a:xfrm>
              <a:off x="3343295" y="2313687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Oval 51"/>
            <p:cNvSpPr/>
            <p:nvPr/>
          </p:nvSpPr>
          <p:spPr>
            <a:xfrm>
              <a:off x="3343295" y="2736262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Oval 55"/>
          <p:cNvSpPr/>
          <p:nvPr/>
        </p:nvSpPr>
        <p:spPr>
          <a:xfrm>
            <a:off x="786780" y="4284384"/>
            <a:ext cx="1481360" cy="14813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flipH="1">
            <a:off x="3050593" y="4057558"/>
            <a:ext cx="57910" cy="24646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TextBox 60"/>
          <p:cNvSpPr txBox="1"/>
          <p:nvPr/>
        </p:nvSpPr>
        <p:spPr>
          <a:xfrm>
            <a:off x="3471345" y="4017967"/>
            <a:ext cx="41601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	366.557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		438.668 </a:t>
            </a: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		511.780 </a:t>
            </a: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		584.891 </a:t>
            </a: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		658.003 </a:t>
            </a: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Mahasuswa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		731,114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343295" y="4223863"/>
            <a:ext cx="127000" cy="2184484"/>
            <a:chOff x="3343295" y="1485048"/>
            <a:chExt cx="127000" cy="2184484"/>
          </a:xfrm>
        </p:grpSpPr>
        <p:sp>
          <p:nvSpPr>
            <p:cNvPr id="63" name="Rectangle 62"/>
            <p:cNvSpPr/>
            <p:nvPr/>
          </p:nvSpPr>
          <p:spPr>
            <a:xfrm>
              <a:off x="3383935" y="1559201"/>
              <a:ext cx="56957" cy="20583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Oval 63"/>
            <p:cNvSpPr/>
            <p:nvPr/>
          </p:nvSpPr>
          <p:spPr>
            <a:xfrm>
              <a:off x="3343295" y="1485048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Oval 64"/>
            <p:cNvSpPr/>
            <p:nvPr/>
          </p:nvSpPr>
          <p:spPr>
            <a:xfrm>
              <a:off x="3343295" y="1907623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Oval 65"/>
            <p:cNvSpPr/>
            <p:nvPr/>
          </p:nvSpPr>
          <p:spPr>
            <a:xfrm>
              <a:off x="3343295" y="2313687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Oval 66"/>
            <p:cNvSpPr/>
            <p:nvPr/>
          </p:nvSpPr>
          <p:spPr>
            <a:xfrm>
              <a:off x="3343295" y="2736262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Oval 67"/>
            <p:cNvSpPr/>
            <p:nvPr/>
          </p:nvSpPr>
          <p:spPr>
            <a:xfrm>
              <a:off x="3343295" y="3159519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9" name="Oval 68"/>
            <p:cNvSpPr/>
            <p:nvPr/>
          </p:nvSpPr>
          <p:spPr>
            <a:xfrm>
              <a:off x="3343295" y="3542532"/>
              <a:ext cx="127000" cy="127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8610599" y="4191322"/>
            <a:ext cx="3595625" cy="11193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prodi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endParaRPr lang="en-US" sz="2000" dirty="0"/>
          </a:p>
          <a:p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2x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tampung</a:t>
            </a:r>
            <a:r>
              <a:rPr lang="en-US" sz="2000" dirty="0"/>
              <a:t> di </a:t>
            </a:r>
            <a:r>
              <a:rPr lang="en-US" sz="2000" dirty="0" err="1"/>
              <a:t>politeknik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4" y="4379625"/>
            <a:ext cx="1174766" cy="1174766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 rot="1415406">
            <a:off x="11753571" y="4011847"/>
            <a:ext cx="395628" cy="523220"/>
            <a:chOff x="11520371" y="-789184"/>
            <a:chExt cx="348471" cy="460854"/>
          </a:xfrm>
        </p:grpSpPr>
        <p:sp>
          <p:nvSpPr>
            <p:cNvPr id="46" name="Oval 45"/>
            <p:cNvSpPr/>
            <p:nvPr/>
          </p:nvSpPr>
          <p:spPr>
            <a:xfrm>
              <a:off x="11520371" y="-731776"/>
              <a:ext cx="348471" cy="3484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568977" y="-789184"/>
              <a:ext cx="250194" cy="46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id-ID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Slide Number Placeholder 9"/>
          <p:cNvSpPr txBox="1">
            <a:spLocks/>
          </p:cNvSpPr>
          <p:nvPr/>
        </p:nvSpPr>
        <p:spPr>
          <a:xfrm>
            <a:off x="90995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2" y="2340"/>
            <a:ext cx="12201221" cy="54754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5194" y="81691"/>
            <a:ext cx="8205997" cy="3217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16"/>
            <a:r>
              <a:rPr sz="2400" b="1" spc="-128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</a:t>
            </a:r>
            <a:r>
              <a:rPr sz="2400" b="1" spc="-76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</a:t>
            </a:r>
            <a:r>
              <a:rPr sz="2400" b="1" spc="-52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</a:t>
            </a:r>
            <a:r>
              <a:rPr sz="2400" b="1" spc="-69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orm</a:t>
            </a:r>
            <a:r>
              <a:rPr sz="2400" b="1" spc="-7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</a:t>
            </a:r>
            <a:r>
              <a:rPr sz="2400" b="1" spc="-52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</a:t>
            </a:r>
            <a:r>
              <a:rPr sz="2400" b="1" spc="9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en-US" sz="2400" b="1" spc="9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b="1" spc="9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Bidang</a:t>
            </a:r>
            <a:r>
              <a:rPr lang="en-US" sz="2400" b="1" spc="9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b="1" spc="9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Kelembagaan</a:t>
            </a:r>
            <a:r>
              <a:rPr lang="en-US" sz="2400" b="1" spc="9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Pendidikan </a:t>
            </a:r>
            <a:r>
              <a:rPr sz="2400" b="1" spc="-25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</a:t>
            </a:r>
            <a:r>
              <a:rPr sz="2400" b="1" spc="-69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</a:t>
            </a:r>
            <a:r>
              <a:rPr sz="2400" b="1" spc="-66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hun</a:t>
            </a:r>
            <a:r>
              <a:rPr sz="2400" b="1" spc="-116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sz="2400" b="1" spc="-4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</a:t>
            </a:r>
            <a:r>
              <a:rPr sz="2400" b="1" spc="-4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0</a:t>
            </a:r>
            <a:r>
              <a:rPr sz="2400" b="1" spc="315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</a:t>
            </a:r>
            <a:r>
              <a:rPr sz="2400" b="1" spc="-5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</a:t>
            </a:r>
            <a:endParaRPr sz="2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1130" y="1071418"/>
            <a:ext cx="10998628" cy="5398655"/>
            <a:chOff x="982665" y="1338660"/>
            <a:chExt cx="10283818" cy="5112940"/>
          </a:xfrm>
        </p:grpSpPr>
        <p:sp>
          <p:nvSpPr>
            <p:cNvPr id="4" name="object 4"/>
            <p:cNvSpPr/>
            <p:nvPr/>
          </p:nvSpPr>
          <p:spPr>
            <a:xfrm>
              <a:off x="1000128" y="1338660"/>
              <a:ext cx="4786307" cy="1506140"/>
            </a:xfrm>
            <a:custGeom>
              <a:avLst/>
              <a:gdLst/>
              <a:ahLst/>
              <a:cxnLst/>
              <a:rect l="l" t="t" r="r" b="b"/>
              <a:pathLst>
                <a:path w="7892421" h="3384713">
                  <a:moveTo>
                    <a:pt x="6200121" y="0"/>
                  </a:moveTo>
                  <a:lnTo>
                    <a:pt x="1692404" y="0"/>
                  </a:lnTo>
                  <a:lnTo>
                    <a:pt x="1553595" y="5609"/>
                  </a:lnTo>
                  <a:lnTo>
                    <a:pt x="1417876" y="22149"/>
                  </a:lnTo>
                  <a:lnTo>
                    <a:pt x="1285685" y="49183"/>
                  </a:lnTo>
                  <a:lnTo>
                    <a:pt x="1157455" y="86275"/>
                  </a:lnTo>
                  <a:lnTo>
                    <a:pt x="1033624" y="132991"/>
                  </a:lnTo>
                  <a:lnTo>
                    <a:pt x="914626" y="188895"/>
                  </a:lnTo>
                  <a:lnTo>
                    <a:pt x="800896" y="253551"/>
                  </a:lnTo>
                  <a:lnTo>
                    <a:pt x="692871" y="326524"/>
                  </a:lnTo>
                  <a:lnTo>
                    <a:pt x="590985" y="407378"/>
                  </a:lnTo>
                  <a:lnTo>
                    <a:pt x="495674" y="495678"/>
                  </a:lnTo>
                  <a:lnTo>
                    <a:pt x="407374" y="590989"/>
                  </a:lnTo>
                  <a:lnTo>
                    <a:pt x="326519" y="692875"/>
                  </a:lnTo>
                  <a:lnTo>
                    <a:pt x="253547" y="800900"/>
                  </a:lnTo>
                  <a:lnTo>
                    <a:pt x="188891" y="914630"/>
                  </a:lnTo>
                  <a:lnTo>
                    <a:pt x="132987" y="1033628"/>
                  </a:lnTo>
                  <a:lnTo>
                    <a:pt x="86271" y="1157460"/>
                  </a:lnTo>
                  <a:lnTo>
                    <a:pt x="49179" y="1285689"/>
                  </a:lnTo>
                  <a:lnTo>
                    <a:pt x="22145" y="1417880"/>
                  </a:lnTo>
                  <a:lnTo>
                    <a:pt x="5605" y="1553599"/>
                  </a:lnTo>
                  <a:lnTo>
                    <a:pt x="0" y="1692304"/>
                  </a:lnTo>
                  <a:lnTo>
                    <a:pt x="5616" y="1831204"/>
                  </a:lnTo>
                  <a:lnTo>
                    <a:pt x="22160" y="1966909"/>
                  </a:lnTo>
                  <a:lnTo>
                    <a:pt x="49197" y="2099088"/>
                  </a:lnTo>
                  <a:lnTo>
                    <a:pt x="86291" y="2227307"/>
                  </a:lnTo>
                  <a:lnTo>
                    <a:pt x="133008" y="2351129"/>
                  </a:lnTo>
                  <a:lnTo>
                    <a:pt x="188911" y="2470119"/>
                  </a:lnTo>
                  <a:lnTo>
                    <a:pt x="253566" y="2583841"/>
                  </a:lnTo>
                  <a:lnTo>
                    <a:pt x="326537" y="2691861"/>
                  </a:lnTo>
                  <a:lnTo>
                    <a:pt x="407390" y="2793741"/>
                  </a:lnTo>
                  <a:lnTo>
                    <a:pt x="495688" y="2889048"/>
                  </a:lnTo>
                  <a:lnTo>
                    <a:pt x="590997" y="2977344"/>
                  </a:lnTo>
                  <a:lnTo>
                    <a:pt x="692880" y="3058196"/>
                  </a:lnTo>
                  <a:lnTo>
                    <a:pt x="800904" y="3131166"/>
                  </a:lnTo>
                  <a:lnTo>
                    <a:pt x="914632" y="3195821"/>
                  </a:lnTo>
                  <a:lnTo>
                    <a:pt x="1033628" y="3251723"/>
                  </a:lnTo>
                  <a:lnTo>
                    <a:pt x="1157458" y="3298438"/>
                  </a:lnTo>
                  <a:lnTo>
                    <a:pt x="1285686" y="3335530"/>
                  </a:lnTo>
                  <a:lnTo>
                    <a:pt x="1417877" y="3362564"/>
                  </a:lnTo>
                  <a:lnTo>
                    <a:pt x="1553595" y="3379103"/>
                  </a:lnTo>
                  <a:lnTo>
                    <a:pt x="1692404" y="3384713"/>
                  </a:lnTo>
                  <a:lnTo>
                    <a:pt x="6200016" y="3384713"/>
                  </a:lnTo>
                  <a:lnTo>
                    <a:pt x="6338826" y="3379103"/>
                  </a:lnTo>
                  <a:lnTo>
                    <a:pt x="6474545" y="3362564"/>
                  </a:lnTo>
                  <a:lnTo>
                    <a:pt x="6606737" y="3335530"/>
                  </a:lnTo>
                  <a:lnTo>
                    <a:pt x="6734967" y="3298437"/>
                  </a:lnTo>
                  <a:lnTo>
                    <a:pt x="6858800" y="3251721"/>
                  </a:lnTo>
                  <a:lnTo>
                    <a:pt x="6977800" y="3195818"/>
                  </a:lnTo>
                  <a:lnTo>
                    <a:pt x="7091531" y="3131162"/>
                  </a:lnTo>
                  <a:lnTo>
                    <a:pt x="7199558" y="3058189"/>
                  </a:lnTo>
                  <a:lnTo>
                    <a:pt x="7301446" y="2977335"/>
                  </a:lnTo>
                  <a:lnTo>
                    <a:pt x="7396759" y="2889035"/>
                  </a:lnTo>
                  <a:lnTo>
                    <a:pt x="7485061" y="2793724"/>
                  </a:lnTo>
                  <a:lnTo>
                    <a:pt x="7565916" y="2691838"/>
                  </a:lnTo>
                  <a:lnTo>
                    <a:pt x="7638890" y="2583813"/>
                  </a:lnTo>
                  <a:lnTo>
                    <a:pt x="7703547" y="2470083"/>
                  </a:lnTo>
                  <a:lnTo>
                    <a:pt x="7759450" y="2351085"/>
                  </a:lnTo>
                  <a:lnTo>
                    <a:pt x="7806165" y="2227253"/>
                  </a:lnTo>
                  <a:lnTo>
                    <a:pt x="7843255" y="2099024"/>
                  </a:lnTo>
                  <a:lnTo>
                    <a:pt x="7870285" y="1966832"/>
                  </a:lnTo>
                  <a:lnTo>
                    <a:pt x="7886819" y="1831114"/>
                  </a:lnTo>
                  <a:lnTo>
                    <a:pt x="7892421" y="1692304"/>
                  </a:lnTo>
                  <a:lnTo>
                    <a:pt x="7886815" y="1553599"/>
                  </a:lnTo>
                  <a:lnTo>
                    <a:pt x="7870276" y="1417880"/>
                  </a:lnTo>
                  <a:lnTo>
                    <a:pt x="7843242" y="1285689"/>
                  </a:lnTo>
                  <a:lnTo>
                    <a:pt x="7806150" y="1157460"/>
                  </a:lnTo>
                  <a:lnTo>
                    <a:pt x="7759435" y="1033628"/>
                  </a:lnTo>
                  <a:lnTo>
                    <a:pt x="7703533" y="914630"/>
                  </a:lnTo>
                  <a:lnTo>
                    <a:pt x="7638878" y="800900"/>
                  </a:lnTo>
                  <a:lnTo>
                    <a:pt x="7565908" y="692875"/>
                  </a:lnTo>
                  <a:lnTo>
                    <a:pt x="7485056" y="590989"/>
                  </a:lnTo>
                  <a:lnTo>
                    <a:pt x="7396760" y="495678"/>
                  </a:lnTo>
                  <a:lnTo>
                    <a:pt x="7301453" y="407378"/>
                  </a:lnTo>
                  <a:lnTo>
                    <a:pt x="7199572" y="326524"/>
                  </a:lnTo>
                  <a:lnTo>
                    <a:pt x="7091553" y="253551"/>
                  </a:lnTo>
                  <a:lnTo>
                    <a:pt x="6977831" y="188895"/>
                  </a:lnTo>
                  <a:lnTo>
                    <a:pt x="6858841" y="132991"/>
                  </a:lnTo>
                  <a:lnTo>
                    <a:pt x="6735019" y="86275"/>
                  </a:lnTo>
                  <a:lnTo>
                    <a:pt x="6606800" y="49183"/>
                  </a:lnTo>
                  <a:lnTo>
                    <a:pt x="6474621" y="22149"/>
                  </a:lnTo>
                  <a:lnTo>
                    <a:pt x="6338916" y="5609"/>
                  </a:lnTo>
                  <a:lnTo>
                    <a:pt x="6200121" y="0"/>
                  </a:lnTo>
                  <a:close/>
                </a:path>
              </a:pathLst>
            </a:custGeom>
            <a:solidFill>
              <a:srgbClr val="424455">
                <a:alpha val="23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6350" y="1572914"/>
              <a:ext cx="1060450" cy="10559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614086" y="1471812"/>
              <a:ext cx="2397224" cy="6636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/>
              <a:r>
                <a:rPr sz="1700" b="1" spc="-9" dirty="0">
                  <a:latin typeface="Calibri"/>
                  <a:cs typeface="Calibri"/>
                </a:rPr>
                <a:t>LL</a:t>
              </a:r>
              <a:r>
                <a:rPr sz="1700" b="1" spc="-2" dirty="0">
                  <a:latin typeface="Calibri"/>
                  <a:cs typeface="Calibri"/>
                </a:rPr>
                <a:t>-</a:t>
              </a:r>
              <a:r>
                <a:rPr sz="1700" b="1" spc="-9" dirty="0">
                  <a:latin typeface="Calibri"/>
                  <a:cs typeface="Calibri"/>
                </a:rPr>
                <a:t>DI</a:t>
              </a:r>
              <a:r>
                <a:rPr sz="1700" b="1" spc="-17" dirty="0">
                  <a:latin typeface="Calibri"/>
                  <a:cs typeface="Calibri"/>
                </a:rPr>
                <a:t>K</a:t>
              </a:r>
              <a:r>
                <a:rPr sz="1700" b="1" spc="-7" dirty="0">
                  <a:latin typeface="Calibri"/>
                  <a:cs typeface="Calibri"/>
                </a:rPr>
                <a:t>T</a:t>
              </a:r>
              <a:r>
                <a:rPr sz="1700" b="1" spc="-5" dirty="0">
                  <a:latin typeface="Calibri"/>
                  <a:cs typeface="Calibri"/>
                </a:rPr>
                <a:t>I</a:t>
              </a:r>
              <a:endParaRPr sz="1700" dirty="0">
                <a:latin typeface="Calibri"/>
                <a:cs typeface="Calibri"/>
              </a:endParaRPr>
            </a:p>
            <a:p>
              <a:pPr>
                <a:lnSpc>
                  <a:spcPts val="379"/>
                </a:lnSpc>
                <a:spcBef>
                  <a:spcPts val="17"/>
                </a:spcBef>
              </a:pPr>
              <a:endParaRPr sz="400" dirty="0"/>
            </a:p>
            <a:p>
              <a:pPr marL="6016" marR="6016">
                <a:lnSpc>
                  <a:spcPct val="103099"/>
                </a:lnSpc>
              </a:pP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-40" dirty="0">
                  <a:solidFill>
                    <a:srgbClr val="0D0D0D"/>
                  </a:solidFill>
                  <a:latin typeface="Arial"/>
                  <a:cs typeface="Arial"/>
                </a:rPr>
                <a:t>y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123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D</a:t>
              </a:r>
              <a:r>
                <a:rPr sz="1100" spc="-36" dirty="0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-7" dirty="0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sz="1100" spc="24" dirty="0">
                  <a:solidFill>
                    <a:srgbClr val="0D0D0D"/>
                  </a:solidFill>
                  <a:latin typeface="Arial"/>
                  <a:cs typeface="Arial"/>
                </a:rPr>
                <a:t>j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K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-36" dirty="0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2" dirty="0">
                  <a:solidFill>
                    <a:srgbClr val="0D0D0D"/>
                  </a:solidFill>
                  <a:latin typeface="Arial"/>
                  <a:cs typeface="Arial"/>
                </a:rPr>
                <a:t>m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g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aa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n </a:t>
              </a:r>
              <a:r>
                <a:rPr sz="1100" spc="-144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2" dirty="0">
                  <a:solidFill>
                    <a:srgbClr val="0D0D0D"/>
                  </a:solidFill>
                  <a:latin typeface="Arial"/>
                  <a:cs typeface="Arial"/>
                </a:rPr>
                <a:t>m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24" dirty="0">
                  <a:solidFill>
                    <a:srgbClr val="0D0D0D"/>
                  </a:solidFill>
                  <a:latin typeface="Arial"/>
                  <a:cs typeface="Arial"/>
                </a:rPr>
                <a:t>j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d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4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-36" dirty="0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36" dirty="0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c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p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sz="1100" spc="4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d</a:t>
              </a:r>
              <a:r>
                <a:rPr sz="1100" spc="-12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36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r>
                <a:rPr sz="1100" spc="9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2" dirty="0" err="1">
                  <a:solidFill>
                    <a:srgbClr val="0D0D0D"/>
                  </a:solidFill>
                  <a:latin typeface="Arial"/>
                  <a:cs typeface="Arial"/>
                </a:rPr>
                <a:t>m</a:t>
              </a:r>
              <a:r>
                <a:rPr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u</a:t>
              </a:r>
              <a:r>
                <a:rPr sz="1100" spc="-9" dirty="0" err="1">
                  <a:solidFill>
                    <a:srgbClr val="0D0D0D"/>
                  </a:solidFill>
                  <a:latin typeface="Arial"/>
                  <a:cs typeface="Arial"/>
                </a:rPr>
                <a:t>r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endParaRPr lang="en-US" sz="1100" spc="5" dirty="0">
                <a:solidFill>
                  <a:srgbClr val="0D0D0D"/>
                </a:solidFill>
                <a:latin typeface="Arial"/>
                <a:cs typeface="Arial"/>
              </a:endParaRPr>
            </a:p>
            <a:p>
              <a:pPr marL="6016" marR="6016">
                <a:lnSpc>
                  <a:spcPct val="103099"/>
                </a:lnSpc>
              </a:pP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</a:rPr>
                <a:t>REFORMASI REGULASI </a:t>
              </a:r>
            </a:p>
            <a:p>
              <a:pPr marL="6016" marR="6016">
                <a:lnSpc>
                  <a:spcPct val="103099"/>
                </a:lnSpc>
              </a:pP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Layanan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perizinan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kelembagaan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akan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lebih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mudah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dan</a:t>
              </a:r>
              <a:r>
                <a:rPr lang="en-US" sz="1100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sederhana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560513" y="1897658"/>
              <a:ext cx="411924" cy="233065"/>
            </a:xfrm>
            <a:custGeom>
              <a:avLst/>
              <a:gdLst/>
              <a:ahLst/>
              <a:cxnLst/>
              <a:rect l="l" t="t" r="r" b="b"/>
              <a:pathLst>
                <a:path w="679246" h="683225">
                  <a:moveTo>
                    <a:pt x="679246" y="361245"/>
                  </a:moveTo>
                  <a:lnTo>
                    <a:pt x="121776" y="361245"/>
                  </a:lnTo>
                  <a:lnTo>
                    <a:pt x="121776" y="683225"/>
                  </a:lnTo>
                  <a:lnTo>
                    <a:pt x="320094" y="683225"/>
                  </a:lnTo>
                  <a:lnTo>
                    <a:pt x="320094" y="438206"/>
                  </a:lnTo>
                  <a:lnTo>
                    <a:pt x="679246" y="438206"/>
                  </a:lnTo>
                  <a:lnTo>
                    <a:pt x="679246" y="361245"/>
                  </a:lnTo>
                  <a:close/>
                </a:path>
                <a:path w="679246" h="683225">
                  <a:moveTo>
                    <a:pt x="679246" y="438206"/>
                  </a:moveTo>
                  <a:lnTo>
                    <a:pt x="480927" y="438206"/>
                  </a:lnTo>
                  <a:lnTo>
                    <a:pt x="480927" y="683225"/>
                  </a:lnTo>
                  <a:lnTo>
                    <a:pt x="679246" y="683225"/>
                  </a:lnTo>
                  <a:lnTo>
                    <a:pt x="679246" y="438206"/>
                  </a:lnTo>
                  <a:close/>
                </a:path>
                <a:path w="679246" h="683225">
                  <a:moveTo>
                    <a:pt x="396637" y="0"/>
                  </a:moveTo>
                  <a:lnTo>
                    <a:pt x="0" y="361245"/>
                  </a:lnTo>
                  <a:lnTo>
                    <a:pt x="801022" y="361245"/>
                  </a:lnTo>
                  <a:lnTo>
                    <a:pt x="396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3477" y="3196409"/>
              <a:ext cx="4791070" cy="1455340"/>
            </a:xfrm>
            <a:custGeom>
              <a:avLst/>
              <a:gdLst/>
              <a:ahLst/>
              <a:cxnLst/>
              <a:rect l="l" t="t" r="r" b="b"/>
              <a:pathLst>
                <a:path w="7900274" h="3384713">
                  <a:moveTo>
                    <a:pt x="6207974" y="0"/>
                  </a:moveTo>
                  <a:lnTo>
                    <a:pt x="1692404" y="0"/>
                  </a:lnTo>
                  <a:lnTo>
                    <a:pt x="1553595" y="5609"/>
                  </a:lnTo>
                  <a:lnTo>
                    <a:pt x="1417876" y="22149"/>
                  </a:lnTo>
                  <a:lnTo>
                    <a:pt x="1285685" y="49183"/>
                  </a:lnTo>
                  <a:lnTo>
                    <a:pt x="1157455" y="86275"/>
                  </a:lnTo>
                  <a:lnTo>
                    <a:pt x="1033624" y="132991"/>
                  </a:lnTo>
                  <a:lnTo>
                    <a:pt x="914626" y="188895"/>
                  </a:lnTo>
                  <a:lnTo>
                    <a:pt x="800896" y="253551"/>
                  </a:lnTo>
                  <a:lnTo>
                    <a:pt x="692871" y="326524"/>
                  </a:lnTo>
                  <a:lnTo>
                    <a:pt x="590985" y="407378"/>
                  </a:lnTo>
                  <a:lnTo>
                    <a:pt x="495674" y="495678"/>
                  </a:lnTo>
                  <a:lnTo>
                    <a:pt x="407374" y="590989"/>
                  </a:lnTo>
                  <a:lnTo>
                    <a:pt x="326519" y="692875"/>
                  </a:lnTo>
                  <a:lnTo>
                    <a:pt x="253547" y="800900"/>
                  </a:lnTo>
                  <a:lnTo>
                    <a:pt x="188891" y="914630"/>
                  </a:lnTo>
                  <a:lnTo>
                    <a:pt x="132987" y="1033628"/>
                  </a:lnTo>
                  <a:lnTo>
                    <a:pt x="86271" y="1157460"/>
                  </a:lnTo>
                  <a:lnTo>
                    <a:pt x="49179" y="1285689"/>
                  </a:lnTo>
                  <a:lnTo>
                    <a:pt x="22145" y="1417880"/>
                  </a:lnTo>
                  <a:lnTo>
                    <a:pt x="5605" y="1553599"/>
                  </a:lnTo>
                  <a:lnTo>
                    <a:pt x="0" y="1692304"/>
                  </a:lnTo>
                  <a:lnTo>
                    <a:pt x="5616" y="1831204"/>
                  </a:lnTo>
                  <a:lnTo>
                    <a:pt x="22160" y="1966909"/>
                  </a:lnTo>
                  <a:lnTo>
                    <a:pt x="49197" y="2099088"/>
                  </a:lnTo>
                  <a:lnTo>
                    <a:pt x="86291" y="2227307"/>
                  </a:lnTo>
                  <a:lnTo>
                    <a:pt x="133008" y="2351129"/>
                  </a:lnTo>
                  <a:lnTo>
                    <a:pt x="188911" y="2470119"/>
                  </a:lnTo>
                  <a:lnTo>
                    <a:pt x="253566" y="2583841"/>
                  </a:lnTo>
                  <a:lnTo>
                    <a:pt x="326537" y="2691861"/>
                  </a:lnTo>
                  <a:lnTo>
                    <a:pt x="407390" y="2793741"/>
                  </a:lnTo>
                  <a:lnTo>
                    <a:pt x="495688" y="2889048"/>
                  </a:lnTo>
                  <a:lnTo>
                    <a:pt x="590997" y="2977344"/>
                  </a:lnTo>
                  <a:lnTo>
                    <a:pt x="692880" y="3058196"/>
                  </a:lnTo>
                  <a:lnTo>
                    <a:pt x="800904" y="3131166"/>
                  </a:lnTo>
                  <a:lnTo>
                    <a:pt x="914632" y="3195821"/>
                  </a:lnTo>
                  <a:lnTo>
                    <a:pt x="1033628" y="3251723"/>
                  </a:lnTo>
                  <a:lnTo>
                    <a:pt x="1157458" y="3298438"/>
                  </a:lnTo>
                  <a:lnTo>
                    <a:pt x="1285686" y="3335530"/>
                  </a:lnTo>
                  <a:lnTo>
                    <a:pt x="1417877" y="3362564"/>
                  </a:lnTo>
                  <a:lnTo>
                    <a:pt x="1553595" y="3379103"/>
                  </a:lnTo>
                  <a:lnTo>
                    <a:pt x="1692404" y="3384713"/>
                  </a:lnTo>
                  <a:lnTo>
                    <a:pt x="6207974" y="3384713"/>
                  </a:lnTo>
                  <a:lnTo>
                    <a:pt x="6346769" y="3379103"/>
                  </a:lnTo>
                  <a:lnTo>
                    <a:pt x="6482474" y="3362564"/>
                  </a:lnTo>
                  <a:lnTo>
                    <a:pt x="6614654" y="3335530"/>
                  </a:lnTo>
                  <a:lnTo>
                    <a:pt x="6742874" y="3298437"/>
                  </a:lnTo>
                  <a:lnTo>
                    <a:pt x="6866697" y="3251721"/>
                  </a:lnTo>
                  <a:lnTo>
                    <a:pt x="6985689" y="3195818"/>
                  </a:lnTo>
                  <a:lnTo>
                    <a:pt x="7099413" y="3131162"/>
                  </a:lnTo>
                  <a:lnTo>
                    <a:pt x="7207434" y="3058189"/>
                  </a:lnTo>
                  <a:lnTo>
                    <a:pt x="7309317" y="2977335"/>
                  </a:lnTo>
                  <a:lnTo>
                    <a:pt x="7404625" y="2889035"/>
                  </a:lnTo>
                  <a:lnTo>
                    <a:pt x="7492923" y="2793724"/>
                  </a:lnTo>
                  <a:lnTo>
                    <a:pt x="7573776" y="2691838"/>
                  </a:lnTo>
                  <a:lnTo>
                    <a:pt x="7646748" y="2583813"/>
                  </a:lnTo>
                  <a:lnTo>
                    <a:pt x="7711403" y="2470083"/>
                  </a:lnTo>
                  <a:lnTo>
                    <a:pt x="7767305" y="2351085"/>
                  </a:lnTo>
                  <a:lnTo>
                    <a:pt x="7814019" y="2227253"/>
                  </a:lnTo>
                  <a:lnTo>
                    <a:pt x="7851108" y="2099024"/>
                  </a:lnTo>
                  <a:lnTo>
                    <a:pt x="7878138" y="1966832"/>
                  </a:lnTo>
                  <a:lnTo>
                    <a:pt x="7894672" y="1831114"/>
                  </a:lnTo>
                  <a:lnTo>
                    <a:pt x="7900274" y="1692304"/>
                  </a:lnTo>
                  <a:lnTo>
                    <a:pt x="7894668" y="1553599"/>
                  </a:lnTo>
                  <a:lnTo>
                    <a:pt x="7878129" y="1417880"/>
                  </a:lnTo>
                  <a:lnTo>
                    <a:pt x="7851095" y="1285689"/>
                  </a:lnTo>
                  <a:lnTo>
                    <a:pt x="7814003" y="1157460"/>
                  </a:lnTo>
                  <a:lnTo>
                    <a:pt x="7767288" y="1033628"/>
                  </a:lnTo>
                  <a:lnTo>
                    <a:pt x="7711386" y="914630"/>
                  </a:lnTo>
                  <a:lnTo>
                    <a:pt x="7646732" y="800900"/>
                  </a:lnTo>
                  <a:lnTo>
                    <a:pt x="7573761" y="692875"/>
                  </a:lnTo>
                  <a:lnTo>
                    <a:pt x="7492909" y="590989"/>
                  </a:lnTo>
                  <a:lnTo>
                    <a:pt x="7404613" y="495678"/>
                  </a:lnTo>
                  <a:lnTo>
                    <a:pt x="7309306" y="407378"/>
                  </a:lnTo>
                  <a:lnTo>
                    <a:pt x="7207426" y="326524"/>
                  </a:lnTo>
                  <a:lnTo>
                    <a:pt x="7099406" y="253551"/>
                  </a:lnTo>
                  <a:lnTo>
                    <a:pt x="6985684" y="188895"/>
                  </a:lnTo>
                  <a:lnTo>
                    <a:pt x="6866694" y="132991"/>
                  </a:lnTo>
                  <a:lnTo>
                    <a:pt x="6742872" y="86275"/>
                  </a:lnTo>
                  <a:lnTo>
                    <a:pt x="6614653" y="49183"/>
                  </a:lnTo>
                  <a:lnTo>
                    <a:pt x="6482474" y="22149"/>
                  </a:lnTo>
                  <a:lnTo>
                    <a:pt x="6346769" y="5609"/>
                  </a:lnTo>
                  <a:lnTo>
                    <a:pt x="6207974" y="0"/>
                  </a:lnTo>
                  <a:close/>
                </a:path>
              </a:pathLst>
            </a:custGeom>
            <a:solidFill>
              <a:srgbClr val="424455">
                <a:alpha val="23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04300" y="3407149"/>
              <a:ext cx="1114425" cy="101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5248386" y="3907683"/>
              <a:ext cx="2252910" cy="2452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 marR="6016">
                <a:lnSpc>
                  <a:spcPct val="103200"/>
                </a:lnSpc>
              </a:pP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J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u</a:t>
              </a:r>
              <a:r>
                <a:rPr sz="1100" spc="9" dirty="0">
                  <a:solidFill>
                    <a:srgbClr val="0D0D0D"/>
                  </a:solidFill>
                  <a:latin typeface="Arial"/>
                  <a:cs typeface="Arial"/>
                </a:rPr>
                <a:t>m</a:t>
              </a:r>
              <a:r>
                <a:rPr sz="1100" spc="-36" dirty="0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4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r>
                <a:rPr sz="1100" spc="64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2" dirty="0">
                  <a:solidFill>
                    <a:srgbClr val="0D0D0D"/>
                  </a:solidFill>
                  <a:latin typeface="Arial"/>
                  <a:cs typeface="Arial"/>
                </a:rPr>
                <a:t>P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sz="1100" spc="7" dirty="0">
                  <a:solidFill>
                    <a:srgbClr val="0D0D0D"/>
                  </a:solidFill>
                  <a:latin typeface="Arial"/>
                  <a:cs typeface="Arial"/>
                </a:rPr>
                <a:t>S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14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-9" dirty="0">
                  <a:solidFill>
                    <a:srgbClr val="0D0D0D"/>
                  </a:solidFill>
                  <a:latin typeface="Arial"/>
                  <a:cs typeface="Arial"/>
                </a:rPr>
                <a:t>r</a:t>
              </a:r>
              <a:r>
                <a:rPr sz="1100" spc="17" dirty="0">
                  <a:solidFill>
                    <a:srgbClr val="0D0D0D"/>
                  </a:solidFill>
                  <a:latin typeface="Arial"/>
                  <a:cs typeface="Arial"/>
                </a:rPr>
                <a:t>k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u</a:t>
              </a:r>
              <a:r>
                <a:rPr sz="1100" spc="-9" dirty="0">
                  <a:solidFill>
                    <a:srgbClr val="0D0D0D"/>
                  </a:solidFill>
                  <a:latin typeface="Arial"/>
                  <a:cs typeface="Arial"/>
                </a:rPr>
                <a:t>r</a:t>
              </a:r>
              <a:r>
                <a:rPr sz="1100" spc="-14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g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-7" dirty="0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sz="1100" spc="-14" dirty="0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-7" dirty="0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sz="1100" spc="-14" dirty="0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p</a:t>
              </a:r>
              <a:r>
                <a:rPr sz="1100" spc="2" dirty="0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76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4" dirty="0" err="1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r>
                <a:rPr sz="1100" spc="92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s</a:t>
              </a:r>
              <a:r>
                <a:rPr sz="1100" spc="-14" dirty="0" err="1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r>
                <a:rPr sz="1100" spc="-14" dirty="0" err="1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2" dirty="0" err="1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lang="en-US" sz="1100" spc="2" dirty="0">
                  <a:solidFill>
                    <a:srgbClr val="0D0D0D"/>
                  </a:solidFill>
                  <a:latin typeface="Arial"/>
                  <a:cs typeface="Arial"/>
                </a:rPr>
                <a:t> dan </a:t>
              </a:r>
              <a:r>
                <a:rPr lang="en-US" sz="1100" spc="2" dirty="0" err="1">
                  <a:solidFill>
                    <a:srgbClr val="0D0D0D"/>
                  </a:solidFill>
                  <a:latin typeface="Arial"/>
                  <a:cs typeface="Arial"/>
                </a:rPr>
                <a:t>berkualitas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248385" y="3355998"/>
              <a:ext cx="2777281" cy="3851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/>
              <a:r>
                <a:rPr sz="1700" b="1" spc="-14" dirty="0">
                  <a:latin typeface="Calibri"/>
                  <a:cs typeface="Calibri"/>
                </a:rPr>
                <a:t>P</a:t>
              </a:r>
              <a:r>
                <a:rPr sz="1700" b="1" spc="-31" dirty="0">
                  <a:latin typeface="Calibri"/>
                  <a:cs typeface="Calibri"/>
                </a:rPr>
                <a:t>r</a:t>
              </a:r>
              <a:r>
                <a:rPr sz="1700" b="1" spc="-5" dirty="0">
                  <a:latin typeface="Calibri"/>
                  <a:cs typeface="Calibri"/>
                </a:rPr>
                <a:t>o</a:t>
              </a:r>
              <a:r>
                <a:rPr sz="1700" b="1" dirty="0">
                  <a:latin typeface="Calibri"/>
                  <a:cs typeface="Calibri"/>
                </a:rPr>
                <a:t>g</a:t>
              </a:r>
              <a:r>
                <a:rPr sz="1700" b="1" spc="-31" dirty="0">
                  <a:latin typeface="Calibri"/>
                  <a:cs typeface="Calibri"/>
                </a:rPr>
                <a:t>r</a:t>
              </a:r>
              <a:r>
                <a:rPr sz="1700" b="1" spc="-14" dirty="0">
                  <a:latin typeface="Calibri"/>
                  <a:cs typeface="Calibri"/>
                </a:rPr>
                <a:t>a</a:t>
              </a:r>
              <a:r>
                <a:rPr sz="1700" b="1" dirty="0">
                  <a:latin typeface="Calibri"/>
                  <a:cs typeface="Calibri"/>
                </a:rPr>
                <a:t>m</a:t>
              </a:r>
              <a:r>
                <a:rPr sz="1700" b="1" spc="-40" dirty="0">
                  <a:latin typeface="Calibri"/>
                  <a:cs typeface="Calibri"/>
                </a:rPr>
                <a:t> </a:t>
              </a:r>
              <a:r>
                <a:rPr sz="1700" b="1" spc="-43" dirty="0">
                  <a:latin typeface="Calibri"/>
                  <a:cs typeface="Calibri"/>
                </a:rPr>
                <a:t>P</a:t>
              </a:r>
              <a:r>
                <a:rPr sz="1700" b="1" spc="5" dirty="0">
                  <a:latin typeface="Calibri"/>
                  <a:cs typeface="Calibri"/>
                </a:rPr>
                <a:t>e</a:t>
              </a:r>
              <a:r>
                <a:rPr sz="1700" b="1" spc="-2" dirty="0">
                  <a:latin typeface="Calibri"/>
                  <a:cs typeface="Calibri"/>
                </a:rPr>
                <a:t>n</a:t>
              </a:r>
              <a:r>
                <a:rPr sz="1700" b="1" dirty="0">
                  <a:latin typeface="Calibri"/>
                  <a:cs typeface="Calibri"/>
                </a:rPr>
                <a:t>g</a:t>
              </a:r>
              <a:r>
                <a:rPr sz="1700" b="1" spc="-28" dirty="0">
                  <a:latin typeface="Calibri"/>
                  <a:cs typeface="Calibri"/>
                </a:rPr>
                <a:t>g</a:t>
              </a:r>
              <a:r>
                <a:rPr sz="1700" b="1" spc="-9" dirty="0">
                  <a:latin typeface="Calibri"/>
                  <a:cs typeface="Calibri"/>
                </a:rPr>
                <a:t>ab</a:t>
              </a:r>
              <a:r>
                <a:rPr sz="1700" b="1" spc="2" dirty="0">
                  <a:latin typeface="Calibri"/>
                  <a:cs typeface="Calibri"/>
                </a:rPr>
                <a:t>u</a:t>
              </a:r>
              <a:r>
                <a:rPr sz="1700" b="1" spc="-2" dirty="0">
                  <a:latin typeface="Calibri"/>
                  <a:cs typeface="Calibri"/>
                </a:rPr>
                <a:t>n</a:t>
              </a:r>
              <a:r>
                <a:rPr sz="1700" b="1" spc="-28" dirty="0">
                  <a:latin typeface="Calibri"/>
                  <a:cs typeface="Calibri"/>
                </a:rPr>
                <a:t>g</a:t>
              </a:r>
              <a:r>
                <a:rPr sz="1700" b="1" spc="-9" dirty="0">
                  <a:latin typeface="Calibri"/>
                  <a:cs typeface="Calibri"/>
                </a:rPr>
                <a:t>an</a:t>
              </a:r>
              <a:endParaRPr sz="1700" dirty="0">
                <a:latin typeface="Calibri"/>
                <a:cs typeface="Calibri"/>
              </a:endParaRPr>
            </a:p>
            <a:p>
              <a:pPr marL="6016">
                <a:lnSpc>
                  <a:spcPts val="2053"/>
                </a:lnSpc>
              </a:pPr>
              <a:r>
                <a:rPr sz="1700" b="1" spc="-2" dirty="0">
                  <a:latin typeface="Calibri"/>
                  <a:cs typeface="Calibri"/>
                </a:rPr>
                <a:t>d</a:t>
              </a:r>
              <a:r>
                <a:rPr sz="1700" b="1" spc="-9" dirty="0">
                  <a:latin typeface="Calibri"/>
                  <a:cs typeface="Calibri"/>
                </a:rPr>
                <a:t>an</a:t>
              </a:r>
              <a:r>
                <a:rPr sz="1700" b="1" spc="-33" dirty="0">
                  <a:latin typeface="Calibri"/>
                  <a:cs typeface="Calibri"/>
                </a:rPr>
                <a:t> </a:t>
              </a:r>
              <a:r>
                <a:rPr sz="1700" b="1" spc="-43" dirty="0">
                  <a:latin typeface="Calibri"/>
                  <a:cs typeface="Calibri"/>
                </a:rPr>
                <a:t>P</a:t>
              </a:r>
              <a:r>
                <a:rPr sz="1700" b="1" spc="5" dirty="0">
                  <a:latin typeface="Calibri"/>
                  <a:cs typeface="Calibri"/>
                </a:rPr>
                <a:t>e</a:t>
              </a:r>
              <a:r>
                <a:rPr sz="1700" b="1" spc="-31" dirty="0">
                  <a:latin typeface="Calibri"/>
                  <a:cs typeface="Calibri"/>
                </a:rPr>
                <a:t>n</a:t>
              </a:r>
              <a:r>
                <a:rPr sz="1700" b="1" spc="-40" dirty="0">
                  <a:latin typeface="Calibri"/>
                  <a:cs typeface="Calibri"/>
                </a:rPr>
                <a:t>y</a:t>
              </a:r>
              <a:r>
                <a:rPr sz="1700" b="1" spc="-45" dirty="0">
                  <a:latin typeface="Calibri"/>
                  <a:cs typeface="Calibri"/>
                </a:rPr>
                <a:t>a</a:t>
              </a:r>
              <a:r>
                <a:rPr sz="1700" b="1" spc="-21" dirty="0">
                  <a:latin typeface="Calibri"/>
                  <a:cs typeface="Calibri"/>
                </a:rPr>
                <a:t>t</a:t>
              </a:r>
              <a:r>
                <a:rPr sz="1700" b="1" spc="-2" dirty="0">
                  <a:latin typeface="Calibri"/>
                  <a:cs typeface="Calibri"/>
                </a:rPr>
                <a:t>u</a:t>
              </a:r>
              <a:r>
                <a:rPr sz="1700" b="1" spc="-9" dirty="0">
                  <a:latin typeface="Calibri"/>
                  <a:cs typeface="Calibri"/>
                </a:rPr>
                <a:t>an</a:t>
              </a:r>
              <a:r>
                <a:rPr sz="1700" b="1" spc="2" dirty="0">
                  <a:latin typeface="Calibri"/>
                  <a:cs typeface="Calibri"/>
                </a:rPr>
                <a:t> </a:t>
              </a:r>
              <a:r>
                <a:rPr sz="1700" b="1" spc="-12" dirty="0">
                  <a:latin typeface="Calibri"/>
                  <a:cs typeface="Calibri"/>
                </a:rPr>
                <a:t>P</a:t>
              </a:r>
              <a:r>
                <a:rPr sz="1700" b="1" spc="-7" dirty="0">
                  <a:latin typeface="Calibri"/>
                  <a:cs typeface="Calibri"/>
                </a:rPr>
                <a:t>T</a:t>
              </a:r>
              <a:r>
                <a:rPr sz="1700" b="1" spc="-9" dirty="0">
                  <a:latin typeface="Calibri"/>
                  <a:cs typeface="Calibri"/>
                </a:rPr>
                <a:t>S</a:t>
              </a:r>
              <a:endParaRPr sz="17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332536" y="1372556"/>
              <a:ext cx="4786307" cy="1499989"/>
            </a:xfrm>
            <a:custGeom>
              <a:avLst/>
              <a:gdLst/>
              <a:ahLst/>
              <a:cxnLst/>
              <a:rect l="l" t="t" r="r" b="b"/>
              <a:pathLst>
                <a:path w="7892421" h="3384724">
                  <a:moveTo>
                    <a:pt x="6200121" y="0"/>
                  </a:moveTo>
                  <a:lnTo>
                    <a:pt x="1692404" y="0"/>
                  </a:lnTo>
                  <a:lnTo>
                    <a:pt x="1553595" y="5609"/>
                  </a:lnTo>
                  <a:lnTo>
                    <a:pt x="1417876" y="22149"/>
                  </a:lnTo>
                  <a:lnTo>
                    <a:pt x="1285685" y="49183"/>
                  </a:lnTo>
                  <a:lnTo>
                    <a:pt x="1157455" y="86275"/>
                  </a:lnTo>
                  <a:lnTo>
                    <a:pt x="1033624" y="132991"/>
                  </a:lnTo>
                  <a:lnTo>
                    <a:pt x="914626" y="188895"/>
                  </a:lnTo>
                  <a:lnTo>
                    <a:pt x="800896" y="253551"/>
                  </a:lnTo>
                  <a:lnTo>
                    <a:pt x="692871" y="326524"/>
                  </a:lnTo>
                  <a:lnTo>
                    <a:pt x="590985" y="407378"/>
                  </a:lnTo>
                  <a:lnTo>
                    <a:pt x="495674" y="495678"/>
                  </a:lnTo>
                  <a:lnTo>
                    <a:pt x="407374" y="590989"/>
                  </a:lnTo>
                  <a:lnTo>
                    <a:pt x="326519" y="692875"/>
                  </a:lnTo>
                  <a:lnTo>
                    <a:pt x="253547" y="800900"/>
                  </a:lnTo>
                  <a:lnTo>
                    <a:pt x="188891" y="914630"/>
                  </a:lnTo>
                  <a:lnTo>
                    <a:pt x="132987" y="1033628"/>
                  </a:lnTo>
                  <a:lnTo>
                    <a:pt x="86271" y="1157460"/>
                  </a:lnTo>
                  <a:lnTo>
                    <a:pt x="49179" y="1285689"/>
                  </a:lnTo>
                  <a:lnTo>
                    <a:pt x="22145" y="1417880"/>
                  </a:lnTo>
                  <a:lnTo>
                    <a:pt x="5605" y="1553599"/>
                  </a:lnTo>
                  <a:lnTo>
                    <a:pt x="0" y="1692304"/>
                  </a:lnTo>
                  <a:lnTo>
                    <a:pt x="5616" y="1831204"/>
                  </a:lnTo>
                  <a:lnTo>
                    <a:pt x="22161" y="1966909"/>
                  </a:lnTo>
                  <a:lnTo>
                    <a:pt x="49197" y="2099089"/>
                  </a:lnTo>
                  <a:lnTo>
                    <a:pt x="86292" y="2227308"/>
                  </a:lnTo>
                  <a:lnTo>
                    <a:pt x="133008" y="2351130"/>
                  </a:lnTo>
                  <a:lnTo>
                    <a:pt x="188912" y="2470121"/>
                  </a:lnTo>
                  <a:lnTo>
                    <a:pt x="253568" y="2583844"/>
                  </a:lnTo>
                  <a:lnTo>
                    <a:pt x="326540" y="2691864"/>
                  </a:lnTo>
                  <a:lnTo>
                    <a:pt x="407394" y="2793746"/>
                  </a:lnTo>
                  <a:lnTo>
                    <a:pt x="495694" y="2889053"/>
                  </a:lnTo>
                  <a:lnTo>
                    <a:pt x="591004" y="2977350"/>
                  </a:lnTo>
                  <a:lnTo>
                    <a:pt x="692890" y="3058203"/>
                  </a:lnTo>
                  <a:lnTo>
                    <a:pt x="800917" y="3131174"/>
                  </a:lnTo>
                  <a:lnTo>
                    <a:pt x="914649" y="3195829"/>
                  </a:lnTo>
                  <a:lnTo>
                    <a:pt x="1033652" y="3251732"/>
                  </a:lnTo>
                  <a:lnTo>
                    <a:pt x="1157491" y="3298448"/>
                  </a:lnTo>
                  <a:lnTo>
                    <a:pt x="1285734" y="3335540"/>
                  </a:lnTo>
                  <a:lnTo>
                    <a:pt x="1417961" y="3362574"/>
                  </a:lnTo>
                  <a:lnTo>
                    <a:pt x="1553595" y="3379103"/>
                  </a:lnTo>
                  <a:lnTo>
                    <a:pt x="1692404" y="3384713"/>
                  </a:lnTo>
                  <a:lnTo>
                    <a:pt x="6200016" y="3384724"/>
                  </a:lnTo>
                  <a:lnTo>
                    <a:pt x="6338911" y="3379103"/>
                  </a:lnTo>
                  <a:lnTo>
                    <a:pt x="6474594" y="3362564"/>
                  </a:lnTo>
                  <a:lnTo>
                    <a:pt x="6606771" y="3335530"/>
                  </a:lnTo>
                  <a:lnTo>
                    <a:pt x="6734992" y="3298437"/>
                  </a:lnTo>
                  <a:lnTo>
                    <a:pt x="6858819" y="3251721"/>
                  </a:lnTo>
                  <a:lnTo>
                    <a:pt x="6977814" y="3195818"/>
                  </a:lnTo>
                  <a:lnTo>
                    <a:pt x="7091542" y="3131162"/>
                  </a:lnTo>
                  <a:lnTo>
                    <a:pt x="7199567" y="3058189"/>
                  </a:lnTo>
                  <a:lnTo>
                    <a:pt x="7301453" y="2977335"/>
                  </a:lnTo>
                  <a:lnTo>
                    <a:pt x="7396763" y="2889035"/>
                  </a:lnTo>
                  <a:lnTo>
                    <a:pt x="7485064" y="2793724"/>
                  </a:lnTo>
                  <a:lnTo>
                    <a:pt x="7565919" y="2691838"/>
                  </a:lnTo>
                  <a:lnTo>
                    <a:pt x="7638892" y="2583813"/>
                  </a:lnTo>
                  <a:lnTo>
                    <a:pt x="7703548" y="2470083"/>
                  </a:lnTo>
                  <a:lnTo>
                    <a:pt x="7759451" y="2351085"/>
                  </a:lnTo>
                  <a:lnTo>
                    <a:pt x="7806165" y="2227253"/>
                  </a:lnTo>
                  <a:lnTo>
                    <a:pt x="7843255" y="2099024"/>
                  </a:lnTo>
                  <a:lnTo>
                    <a:pt x="7870285" y="1966832"/>
                  </a:lnTo>
                  <a:lnTo>
                    <a:pt x="7886819" y="1831114"/>
                  </a:lnTo>
                  <a:lnTo>
                    <a:pt x="7892421" y="1692304"/>
                  </a:lnTo>
                  <a:lnTo>
                    <a:pt x="7886815" y="1553599"/>
                  </a:lnTo>
                  <a:lnTo>
                    <a:pt x="7870276" y="1417880"/>
                  </a:lnTo>
                  <a:lnTo>
                    <a:pt x="7843242" y="1285689"/>
                  </a:lnTo>
                  <a:lnTo>
                    <a:pt x="7806150" y="1157460"/>
                  </a:lnTo>
                  <a:lnTo>
                    <a:pt x="7759435" y="1033628"/>
                  </a:lnTo>
                  <a:lnTo>
                    <a:pt x="7703533" y="914630"/>
                  </a:lnTo>
                  <a:lnTo>
                    <a:pt x="7638878" y="800900"/>
                  </a:lnTo>
                  <a:lnTo>
                    <a:pt x="7565908" y="692875"/>
                  </a:lnTo>
                  <a:lnTo>
                    <a:pt x="7485056" y="590989"/>
                  </a:lnTo>
                  <a:lnTo>
                    <a:pt x="7396760" y="495678"/>
                  </a:lnTo>
                  <a:lnTo>
                    <a:pt x="7301453" y="407378"/>
                  </a:lnTo>
                  <a:lnTo>
                    <a:pt x="7199572" y="326524"/>
                  </a:lnTo>
                  <a:lnTo>
                    <a:pt x="7091553" y="253551"/>
                  </a:lnTo>
                  <a:lnTo>
                    <a:pt x="6977831" y="188895"/>
                  </a:lnTo>
                  <a:lnTo>
                    <a:pt x="6858841" y="132991"/>
                  </a:lnTo>
                  <a:lnTo>
                    <a:pt x="6735019" y="86275"/>
                  </a:lnTo>
                  <a:lnTo>
                    <a:pt x="6606800" y="49183"/>
                  </a:lnTo>
                  <a:lnTo>
                    <a:pt x="6474621" y="22149"/>
                  </a:lnTo>
                  <a:lnTo>
                    <a:pt x="6338916" y="5609"/>
                  </a:lnTo>
                  <a:lnTo>
                    <a:pt x="6200121" y="0"/>
                  </a:lnTo>
                  <a:close/>
                </a:path>
              </a:pathLst>
            </a:custGeom>
            <a:solidFill>
              <a:srgbClr val="424455">
                <a:alpha val="23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42095" y="1644912"/>
              <a:ext cx="1068388" cy="9482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7893471" y="1411620"/>
              <a:ext cx="3373012" cy="83764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 marR="6016">
                <a:lnSpc>
                  <a:spcPct val="101499"/>
                </a:lnSpc>
              </a:pPr>
              <a:r>
                <a:rPr sz="1500" b="1" spc="-7" dirty="0">
                  <a:latin typeface="Calibri"/>
                  <a:cs typeface="Calibri"/>
                </a:rPr>
                <a:t>P</a:t>
              </a:r>
              <a:r>
                <a:rPr sz="1500" b="1" spc="-21" dirty="0">
                  <a:latin typeface="Calibri"/>
                  <a:cs typeface="Calibri"/>
                </a:rPr>
                <a:t>r</a:t>
              </a:r>
              <a:r>
                <a:rPr sz="1500" b="1" spc="12" dirty="0">
                  <a:latin typeface="Calibri"/>
                  <a:cs typeface="Calibri"/>
                </a:rPr>
                <a:t>o</a:t>
              </a:r>
              <a:r>
                <a:rPr sz="1500" b="1" dirty="0">
                  <a:latin typeface="Calibri"/>
                  <a:cs typeface="Calibri"/>
                </a:rPr>
                <a:t>g</a:t>
              </a:r>
              <a:r>
                <a:rPr sz="1500" b="1" spc="-31" dirty="0">
                  <a:latin typeface="Calibri"/>
                  <a:cs typeface="Calibri"/>
                </a:rPr>
                <a:t>r</a:t>
              </a:r>
              <a:r>
                <a:rPr sz="1500" b="1" spc="-7" dirty="0">
                  <a:latin typeface="Calibri"/>
                  <a:cs typeface="Calibri"/>
                </a:rPr>
                <a:t>a</a:t>
              </a:r>
              <a:r>
                <a:rPr sz="1500" b="1" dirty="0">
                  <a:latin typeface="Calibri"/>
                  <a:cs typeface="Calibri"/>
                </a:rPr>
                <a:t>m</a:t>
              </a:r>
              <a:r>
                <a:rPr sz="1500" b="1" spc="31" dirty="0">
                  <a:latin typeface="Calibri"/>
                  <a:cs typeface="Calibri"/>
                </a:rPr>
                <a:t> </a:t>
              </a:r>
              <a:r>
                <a:rPr sz="1500" b="1" dirty="0">
                  <a:latin typeface="Calibri"/>
                  <a:cs typeface="Calibri"/>
                </a:rPr>
                <a:t>S</a:t>
              </a:r>
              <a:r>
                <a:rPr sz="1500" b="1" spc="-12" dirty="0">
                  <a:latin typeface="Calibri"/>
                  <a:cs typeface="Calibri"/>
                </a:rPr>
                <a:t>tud</a:t>
              </a:r>
              <a:r>
                <a:rPr sz="1500" b="1" dirty="0">
                  <a:latin typeface="Calibri"/>
                  <a:cs typeface="Calibri"/>
                </a:rPr>
                <a:t>i</a:t>
              </a:r>
              <a:r>
                <a:rPr sz="1500" b="1" spc="57" dirty="0">
                  <a:latin typeface="Calibri"/>
                  <a:cs typeface="Calibri"/>
                </a:rPr>
                <a:t> </a:t>
              </a:r>
              <a:r>
                <a:rPr sz="1500" b="1" spc="-7" dirty="0">
                  <a:latin typeface="Calibri"/>
                  <a:cs typeface="Calibri"/>
                </a:rPr>
                <a:t>P</a:t>
              </a:r>
              <a:r>
                <a:rPr sz="1500" b="1" spc="-21" dirty="0">
                  <a:latin typeface="Calibri"/>
                  <a:cs typeface="Calibri"/>
                </a:rPr>
                <a:t>r</a:t>
              </a:r>
              <a:r>
                <a:rPr sz="1500" b="1" spc="12" dirty="0">
                  <a:latin typeface="Calibri"/>
                  <a:cs typeface="Calibri"/>
                </a:rPr>
                <a:t>o</a:t>
              </a:r>
              <a:r>
                <a:rPr sz="1500" b="1" spc="-19" dirty="0">
                  <a:latin typeface="Calibri"/>
                  <a:cs typeface="Calibri"/>
                </a:rPr>
                <a:t>f</a:t>
              </a:r>
              <a:r>
                <a:rPr sz="1500" b="1" spc="7" dirty="0">
                  <a:latin typeface="Calibri"/>
                  <a:cs typeface="Calibri"/>
                </a:rPr>
                <a:t>e</a:t>
              </a:r>
              <a:r>
                <a:rPr sz="1500" b="1" spc="-5" dirty="0">
                  <a:latin typeface="Calibri"/>
                  <a:cs typeface="Calibri"/>
                </a:rPr>
                <a:t>s</a:t>
              </a:r>
              <a:r>
                <a:rPr sz="1500" b="1" dirty="0">
                  <a:latin typeface="Calibri"/>
                  <a:cs typeface="Calibri"/>
                </a:rPr>
                <a:t>i </a:t>
              </a:r>
              <a:r>
                <a:rPr sz="1500" b="1" spc="5" dirty="0">
                  <a:latin typeface="Calibri"/>
                  <a:cs typeface="Calibri"/>
                </a:rPr>
                <a:t>G</a:t>
              </a:r>
              <a:r>
                <a:rPr sz="1500" b="1" spc="-14" dirty="0">
                  <a:latin typeface="Calibri"/>
                  <a:cs typeface="Calibri"/>
                </a:rPr>
                <a:t>u</a:t>
              </a:r>
              <a:r>
                <a:rPr sz="1500" b="1" spc="7" dirty="0">
                  <a:latin typeface="Calibri"/>
                  <a:cs typeface="Calibri"/>
                </a:rPr>
                <a:t>r</a:t>
              </a:r>
              <a:r>
                <a:rPr sz="1500" b="1" spc="-14" dirty="0">
                  <a:latin typeface="Calibri"/>
                  <a:cs typeface="Calibri"/>
                </a:rPr>
                <a:t>u</a:t>
              </a:r>
              <a:r>
                <a:rPr sz="1500" b="1" dirty="0">
                  <a:latin typeface="Calibri"/>
                  <a:cs typeface="Calibri"/>
                </a:rPr>
                <a:t>,</a:t>
              </a:r>
              <a:endParaRPr lang="en-US" sz="1500" b="1" dirty="0">
                <a:latin typeface="Calibri"/>
                <a:cs typeface="Calibri"/>
              </a:endParaRPr>
            </a:p>
            <a:p>
              <a:pPr marL="6016" marR="6016">
                <a:lnSpc>
                  <a:spcPct val="101499"/>
                </a:lnSpc>
              </a:pPr>
              <a:r>
                <a:rPr sz="1500" b="1" spc="45" dirty="0">
                  <a:latin typeface="Calibri"/>
                  <a:cs typeface="Calibri"/>
                </a:rPr>
                <a:t> </a:t>
              </a:r>
              <a:r>
                <a:rPr sz="1500" b="1" dirty="0">
                  <a:latin typeface="Calibri"/>
                  <a:cs typeface="Calibri"/>
                </a:rPr>
                <a:t>A</a:t>
              </a:r>
              <a:r>
                <a:rPr sz="1500" b="1" spc="-19" dirty="0">
                  <a:latin typeface="Calibri"/>
                  <a:cs typeface="Calibri"/>
                </a:rPr>
                <a:t>d</a:t>
              </a:r>
              <a:r>
                <a:rPr sz="1500" b="1" dirty="0">
                  <a:latin typeface="Calibri"/>
                  <a:cs typeface="Calibri"/>
                </a:rPr>
                <a:t>v</a:t>
              </a:r>
              <a:r>
                <a:rPr sz="1500" b="1" spc="9" dirty="0">
                  <a:latin typeface="Calibri"/>
                  <a:cs typeface="Calibri"/>
                </a:rPr>
                <a:t>o</a:t>
              </a:r>
              <a:r>
                <a:rPr sz="1500" b="1" spc="-43" dirty="0">
                  <a:latin typeface="Calibri"/>
                  <a:cs typeface="Calibri"/>
                </a:rPr>
                <a:t>k</a:t>
              </a:r>
              <a:r>
                <a:rPr sz="1500" b="1" spc="-7" dirty="0">
                  <a:latin typeface="Calibri"/>
                  <a:cs typeface="Calibri"/>
                </a:rPr>
                <a:t>at</a:t>
              </a:r>
              <a:r>
                <a:rPr sz="1500" b="1" dirty="0">
                  <a:latin typeface="Calibri"/>
                  <a:cs typeface="Calibri"/>
                </a:rPr>
                <a:t>,</a:t>
              </a:r>
              <a:r>
                <a:rPr sz="1500" b="1" spc="69" dirty="0">
                  <a:latin typeface="Calibri"/>
                  <a:cs typeface="Calibri"/>
                </a:rPr>
                <a:t> </a:t>
              </a:r>
              <a:r>
                <a:rPr sz="1500" b="1" spc="-14" dirty="0">
                  <a:latin typeface="Calibri"/>
                  <a:cs typeface="Calibri"/>
                </a:rPr>
                <a:t>D</a:t>
              </a:r>
              <a:r>
                <a:rPr sz="1500" b="1" spc="-7" dirty="0">
                  <a:latin typeface="Calibri"/>
                  <a:cs typeface="Calibri"/>
                </a:rPr>
                <a:t>a</a:t>
              </a:r>
              <a:r>
                <a:rPr sz="1500" b="1" dirty="0">
                  <a:latin typeface="Calibri"/>
                  <a:cs typeface="Calibri"/>
                </a:rPr>
                <a:t>n N</a:t>
              </a:r>
              <a:r>
                <a:rPr sz="1500" b="1" spc="14" dirty="0">
                  <a:latin typeface="Calibri"/>
                  <a:cs typeface="Calibri"/>
                </a:rPr>
                <a:t>o</a:t>
              </a:r>
              <a:r>
                <a:rPr sz="1500" b="1" spc="-40" dirty="0">
                  <a:latin typeface="Calibri"/>
                  <a:cs typeface="Calibri"/>
                </a:rPr>
                <a:t>t</a:t>
              </a:r>
              <a:r>
                <a:rPr sz="1500" b="1" spc="-7" dirty="0">
                  <a:latin typeface="Calibri"/>
                  <a:cs typeface="Calibri"/>
                </a:rPr>
                <a:t>a</a:t>
              </a:r>
              <a:r>
                <a:rPr sz="1500" b="1" spc="7" dirty="0">
                  <a:latin typeface="Calibri"/>
                  <a:cs typeface="Calibri"/>
                </a:rPr>
                <a:t>r</a:t>
              </a:r>
              <a:r>
                <a:rPr sz="1500" b="1" dirty="0">
                  <a:latin typeface="Calibri"/>
                  <a:cs typeface="Calibri"/>
                </a:rPr>
                <a:t>i</a:t>
              </a:r>
              <a:r>
                <a:rPr sz="1500" b="1" spc="-7" dirty="0">
                  <a:latin typeface="Calibri"/>
                  <a:cs typeface="Calibri"/>
                </a:rPr>
                <a:t>a</a:t>
              </a:r>
              <a:r>
                <a:rPr sz="1500" b="1" dirty="0">
                  <a:latin typeface="Calibri"/>
                  <a:cs typeface="Calibri"/>
                </a:rPr>
                <a:t>t</a:t>
              </a:r>
              <a:endParaRPr sz="1500" dirty="0">
                <a:latin typeface="Calibri"/>
                <a:cs typeface="Calibri"/>
              </a:endParaRPr>
            </a:p>
            <a:p>
              <a:pPr>
                <a:lnSpc>
                  <a:spcPts val="403"/>
                </a:lnSpc>
                <a:spcBef>
                  <a:spcPts val="16"/>
                </a:spcBef>
              </a:pPr>
              <a:endParaRPr sz="400" dirty="0"/>
            </a:p>
            <a:p>
              <a:pPr>
                <a:lnSpc>
                  <a:spcPts val="474"/>
                </a:lnSpc>
              </a:pPr>
              <a:endParaRPr sz="500" dirty="0"/>
            </a:p>
            <a:p>
              <a:pPr marL="22259"/>
              <a:r>
                <a:rPr sz="1100" spc="9" dirty="0">
                  <a:solidFill>
                    <a:srgbClr val="0D0D0D"/>
                  </a:solidFill>
                  <a:latin typeface="Arial"/>
                  <a:cs typeface="Arial"/>
                </a:rPr>
                <a:t>M</a:t>
              </a:r>
              <a:r>
                <a:rPr sz="1100" spc="14" dirty="0">
                  <a:solidFill>
                    <a:srgbClr val="0D0D0D"/>
                  </a:solidFill>
                  <a:latin typeface="Arial"/>
                  <a:cs typeface="Arial"/>
                </a:rPr>
                <a:t>u</a:t>
              </a:r>
              <a:r>
                <a:rPr sz="1100" spc="-7" dirty="0">
                  <a:solidFill>
                    <a:srgbClr val="0D0D0D"/>
                  </a:solidFill>
                  <a:latin typeface="Arial"/>
                  <a:cs typeface="Arial"/>
                </a:rPr>
                <a:t>t</a:t>
              </a:r>
              <a:r>
                <a:rPr sz="1100" spc="5" dirty="0">
                  <a:solidFill>
                    <a:srgbClr val="0D0D0D"/>
                  </a:solidFill>
                  <a:latin typeface="Arial"/>
                  <a:cs typeface="Arial"/>
                </a:rPr>
                <a:t>u</a:t>
              </a:r>
              <a:r>
                <a:rPr sz="1100" spc="7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p</a:t>
              </a:r>
              <a:r>
                <a:rPr sz="1100" spc="-14" dirty="0" err="1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nd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d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k</a:t>
              </a:r>
              <a:r>
                <a:rPr sz="1100" spc="-14" dirty="0" err="1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123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p</a:t>
              </a:r>
              <a:r>
                <a:rPr sz="1100" spc="-9" dirty="0" err="1">
                  <a:solidFill>
                    <a:srgbClr val="0D0D0D"/>
                  </a:solidFill>
                  <a:latin typeface="Arial"/>
                  <a:cs typeface="Arial"/>
                </a:rPr>
                <a:t>r</a:t>
              </a:r>
              <a:r>
                <a:rPr sz="1100" spc="14" dirty="0" err="1">
                  <a:solidFill>
                    <a:srgbClr val="0D0D0D"/>
                  </a:solidFill>
                  <a:latin typeface="Arial"/>
                  <a:cs typeface="Arial"/>
                </a:rPr>
                <a:t>o</a:t>
              </a:r>
              <a:r>
                <a:rPr sz="1100" spc="-7" dirty="0" err="1">
                  <a:solidFill>
                    <a:srgbClr val="0D0D0D"/>
                  </a:solidFill>
                  <a:latin typeface="Arial"/>
                  <a:cs typeface="Arial"/>
                </a:rPr>
                <a:t>f</a:t>
              </a:r>
              <a:r>
                <a:rPr sz="1100" spc="-14" dirty="0" err="1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s</a:t>
              </a:r>
              <a:r>
                <a:rPr sz="1100" spc="2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lang="en-US" sz="1100" dirty="0">
                  <a:latin typeface="Arial"/>
                  <a:cs typeface="Arial"/>
                </a:rPr>
                <a:t> 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k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n</a:t>
              </a:r>
              <a:r>
                <a:rPr sz="1100" spc="36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l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e</a:t>
              </a:r>
              <a:r>
                <a:rPr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h</a:t>
              </a:r>
              <a:r>
                <a:rPr sz="1100" spc="123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b</a:t>
              </a:r>
              <a:r>
                <a:rPr sz="1100" spc="-12" dirty="0" err="1">
                  <a:solidFill>
                    <a:srgbClr val="0D0D0D"/>
                  </a:solidFill>
                  <a:latin typeface="Arial"/>
                  <a:cs typeface="Arial"/>
                </a:rPr>
                <a:t>a</a:t>
              </a:r>
              <a:r>
                <a:rPr sz="1100" spc="-36" dirty="0" err="1">
                  <a:solidFill>
                    <a:srgbClr val="0D0D0D"/>
                  </a:solidFill>
                  <a:latin typeface="Arial"/>
                  <a:cs typeface="Arial"/>
                </a:rPr>
                <a:t>i</a:t>
              </a:r>
              <a:r>
                <a:rPr sz="1100" spc="5" dirty="0" err="1">
                  <a:solidFill>
                    <a:srgbClr val="0D0D0D"/>
                  </a:solidFill>
                  <a:latin typeface="Arial"/>
                  <a:cs typeface="Arial"/>
                </a:rPr>
                <a:t>k</a:t>
              </a:r>
              <a:endParaRPr lang="en-US" sz="1100" spc="5" dirty="0">
                <a:solidFill>
                  <a:srgbClr val="0D0D0D"/>
                </a:solidFill>
                <a:latin typeface="Arial"/>
                <a:cs typeface="Arial"/>
              </a:endParaRPr>
            </a:p>
            <a:p>
              <a:pPr marL="22259"/>
              <a:endParaRPr lang="en-US" sz="1100" spc="5" dirty="0">
                <a:solidFill>
                  <a:srgbClr val="0D0D0D"/>
                </a:solidFill>
                <a:latin typeface="Arial"/>
                <a:cs typeface="Arial"/>
              </a:endParaRPr>
            </a:p>
            <a:p>
              <a:pPr marL="22259">
                <a:spcBef>
                  <a:spcPts val="40"/>
                </a:spcBef>
              </a:pP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</a:rPr>
                <a:t>Keahlian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</a:rPr>
                <a:t>Khusus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</a:rPr>
                <a:t>Notaris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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Membuat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Akte</a:t>
              </a:r>
              <a:endParaRPr lang="en-US" sz="1100" b="1" spc="5" dirty="0">
                <a:solidFill>
                  <a:srgbClr val="0D0D0D"/>
                </a:solidFill>
                <a:latin typeface="Arial"/>
                <a:cs typeface="Arial"/>
                <a:sym typeface="Wingdings" pitchFamily="2" charset="2"/>
              </a:endParaRPr>
            </a:p>
            <a:p>
              <a:pPr marL="22259">
                <a:spcBef>
                  <a:spcPts val="40"/>
                </a:spcBef>
              </a:pP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Keahlian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Khusus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Advokat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  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Membuat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 -</a:t>
              </a:r>
              <a:r>
                <a:rPr lang="en-US" sz="1100" b="1" spc="5" dirty="0" err="1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Tuntutan</a:t>
              </a:r>
              <a:r>
                <a:rPr lang="en-US" sz="1100" b="1" spc="5" dirty="0">
                  <a:solidFill>
                    <a:srgbClr val="0D0D0D"/>
                  </a:solidFill>
                  <a:latin typeface="Arial"/>
                  <a:cs typeface="Arial"/>
                  <a:sym typeface="Wingdings" pitchFamily="2" charset="2"/>
                </a:rPr>
                <a:t>/banding</a:t>
              </a:r>
              <a:endParaRPr sz="1100" b="1" dirty="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261487" y="3741317"/>
              <a:ext cx="390525" cy="286643"/>
            </a:xfrm>
            <a:custGeom>
              <a:avLst/>
              <a:gdLst/>
              <a:ahLst/>
              <a:cxnLst/>
              <a:rect l="l" t="t" r="r" b="b"/>
              <a:pathLst>
                <a:path w="643959" h="840288">
                  <a:moveTo>
                    <a:pt x="560715" y="282713"/>
                  </a:moveTo>
                  <a:lnTo>
                    <a:pt x="76961" y="282713"/>
                  </a:lnTo>
                  <a:lnTo>
                    <a:pt x="63300" y="284195"/>
                  </a:lnTo>
                  <a:lnTo>
                    <a:pt x="26565" y="303664"/>
                  </a:lnTo>
                  <a:lnTo>
                    <a:pt x="3489" y="338418"/>
                  </a:lnTo>
                  <a:lnTo>
                    <a:pt x="0" y="763746"/>
                  </a:lnTo>
                  <a:lnTo>
                    <a:pt x="1490" y="776903"/>
                  </a:lnTo>
                  <a:lnTo>
                    <a:pt x="21066" y="813245"/>
                  </a:lnTo>
                  <a:lnTo>
                    <a:pt x="56011" y="836691"/>
                  </a:lnTo>
                  <a:lnTo>
                    <a:pt x="560715" y="840288"/>
                  </a:lnTo>
                  <a:lnTo>
                    <a:pt x="575722" y="838868"/>
                  </a:lnTo>
                  <a:lnTo>
                    <a:pt x="614640" y="820326"/>
                  </a:lnTo>
                  <a:lnTo>
                    <a:pt x="639079" y="787615"/>
                  </a:lnTo>
                  <a:lnTo>
                    <a:pt x="643187" y="641969"/>
                  </a:lnTo>
                  <a:lnTo>
                    <a:pt x="321979" y="641969"/>
                  </a:lnTo>
                  <a:lnTo>
                    <a:pt x="307727" y="640594"/>
                  </a:lnTo>
                  <a:lnTo>
                    <a:pt x="269885" y="622379"/>
                  </a:lnTo>
                  <a:lnTo>
                    <a:pt x="244385" y="589392"/>
                  </a:lnTo>
                  <a:lnTo>
                    <a:pt x="237398" y="563230"/>
                  </a:lnTo>
                  <a:lnTo>
                    <a:pt x="238648" y="548309"/>
                  </a:lnTo>
                  <a:lnTo>
                    <a:pt x="256325" y="510698"/>
                  </a:lnTo>
                  <a:lnTo>
                    <a:pt x="289711" y="487069"/>
                  </a:lnTo>
                  <a:lnTo>
                    <a:pt x="317407" y="481148"/>
                  </a:lnTo>
                  <a:lnTo>
                    <a:pt x="643626" y="481148"/>
                  </a:lnTo>
                  <a:lnTo>
                    <a:pt x="643959" y="359256"/>
                  </a:lnTo>
                  <a:lnTo>
                    <a:pt x="632264" y="321688"/>
                  </a:lnTo>
                  <a:lnTo>
                    <a:pt x="601743" y="293431"/>
                  </a:lnTo>
                  <a:lnTo>
                    <a:pt x="574319" y="283836"/>
                  </a:lnTo>
                  <a:lnTo>
                    <a:pt x="560715" y="282713"/>
                  </a:lnTo>
                  <a:close/>
                </a:path>
                <a:path w="643959" h="840288">
                  <a:moveTo>
                    <a:pt x="643626" y="481148"/>
                  </a:moveTo>
                  <a:lnTo>
                    <a:pt x="317407" y="481148"/>
                  </a:lnTo>
                  <a:lnTo>
                    <a:pt x="334149" y="482401"/>
                  </a:lnTo>
                  <a:lnTo>
                    <a:pt x="349133" y="486083"/>
                  </a:lnTo>
                  <a:lnTo>
                    <a:pt x="382834" y="509374"/>
                  </a:lnTo>
                  <a:lnTo>
                    <a:pt x="398186" y="546131"/>
                  </a:lnTo>
                  <a:lnTo>
                    <a:pt x="397461" y="562297"/>
                  </a:lnTo>
                  <a:lnTo>
                    <a:pt x="384489" y="604419"/>
                  </a:lnTo>
                  <a:lnTo>
                    <a:pt x="357150" y="632751"/>
                  </a:lnTo>
                  <a:lnTo>
                    <a:pt x="321979" y="641969"/>
                  </a:lnTo>
                  <a:lnTo>
                    <a:pt x="643187" y="641969"/>
                  </a:lnTo>
                  <a:lnTo>
                    <a:pt x="643626" y="481148"/>
                  </a:lnTo>
                  <a:close/>
                </a:path>
                <a:path w="643959" h="840288">
                  <a:moveTo>
                    <a:pt x="321979" y="0"/>
                  </a:moveTo>
                  <a:lnTo>
                    <a:pt x="273605" y="5956"/>
                  </a:lnTo>
                  <a:lnTo>
                    <a:pt x="229716" y="22769"/>
                  </a:lnTo>
                  <a:lnTo>
                    <a:pt x="191615" y="48859"/>
                  </a:lnTo>
                  <a:lnTo>
                    <a:pt x="160606" y="82642"/>
                  </a:lnTo>
                  <a:lnTo>
                    <a:pt x="137994" y="122538"/>
                  </a:lnTo>
                  <a:lnTo>
                    <a:pt x="125083" y="166965"/>
                  </a:lnTo>
                  <a:lnTo>
                    <a:pt x="122509" y="282713"/>
                  </a:lnTo>
                  <a:lnTo>
                    <a:pt x="199470" y="282713"/>
                  </a:lnTo>
                  <a:lnTo>
                    <a:pt x="199470" y="198318"/>
                  </a:lnTo>
                  <a:lnTo>
                    <a:pt x="200321" y="183435"/>
                  </a:lnTo>
                  <a:lnTo>
                    <a:pt x="212367" y="142718"/>
                  </a:lnTo>
                  <a:lnTo>
                    <a:pt x="236765" y="109772"/>
                  </a:lnTo>
                  <a:lnTo>
                    <a:pt x="271088" y="87011"/>
                  </a:lnTo>
                  <a:lnTo>
                    <a:pt x="312909" y="76850"/>
                  </a:lnTo>
                  <a:lnTo>
                    <a:pt x="478789" y="76850"/>
                  </a:lnTo>
                  <a:lnTo>
                    <a:pt x="473885" y="70624"/>
                  </a:lnTo>
                  <a:lnTo>
                    <a:pt x="440367" y="39229"/>
                  </a:lnTo>
                  <a:lnTo>
                    <a:pt x="400192" y="16056"/>
                  </a:lnTo>
                  <a:lnTo>
                    <a:pt x="354663" y="2686"/>
                  </a:lnTo>
                  <a:lnTo>
                    <a:pt x="338522" y="681"/>
                  </a:lnTo>
                  <a:lnTo>
                    <a:pt x="321979" y="0"/>
                  </a:lnTo>
                  <a:close/>
                </a:path>
                <a:path w="643959" h="840288">
                  <a:moveTo>
                    <a:pt x="478789" y="76850"/>
                  </a:moveTo>
                  <a:lnTo>
                    <a:pt x="312909" y="76850"/>
                  </a:lnTo>
                  <a:lnTo>
                    <a:pt x="329121" y="77573"/>
                  </a:lnTo>
                  <a:lnTo>
                    <a:pt x="344528" y="79820"/>
                  </a:lnTo>
                  <a:lnTo>
                    <a:pt x="385311" y="94898"/>
                  </a:lnTo>
                  <a:lnTo>
                    <a:pt x="416658" y="120796"/>
                  </a:lnTo>
                  <a:lnTo>
                    <a:pt x="436926" y="155346"/>
                  </a:lnTo>
                  <a:lnTo>
                    <a:pt x="444474" y="196378"/>
                  </a:lnTo>
                  <a:lnTo>
                    <a:pt x="444489" y="282713"/>
                  </a:lnTo>
                  <a:lnTo>
                    <a:pt x="521450" y="282713"/>
                  </a:lnTo>
                  <a:lnTo>
                    <a:pt x="521370" y="196378"/>
                  </a:lnTo>
                  <a:lnTo>
                    <a:pt x="515730" y="151750"/>
                  </a:lnTo>
                  <a:lnTo>
                    <a:pt x="499440" y="108658"/>
                  </a:lnTo>
                  <a:lnTo>
                    <a:pt x="483352" y="82642"/>
                  </a:lnTo>
                  <a:lnTo>
                    <a:pt x="478789" y="76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29446" y="1995750"/>
              <a:ext cx="266954" cy="273248"/>
            </a:xfrm>
            <a:custGeom>
              <a:avLst/>
              <a:gdLst/>
              <a:ahLst/>
              <a:cxnLst/>
              <a:rect l="l" t="t" r="r" b="b"/>
              <a:pathLst>
                <a:path w="440196" h="801022">
                  <a:moveTo>
                    <a:pt x="273708" y="555899"/>
                  </a:moveTo>
                  <a:lnTo>
                    <a:pt x="213082" y="555899"/>
                  </a:lnTo>
                  <a:lnTo>
                    <a:pt x="213082" y="801022"/>
                  </a:lnTo>
                  <a:lnTo>
                    <a:pt x="273708" y="801022"/>
                  </a:lnTo>
                  <a:lnTo>
                    <a:pt x="273708" y="555899"/>
                  </a:lnTo>
                  <a:close/>
                </a:path>
                <a:path w="440196" h="801022">
                  <a:moveTo>
                    <a:pt x="402814" y="84290"/>
                  </a:moveTo>
                  <a:lnTo>
                    <a:pt x="83976" y="84290"/>
                  </a:lnTo>
                  <a:lnTo>
                    <a:pt x="83976" y="396637"/>
                  </a:lnTo>
                  <a:lnTo>
                    <a:pt x="0" y="480927"/>
                  </a:lnTo>
                  <a:lnTo>
                    <a:pt x="0" y="555899"/>
                  </a:lnTo>
                  <a:lnTo>
                    <a:pt x="479043" y="555899"/>
                  </a:lnTo>
                  <a:lnTo>
                    <a:pt x="479043" y="480927"/>
                  </a:lnTo>
                  <a:lnTo>
                    <a:pt x="402814" y="396637"/>
                  </a:lnTo>
                  <a:lnTo>
                    <a:pt x="402814" y="84290"/>
                  </a:lnTo>
                  <a:close/>
                </a:path>
                <a:path w="440196" h="801022">
                  <a:moveTo>
                    <a:pt x="440196" y="0"/>
                  </a:moveTo>
                  <a:lnTo>
                    <a:pt x="45129" y="0"/>
                  </a:lnTo>
                  <a:lnTo>
                    <a:pt x="45129" y="84290"/>
                  </a:lnTo>
                  <a:lnTo>
                    <a:pt x="440196" y="84290"/>
                  </a:lnTo>
                  <a:lnTo>
                    <a:pt x="440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8"/>
            <p:cNvSpPr/>
            <p:nvPr/>
          </p:nvSpPr>
          <p:spPr>
            <a:xfrm>
              <a:off x="982665" y="5002411"/>
              <a:ext cx="4791070" cy="1449189"/>
            </a:xfrm>
            <a:custGeom>
              <a:avLst/>
              <a:gdLst/>
              <a:ahLst/>
              <a:cxnLst/>
              <a:rect l="l" t="t" r="r" b="b"/>
              <a:pathLst>
                <a:path w="7900274" h="3384724">
                  <a:moveTo>
                    <a:pt x="6207974" y="0"/>
                  </a:moveTo>
                  <a:lnTo>
                    <a:pt x="1692404" y="0"/>
                  </a:lnTo>
                  <a:lnTo>
                    <a:pt x="1553595" y="5609"/>
                  </a:lnTo>
                  <a:lnTo>
                    <a:pt x="1417876" y="22149"/>
                  </a:lnTo>
                  <a:lnTo>
                    <a:pt x="1285685" y="49183"/>
                  </a:lnTo>
                  <a:lnTo>
                    <a:pt x="1157455" y="86275"/>
                  </a:lnTo>
                  <a:lnTo>
                    <a:pt x="1033624" y="132991"/>
                  </a:lnTo>
                  <a:lnTo>
                    <a:pt x="914626" y="188895"/>
                  </a:lnTo>
                  <a:lnTo>
                    <a:pt x="800896" y="253551"/>
                  </a:lnTo>
                  <a:lnTo>
                    <a:pt x="692871" y="326524"/>
                  </a:lnTo>
                  <a:lnTo>
                    <a:pt x="590985" y="407378"/>
                  </a:lnTo>
                  <a:lnTo>
                    <a:pt x="495674" y="495678"/>
                  </a:lnTo>
                  <a:lnTo>
                    <a:pt x="407374" y="590989"/>
                  </a:lnTo>
                  <a:lnTo>
                    <a:pt x="326519" y="692875"/>
                  </a:lnTo>
                  <a:lnTo>
                    <a:pt x="253547" y="800900"/>
                  </a:lnTo>
                  <a:lnTo>
                    <a:pt x="188891" y="914630"/>
                  </a:lnTo>
                  <a:lnTo>
                    <a:pt x="132987" y="1033628"/>
                  </a:lnTo>
                  <a:lnTo>
                    <a:pt x="86271" y="1157460"/>
                  </a:lnTo>
                  <a:lnTo>
                    <a:pt x="49179" y="1285689"/>
                  </a:lnTo>
                  <a:lnTo>
                    <a:pt x="22145" y="1417880"/>
                  </a:lnTo>
                  <a:lnTo>
                    <a:pt x="5605" y="1553599"/>
                  </a:lnTo>
                  <a:lnTo>
                    <a:pt x="0" y="1692304"/>
                  </a:lnTo>
                  <a:lnTo>
                    <a:pt x="5616" y="1831204"/>
                  </a:lnTo>
                  <a:lnTo>
                    <a:pt x="22161" y="1966909"/>
                  </a:lnTo>
                  <a:lnTo>
                    <a:pt x="49197" y="2099089"/>
                  </a:lnTo>
                  <a:lnTo>
                    <a:pt x="86292" y="2227308"/>
                  </a:lnTo>
                  <a:lnTo>
                    <a:pt x="133008" y="2351130"/>
                  </a:lnTo>
                  <a:lnTo>
                    <a:pt x="188912" y="2470121"/>
                  </a:lnTo>
                  <a:lnTo>
                    <a:pt x="253568" y="2583844"/>
                  </a:lnTo>
                  <a:lnTo>
                    <a:pt x="326540" y="2691864"/>
                  </a:lnTo>
                  <a:lnTo>
                    <a:pt x="407394" y="2793746"/>
                  </a:lnTo>
                  <a:lnTo>
                    <a:pt x="495694" y="2889053"/>
                  </a:lnTo>
                  <a:lnTo>
                    <a:pt x="591004" y="2977350"/>
                  </a:lnTo>
                  <a:lnTo>
                    <a:pt x="692890" y="3058203"/>
                  </a:lnTo>
                  <a:lnTo>
                    <a:pt x="800917" y="3131174"/>
                  </a:lnTo>
                  <a:lnTo>
                    <a:pt x="914649" y="3195829"/>
                  </a:lnTo>
                  <a:lnTo>
                    <a:pt x="1033652" y="3251732"/>
                  </a:lnTo>
                  <a:lnTo>
                    <a:pt x="1157491" y="3298448"/>
                  </a:lnTo>
                  <a:lnTo>
                    <a:pt x="1285734" y="3335540"/>
                  </a:lnTo>
                  <a:lnTo>
                    <a:pt x="1417961" y="3362574"/>
                  </a:lnTo>
                  <a:lnTo>
                    <a:pt x="1553595" y="3379103"/>
                  </a:lnTo>
                  <a:lnTo>
                    <a:pt x="1692404" y="3384713"/>
                  </a:lnTo>
                  <a:lnTo>
                    <a:pt x="6207869" y="3384724"/>
                  </a:lnTo>
                  <a:lnTo>
                    <a:pt x="6346764" y="3379103"/>
                  </a:lnTo>
                  <a:lnTo>
                    <a:pt x="6482448" y="3362564"/>
                  </a:lnTo>
                  <a:lnTo>
                    <a:pt x="6614624" y="3335530"/>
                  </a:lnTo>
                  <a:lnTo>
                    <a:pt x="6742845" y="3298437"/>
                  </a:lnTo>
                  <a:lnTo>
                    <a:pt x="6866672" y="3251721"/>
                  </a:lnTo>
                  <a:lnTo>
                    <a:pt x="6985667" y="3195818"/>
                  </a:lnTo>
                  <a:lnTo>
                    <a:pt x="7099395" y="3131162"/>
                  </a:lnTo>
                  <a:lnTo>
                    <a:pt x="7207420" y="3058189"/>
                  </a:lnTo>
                  <a:lnTo>
                    <a:pt x="7309306" y="2977335"/>
                  </a:lnTo>
                  <a:lnTo>
                    <a:pt x="7404617" y="2889035"/>
                  </a:lnTo>
                  <a:lnTo>
                    <a:pt x="7492917" y="2793724"/>
                  </a:lnTo>
                  <a:lnTo>
                    <a:pt x="7573772" y="2691838"/>
                  </a:lnTo>
                  <a:lnTo>
                    <a:pt x="7646745" y="2583813"/>
                  </a:lnTo>
                  <a:lnTo>
                    <a:pt x="7711401" y="2470083"/>
                  </a:lnTo>
                  <a:lnTo>
                    <a:pt x="7767304" y="2351085"/>
                  </a:lnTo>
                  <a:lnTo>
                    <a:pt x="7814018" y="2227253"/>
                  </a:lnTo>
                  <a:lnTo>
                    <a:pt x="7851108" y="2099024"/>
                  </a:lnTo>
                  <a:lnTo>
                    <a:pt x="7878138" y="1966832"/>
                  </a:lnTo>
                  <a:lnTo>
                    <a:pt x="7894672" y="1831114"/>
                  </a:lnTo>
                  <a:lnTo>
                    <a:pt x="7900274" y="1692304"/>
                  </a:lnTo>
                  <a:lnTo>
                    <a:pt x="7894668" y="1553599"/>
                  </a:lnTo>
                  <a:lnTo>
                    <a:pt x="7878129" y="1417880"/>
                  </a:lnTo>
                  <a:lnTo>
                    <a:pt x="7851095" y="1285689"/>
                  </a:lnTo>
                  <a:lnTo>
                    <a:pt x="7814003" y="1157460"/>
                  </a:lnTo>
                  <a:lnTo>
                    <a:pt x="7767288" y="1033628"/>
                  </a:lnTo>
                  <a:lnTo>
                    <a:pt x="7711386" y="914630"/>
                  </a:lnTo>
                  <a:lnTo>
                    <a:pt x="7646732" y="800900"/>
                  </a:lnTo>
                  <a:lnTo>
                    <a:pt x="7573761" y="692875"/>
                  </a:lnTo>
                  <a:lnTo>
                    <a:pt x="7492909" y="590989"/>
                  </a:lnTo>
                  <a:lnTo>
                    <a:pt x="7404613" y="495678"/>
                  </a:lnTo>
                  <a:lnTo>
                    <a:pt x="7309306" y="407378"/>
                  </a:lnTo>
                  <a:lnTo>
                    <a:pt x="7207426" y="326524"/>
                  </a:lnTo>
                  <a:lnTo>
                    <a:pt x="7099406" y="253551"/>
                  </a:lnTo>
                  <a:lnTo>
                    <a:pt x="6985684" y="188895"/>
                  </a:lnTo>
                  <a:lnTo>
                    <a:pt x="6866694" y="132991"/>
                  </a:lnTo>
                  <a:lnTo>
                    <a:pt x="6742872" y="86275"/>
                  </a:lnTo>
                  <a:lnTo>
                    <a:pt x="6614653" y="49183"/>
                  </a:lnTo>
                  <a:lnTo>
                    <a:pt x="6482474" y="22149"/>
                  </a:lnTo>
                  <a:lnTo>
                    <a:pt x="6346769" y="5609"/>
                  </a:lnTo>
                  <a:lnTo>
                    <a:pt x="6207974" y="0"/>
                  </a:lnTo>
                  <a:close/>
                </a:path>
              </a:pathLst>
            </a:custGeom>
            <a:solidFill>
              <a:srgbClr val="424455">
                <a:alpha val="23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9"/>
            <p:cNvSpPr/>
            <p:nvPr/>
          </p:nvSpPr>
          <p:spPr>
            <a:xfrm>
              <a:off x="1220787" y="5249367"/>
              <a:ext cx="1090613" cy="9609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11"/>
            <p:cNvSpPr txBox="1"/>
            <p:nvPr/>
          </p:nvSpPr>
          <p:spPr>
            <a:xfrm>
              <a:off x="2601386" y="5314832"/>
              <a:ext cx="2440325" cy="37690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 marR="6016">
                <a:lnSpc>
                  <a:spcPts val="2051"/>
                </a:lnSpc>
              </a:pPr>
              <a:r>
                <a:rPr lang="en-US" b="1" dirty="0" err="1">
                  <a:latin typeface="Calibri"/>
                  <a:cs typeface="Calibri"/>
                </a:rPr>
                <a:t>Pendidikan</a:t>
              </a:r>
              <a:r>
                <a:rPr lang="en-US" b="1" dirty="0">
                  <a:latin typeface="Calibri"/>
                  <a:cs typeface="Calibri"/>
                </a:rPr>
                <a:t> </a:t>
              </a:r>
              <a:r>
                <a:rPr lang="en-US" b="1" dirty="0" err="1">
                  <a:latin typeface="Calibri"/>
                  <a:cs typeface="Calibri"/>
                </a:rPr>
                <a:t>Jarak</a:t>
              </a:r>
              <a:r>
                <a:rPr lang="en-US" b="1" dirty="0">
                  <a:latin typeface="Calibri"/>
                  <a:cs typeface="Calibri"/>
                </a:rPr>
                <a:t> </a:t>
              </a:r>
              <a:r>
                <a:rPr lang="en-US" b="1" dirty="0" err="1">
                  <a:latin typeface="Calibri"/>
                  <a:cs typeface="Calibri"/>
                </a:rPr>
                <a:t>Jauh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27" name="object 16"/>
            <p:cNvSpPr/>
            <p:nvPr/>
          </p:nvSpPr>
          <p:spPr>
            <a:xfrm>
              <a:off x="6319836" y="4926017"/>
              <a:ext cx="4786307" cy="1499989"/>
            </a:xfrm>
            <a:custGeom>
              <a:avLst/>
              <a:gdLst/>
              <a:ahLst/>
              <a:cxnLst/>
              <a:rect l="l" t="t" r="r" b="b"/>
              <a:pathLst>
                <a:path w="7892421" h="3384724">
                  <a:moveTo>
                    <a:pt x="6200121" y="0"/>
                  </a:moveTo>
                  <a:lnTo>
                    <a:pt x="1692404" y="0"/>
                  </a:lnTo>
                  <a:lnTo>
                    <a:pt x="1553595" y="5609"/>
                  </a:lnTo>
                  <a:lnTo>
                    <a:pt x="1417876" y="22149"/>
                  </a:lnTo>
                  <a:lnTo>
                    <a:pt x="1285685" y="49183"/>
                  </a:lnTo>
                  <a:lnTo>
                    <a:pt x="1157455" y="86275"/>
                  </a:lnTo>
                  <a:lnTo>
                    <a:pt x="1033624" y="132991"/>
                  </a:lnTo>
                  <a:lnTo>
                    <a:pt x="914626" y="188895"/>
                  </a:lnTo>
                  <a:lnTo>
                    <a:pt x="800896" y="253551"/>
                  </a:lnTo>
                  <a:lnTo>
                    <a:pt x="692871" y="326524"/>
                  </a:lnTo>
                  <a:lnTo>
                    <a:pt x="590985" y="407378"/>
                  </a:lnTo>
                  <a:lnTo>
                    <a:pt x="495674" y="495678"/>
                  </a:lnTo>
                  <a:lnTo>
                    <a:pt x="407374" y="590989"/>
                  </a:lnTo>
                  <a:lnTo>
                    <a:pt x="326519" y="692875"/>
                  </a:lnTo>
                  <a:lnTo>
                    <a:pt x="253547" y="800900"/>
                  </a:lnTo>
                  <a:lnTo>
                    <a:pt x="188891" y="914630"/>
                  </a:lnTo>
                  <a:lnTo>
                    <a:pt x="132987" y="1033628"/>
                  </a:lnTo>
                  <a:lnTo>
                    <a:pt x="86271" y="1157460"/>
                  </a:lnTo>
                  <a:lnTo>
                    <a:pt x="49179" y="1285689"/>
                  </a:lnTo>
                  <a:lnTo>
                    <a:pt x="22145" y="1417880"/>
                  </a:lnTo>
                  <a:lnTo>
                    <a:pt x="5605" y="1553599"/>
                  </a:lnTo>
                  <a:lnTo>
                    <a:pt x="0" y="1692304"/>
                  </a:lnTo>
                  <a:lnTo>
                    <a:pt x="5616" y="1831204"/>
                  </a:lnTo>
                  <a:lnTo>
                    <a:pt x="22161" y="1966909"/>
                  </a:lnTo>
                  <a:lnTo>
                    <a:pt x="49197" y="2099089"/>
                  </a:lnTo>
                  <a:lnTo>
                    <a:pt x="86292" y="2227308"/>
                  </a:lnTo>
                  <a:lnTo>
                    <a:pt x="133008" y="2351130"/>
                  </a:lnTo>
                  <a:lnTo>
                    <a:pt x="188912" y="2470121"/>
                  </a:lnTo>
                  <a:lnTo>
                    <a:pt x="253568" y="2583844"/>
                  </a:lnTo>
                  <a:lnTo>
                    <a:pt x="326540" y="2691864"/>
                  </a:lnTo>
                  <a:lnTo>
                    <a:pt x="407394" y="2793746"/>
                  </a:lnTo>
                  <a:lnTo>
                    <a:pt x="495694" y="2889053"/>
                  </a:lnTo>
                  <a:lnTo>
                    <a:pt x="591004" y="2977350"/>
                  </a:lnTo>
                  <a:lnTo>
                    <a:pt x="692890" y="3058203"/>
                  </a:lnTo>
                  <a:lnTo>
                    <a:pt x="800917" y="3131174"/>
                  </a:lnTo>
                  <a:lnTo>
                    <a:pt x="914649" y="3195829"/>
                  </a:lnTo>
                  <a:lnTo>
                    <a:pt x="1033652" y="3251732"/>
                  </a:lnTo>
                  <a:lnTo>
                    <a:pt x="1157491" y="3298448"/>
                  </a:lnTo>
                  <a:lnTo>
                    <a:pt x="1285734" y="3335540"/>
                  </a:lnTo>
                  <a:lnTo>
                    <a:pt x="1417961" y="3362574"/>
                  </a:lnTo>
                  <a:lnTo>
                    <a:pt x="1553595" y="3379103"/>
                  </a:lnTo>
                  <a:lnTo>
                    <a:pt x="1692404" y="3384713"/>
                  </a:lnTo>
                  <a:lnTo>
                    <a:pt x="6200016" y="3384724"/>
                  </a:lnTo>
                  <a:lnTo>
                    <a:pt x="6338911" y="3379103"/>
                  </a:lnTo>
                  <a:lnTo>
                    <a:pt x="6474594" y="3362564"/>
                  </a:lnTo>
                  <a:lnTo>
                    <a:pt x="6606771" y="3335530"/>
                  </a:lnTo>
                  <a:lnTo>
                    <a:pt x="6734992" y="3298437"/>
                  </a:lnTo>
                  <a:lnTo>
                    <a:pt x="6858819" y="3251721"/>
                  </a:lnTo>
                  <a:lnTo>
                    <a:pt x="6977814" y="3195818"/>
                  </a:lnTo>
                  <a:lnTo>
                    <a:pt x="7091542" y="3131162"/>
                  </a:lnTo>
                  <a:lnTo>
                    <a:pt x="7199567" y="3058189"/>
                  </a:lnTo>
                  <a:lnTo>
                    <a:pt x="7301453" y="2977335"/>
                  </a:lnTo>
                  <a:lnTo>
                    <a:pt x="7396763" y="2889035"/>
                  </a:lnTo>
                  <a:lnTo>
                    <a:pt x="7485064" y="2793724"/>
                  </a:lnTo>
                  <a:lnTo>
                    <a:pt x="7565919" y="2691838"/>
                  </a:lnTo>
                  <a:lnTo>
                    <a:pt x="7638892" y="2583813"/>
                  </a:lnTo>
                  <a:lnTo>
                    <a:pt x="7703548" y="2470083"/>
                  </a:lnTo>
                  <a:lnTo>
                    <a:pt x="7759451" y="2351085"/>
                  </a:lnTo>
                  <a:lnTo>
                    <a:pt x="7806165" y="2227253"/>
                  </a:lnTo>
                  <a:lnTo>
                    <a:pt x="7843255" y="2099024"/>
                  </a:lnTo>
                  <a:lnTo>
                    <a:pt x="7870285" y="1966832"/>
                  </a:lnTo>
                  <a:lnTo>
                    <a:pt x="7886819" y="1831114"/>
                  </a:lnTo>
                  <a:lnTo>
                    <a:pt x="7892421" y="1692304"/>
                  </a:lnTo>
                  <a:lnTo>
                    <a:pt x="7886815" y="1553599"/>
                  </a:lnTo>
                  <a:lnTo>
                    <a:pt x="7870276" y="1417880"/>
                  </a:lnTo>
                  <a:lnTo>
                    <a:pt x="7843242" y="1285689"/>
                  </a:lnTo>
                  <a:lnTo>
                    <a:pt x="7806150" y="1157460"/>
                  </a:lnTo>
                  <a:lnTo>
                    <a:pt x="7759435" y="1033628"/>
                  </a:lnTo>
                  <a:lnTo>
                    <a:pt x="7703533" y="914630"/>
                  </a:lnTo>
                  <a:lnTo>
                    <a:pt x="7638878" y="800900"/>
                  </a:lnTo>
                  <a:lnTo>
                    <a:pt x="7565908" y="692875"/>
                  </a:lnTo>
                  <a:lnTo>
                    <a:pt x="7485056" y="590989"/>
                  </a:lnTo>
                  <a:lnTo>
                    <a:pt x="7396760" y="495678"/>
                  </a:lnTo>
                  <a:lnTo>
                    <a:pt x="7301453" y="407378"/>
                  </a:lnTo>
                  <a:lnTo>
                    <a:pt x="7199572" y="326524"/>
                  </a:lnTo>
                  <a:lnTo>
                    <a:pt x="7091553" y="253551"/>
                  </a:lnTo>
                  <a:lnTo>
                    <a:pt x="6977831" y="188895"/>
                  </a:lnTo>
                  <a:lnTo>
                    <a:pt x="6858841" y="132991"/>
                  </a:lnTo>
                  <a:lnTo>
                    <a:pt x="6735019" y="86275"/>
                  </a:lnTo>
                  <a:lnTo>
                    <a:pt x="6606800" y="49183"/>
                  </a:lnTo>
                  <a:lnTo>
                    <a:pt x="6474621" y="22149"/>
                  </a:lnTo>
                  <a:lnTo>
                    <a:pt x="6338916" y="5609"/>
                  </a:lnTo>
                  <a:lnTo>
                    <a:pt x="6200121" y="0"/>
                  </a:lnTo>
                  <a:close/>
                </a:path>
              </a:pathLst>
            </a:custGeom>
            <a:solidFill>
              <a:srgbClr val="424455">
                <a:alpha val="23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17"/>
            <p:cNvSpPr/>
            <p:nvPr/>
          </p:nvSpPr>
          <p:spPr>
            <a:xfrm>
              <a:off x="6629395" y="5198373"/>
              <a:ext cx="1068388" cy="9482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18"/>
            <p:cNvSpPr txBox="1"/>
            <p:nvPr/>
          </p:nvSpPr>
          <p:spPr>
            <a:xfrm>
              <a:off x="7939083" y="5269881"/>
              <a:ext cx="2488138" cy="83764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 marR="6016">
                <a:lnSpc>
                  <a:spcPct val="101499"/>
                </a:lnSpc>
              </a:pPr>
              <a:r>
                <a:rPr lang="en-US" b="1" spc="-7" dirty="0" err="1">
                  <a:latin typeface="Calibri"/>
                  <a:cs typeface="Calibri"/>
                </a:rPr>
                <a:t>Revitalisasi</a:t>
              </a:r>
              <a:r>
                <a:rPr lang="en-US" b="1" spc="-7" dirty="0">
                  <a:latin typeface="Calibri"/>
                  <a:cs typeface="Calibri"/>
                </a:rPr>
                <a:t> </a:t>
              </a:r>
              <a:r>
                <a:rPr lang="en-US" b="1" spc="-7" dirty="0" err="1">
                  <a:latin typeface="Calibri"/>
                  <a:cs typeface="Calibri"/>
                </a:rPr>
                <a:t>Pendidikan</a:t>
              </a:r>
              <a:r>
                <a:rPr lang="en-US" b="1" spc="-7" dirty="0">
                  <a:latin typeface="Calibri"/>
                  <a:cs typeface="Calibri"/>
                </a:rPr>
                <a:t> </a:t>
              </a:r>
              <a:r>
                <a:rPr lang="en-US" b="1" spc="-7" dirty="0" err="1">
                  <a:latin typeface="Calibri"/>
                  <a:cs typeface="Calibri"/>
                </a:rPr>
                <a:t>Tinggi</a:t>
              </a:r>
              <a:r>
                <a:rPr lang="en-US" b="1" spc="-7" dirty="0">
                  <a:latin typeface="Calibri"/>
                  <a:cs typeface="Calibri"/>
                </a:rPr>
                <a:t> </a:t>
              </a:r>
              <a:r>
                <a:rPr lang="en-US" b="1" spc="-7" dirty="0" err="1">
                  <a:latin typeface="Calibri"/>
                  <a:cs typeface="Calibri"/>
                </a:rPr>
                <a:t>Vokasi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1026" name="Picture 2" descr="C:\Users\Gede Githa\Downloads\JPG\icon-0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8146" y="5262369"/>
              <a:ext cx="731837" cy="731837"/>
            </a:xfrm>
            <a:prstGeom prst="rect">
              <a:avLst/>
            </a:prstGeom>
            <a:noFill/>
          </p:spPr>
        </p:pic>
        <p:pic>
          <p:nvPicPr>
            <p:cNvPr id="1027" name="Picture 3" descr="C:\Users\Gede Githa\Downloads\JPG\Laptop-51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1300" y="5486400"/>
              <a:ext cx="444500" cy="444500"/>
            </a:xfrm>
            <a:prstGeom prst="rect">
              <a:avLst/>
            </a:prstGeom>
            <a:noFill/>
          </p:spPr>
        </p:pic>
        <p:sp>
          <p:nvSpPr>
            <p:cNvPr id="32" name="object 10"/>
            <p:cNvSpPr txBox="1"/>
            <p:nvPr/>
          </p:nvSpPr>
          <p:spPr>
            <a:xfrm>
              <a:off x="2588686" y="5668408"/>
              <a:ext cx="3139014" cy="52919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6016" marR="6016">
                <a:lnSpc>
                  <a:spcPct val="103099"/>
                </a:lnSpc>
              </a:pP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Basis Program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Studi</a:t>
              </a: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tatap</a:t>
              </a: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muka</a:t>
              </a:r>
              <a:endParaRPr lang="en-US" sz="1100" spc="17" dirty="0">
                <a:solidFill>
                  <a:srgbClr val="0D0D0D"/>
                </a:solidFill>
                <a:latin typeface="Arial"/>
                <a:cs typeface="Arial"/>
              </a:endParaRPr>
            </a:p>
            <a:p>
              <a:pPr marL="6016" marR="6016">
                <a:lnSpc>
                  <a:spcPct val="103099"/>
                </a:lnSpc>
              </a:pP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Basis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tanpa</a:t>
              </a: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 Program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Studi</a:t>
              </a: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tatap</a:t>
              </a:r>
              <a:r>
                <a:rPr lang="en-US" sz="1100" spc="17" dirty="0">
                  <a:solidFill>
                    <a:srgbClr val="0D0D0D"/>
                  </a:solidFill>
                  <a:latin typeface="Arial"/>
                  <a:cs typeface="Arial"/>
                </a:rPr>
                <a:t> </a:t>
              </a:r>
              <a:r>
                <a:rPr lang="en-US" sz="1100" spc="17" dirty="0" err="1">
                  <a:solidFill>
                    <a:srgbClr val="0D0D0D"/>
                  </a:solidFill>
                  <a:latin typeface="Arial"/>
                  <a:cs typeface="Arial"/>
                </a:rPr>
                <a:t>muka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1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920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entury Gothic"/>
                <a:cs typeface="Century Gothic"/>
              </a:rPr>
              <a:t>Kementerian</a:t>
            </a:r>
            <a:r>
              <a:rPr lang="en-US" sz="2000" b="1" dirty="0">
                <a:solidFill>
                  <a:prstClr val="white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>
                <a:solidFill>
                  <a:prstClr val="white"/>
                </a:solidFill>
                <a:latin typeface="Century Gothic"/>
                <a:cs typeface="Century Gothic"/>
              </a:rPr>
              <a:t>Riset, Teknologi, dan Pendidikan Tinggi</a:t>
            </a:r>
            <a:endParaRPr lang="en-US" sz="20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CCCD-8364-4FBD-874C-C2E624EC17B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14" y="6194810"/>
            <a:ext cx="614211" cy="5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67247" y="1889518"/>
            <a:ext cx="9300753" cy="2215991"/>
            <a:chOff x="1041400" y="2075785"/>
            <a:chExt cx="9300753" cy="2215991"/>
          </a:xfrm>
        </p:grpSpPr>
        <p:sp>
          <p:nvSpPr>
            <p:cNvPr id="14" name="TextBox 13"/>
            <p:cNvSpPr txBox="1"/>
            <p:nvPr/>
          </p:nvSpPr>
          <p:spPr>
            <a:xfrm>
              <a:off x="2107104" y="2584350"/>
              <a:ext cx="82350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Reformasi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</a:t>
              </a:r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Sistem Perizinan Perguruan Tinggi</a:t>
              </a:r>
            </a:p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di Kemristekdikti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2097415" y="3716946"/>
              <a:ext cx="8166362" cy="1371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041400" y="2075785"/>
              <a:ext cx="1515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800" b="1" dirty="0" smtClean="0">
                  <a:solidFill>
                    <a:srgbClr val="002060"/>
                  </a:solidFill>
                </a:rPr>
                <a:t>2</a:t>
              </a:r>
              <a:endParaRPr lang="id-ID" sz="115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5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bg1"/>
                </a:solidFill>
              </a:rPr>
              <a:t>Perizinan Kelembagaan Perguruan Tinggi di Kemristekdikti </a:t>
            </a:r>
            <a:endParaRPr lang="id-ID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71129" y="654683"/>
            <a:ext cx="8099544" cy="5925194"/>
            <a:chOff x="2539999" y="654683"/>
            <a:chExt cx="8099544" cy="5925194"/>
          </a:xfrm>
        </p:grpSpPr>
        <p:grpSp>
          <p:nvGrpSpPr>
            <p:cNvPr id="4" name="Group 3"/>
            <p:cNvGrpSpPr/>
            <p:nvPr/>
          </p:nvGrpSpPr>
          <p:grpSpPr>
            <a:xfrm>
              <a:off x="6905967" y="654683"/>
              <a:ext cx="2121849" cy="1946529"/>
              <a:chOff x="1591960" y="2531533"/>
              <a:chExt cx="2121849" cy="1658663"/>
            </a:xfrm>
            <a:solidFill>
              <a:srgbClr val="C00000"/>
            </a:solidFill>
          </p:grpSpPr>
          <p:sp>
            <p:nvSpPr>
              <p:cNvPr id="19" name="Donut 18"/>
              <p:cNvSpPr/>
              <p:nvPr/>
            </p:nvSpPr>
            <p:spPr>
              <a:xfrm>
                <a:off x="1591960" y="2531533"/>
                <a:ext cx="2121849" cy="1658663"/>
              </a:xfrm>
              <a:prstGeom prst="donut">
                <a:avLst>
                  <a:gd name="adj" fmla="val 2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TextBox 19"/>
              <p:cNvSpPr txBox="1"/>
              <p:nvPr/>
            </p:nvSpPr>
            <p:spPr>
              <a:xfrm>
                <a:off x="1591961" y="3006921"/>
                <a:ext cx="2121848" cy="603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00" dirty="0" smtClean="0"/>
                  <a:t>Pembukaan Program Studi</a:t>
                </a:r>
                <a:endParaRPr lang="id-ID" sz="20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39999" y="3060046"/>
              <a:ext cx="209126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/>
                <a:t>JENIS PERIZINAN </a:t>
              </a:r>
              <a:endParaRPr lang="id-ID" sz="3200" b="1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17694" y="2686819"/>
              <a:ext cx="2121849" cy="1946529"/>
              <a:chOff x="1591960" y="2531533"/>
              <a:chExt cx="2121849" cy="1658663"/>
            </a:xfrm>
          </p:grpSpPr>
          <p:sp>
            <p:nvSpPr>
              <p:cNvPr id="27" name="Donut 26"/>
              <p:cNvSpPr/>
              <p:nvPr/>
            </p:nvSpPr>
            <p:spPr>
              <a:xfrm>
                <a:off x="1591960" y="2531533"/>
                <a:ext cx="2121849" cy="1658663"/>
              </a:xfrm>
              <a:prstGeom prst="donut">
                <a:avLst>
                  <a:gd name="adj" fmla="val 2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extBox 27"/>
              <p:cNvSpPr txBox="1"/>
              <p:nvPr/>
            </p:nvSpPr>
            <p:spPr>
              <a:xfrm>
                <a:off x="1591961" y="3006921"/>
                <a:ext cx="2121848" cy="603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00" dirty="0" smtClean="0"/>
                  <a:t>Pendirian Perguruan Tinggi</a:t>
                </a:r>
                <a:endParaRPr lang="id-ID" sz="20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956766" y="4633348"/>
              <a:ext cx="2121849" cy="1946529"/>
              <a:chOff x="1591960" y="2531533"/>
              <a:chExt cx="2121849" cy="1658663"/>
            </a:xfrm>
          </p:grpSpPr>
          <p:sp>
            <p:nvSpPr>
              <p:cNvPr id="32" name="Donut 31"/>
              <p:cNvSpPr/>
              <p:nvPr/>
            </p:nvSpPr>
            <p:spPr>
              <a:xfrm>
                <a:off x="1591960" y="2531533"/>
                <a:ext cx="2121849" cy="1658663"/>
              </a:xfrm>
              <a:prstGeom prst="donut">
                <a:avLst>
                  <a:gd name="adj" fmla="val 2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TextBox 32"/>
              <p:cNvSpPr txBox="1"/>
              <p:nvPr/>
            </p:nvSpPr>
            <p:spPr>
              <a:xfrm>
                <a:off x="1591961" y="3006921"/>
                <a:ext cx="2121848" cy="603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00" dirty="0" smtClean="0"/>
                  <a:t>Perubahan  Perguruan Tinggi</a:t>
                </a:r>
                <a:endParaRPr lang="id-ID" sz="2000" dirty="0"/>
              </a:p>
            </p:txBody>
          </p:sp>
        </p:grpSp>
        <p:cxnSp>
          <p:nvCxnSpPr>
            <p:cNvPr id="8" name="Curved Connector 7"/>
            <p:cNvCxnSpPr>
              <a:endCxn id="20" idx="1"/>
            </p:cNvCxnSpPr>
            <p:nvPr/>
          </p:nvCxnSpPr>
          <p:spPr>
            <a:xfrm flipV="1">
              <a:off x="4682067" y="1566519"/>
              <a:ext cx="2223901" cy="2032136"/>
            </a:xfrm>
            <a:prstGeom prst="curved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endCxn id="28" idx="1"/>
            </p:cNvCxnSpPr>
            <p:nvPr/>
          </p:nvCxnSpPr>
          <p:spPr>
            <a:xfrm>
              <a:off x="4631266" y="3598655"/>
              <a:ext cx="3886429" cy="12700"/>
            </a:xfrm>
            <a:prstGeom prst="curvedConnector3">
              <a:avLst/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24" idx="3"/>
              <a:endCxn id="33" idx="1"/>
            </p:cNvCxnSpPr>
            <p:nvPr/>
          </p:nvCxnSpPr>
          <p:spPr>
            <a:xfrm>
              <a:off x="4631266" y="3598655"/>
              <a:ext cx="2325501" cy="1946529"/>
            </a:xfrm>
            <a:prstGeom prst="curvedConnector3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5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920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entury Gothic"/>
                <a:cs typeface="Century Gothic"/>
              </a:rPr>
              <a:t>Kementerian</a:t>
            </a:r>
            <a:r>
              <a:rPr lang="en-US" sz="2000" b="1" dirty="0">
                <a:solidFill>
                  <a:prstClr val="white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>
                <a:solidFill>
                  <a:prstClr val="white"/>
                </a:solidFill>
                <a:latin typeface="Century Gothic"/>
                <a:cs typeface="Century Gothic"/>
              </a:rPr>
              <a:t>Riset, Teknologi, dan Pendidikan Tinggi</a:t>
            </a:r>
            <a:endParaRPr lang="en-US" sz="20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CCCD-8364-4FBD-874C-C2E624EC17B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14" y="6194810"/>
            <a:ext cx="614211" cy="5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36413" y="833338"/>
            <a:ext cx="9805851" cy="2215991"/>
            <a:chOff x="1041400" y="2075785"/>
            <a:chExt cx="9805851" cy="2215991"/>
          </a:xfrm>
        </p:grpSpPr>
        <p:sp>
          <p:nvSpPr>
            <p:cNvPr id="14" name="TextBox 13"/>
            <p:cNvSpPr txBox="1"/>
            <p:nvPr/>
          </p:nvSpPr>
          <p:spPr>
            <a:xfrm>
              <a:off x="1999343" y="2584350"/>
              <a:ext cx="88479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Kebijakan Penyelenggaraan Pendidikan Tinggi di Indonesia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2097415" y="3716946"/>
              <a:ext cx="8651865" cy="1371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041400" y="2075785"/>
              <a:ext cx="1515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800" b="1" dirty="0" smtClean="0">
                  <a:solidFill>
                    <a:srgbClr val="002060"/>
                  </a:solidFill>
                </a:rPr>
                <a:t>1</a:t>
              </a:r>
              <a:endParaRPr lang="id-ID" sz="115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387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/>
              <a:t>OUTLINE</a:t>
            </a:r>
            <a:endParaRPr lang="id-ID" sz="4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36412" y="2447241"/>
            <a:ext cx="9883987" cy="2215991"/>
            <a:chOff x="1041400" y="2075785"/>
            <a:chExt cx="9300753" cy="2215991"/>
          </a:xfrm>
        </p:grpSpPr>
        <p:sp>
          <p:nvSpPr>
            <p:cNvPr id="15" name="TextBox 14"/>
            <p:cNvSpPr txBox="1"/>
            <p:nvPr/>
          </p:nvSpPr>
          <p:spPr>
            <a:xfrm>
              <a:off x="2107104" y="2584350"/>
              <a:ext cx="82350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Reformasi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</a:t>
              </a:r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Sistem Perizinan Perguruan Tinggi</a:t>
              </a:r>
            </a:p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di Kemristekdikti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2097415" y="3716946"/>
              <a:ext cx="8166362" cy="1371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41400" y="2075785"/>
              <a:ext cx="1515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800" b="1" dirty="0" smtClean="0">
                  <a:solidFill>
                    <a:srgbClr val="002060"/>
                  </a:solidFill>
                </a:rPr>
                <a:t>2</a:t>
              </a:r>
              <a:endParaRPr lang="id-ID" sz="115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6413" y="3978819"/>
            <a:ext cx="9951720" cy="2215991"/>
            <a:chOff x="1041400" y="2075785"/>
            <a:chExt cx="9944947" cy="2215991"/>
          </a:xfrm>
        </p:grpSpPr>
        <p:sp>
          <p:nvSpPr>
            <p:cNvPr id="20" name="TextBox 19"/>
            <p:cNvSpPr txBox="1"/>
            <p:nvPr/>
          </p:nvSpPr>
          <p:spPr>
            <a:xfrm>
              <a:off x="2026607" y="2564679"/>
              <a:ext cx="89597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Peluang Pendirian Perguruan Tinggi Luar Negeri di Kawasan Sains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dan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Teknologi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(KEK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Dikti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)</a:t>
              </a:r>
              <a:endParaRPr lang="id-ID" sz="3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2097415" y="3700176"/>
              <a:ext cx="8753465" cy="1677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41400" y="2075785"/>
              <a:ext cx="1515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800" b="1" dirty="0">
                  <a:solidFill>
                    <a:srgbClr val="002060"/>
                  </a:solidFill>
                </a:rPr>
                <a:t>3</a:t>
              </a:r>
              <a:endParaRPr lang="id-ID" sz="115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9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6098183"/>
              </p:ext>
            </p:extLst>
          </p:nvPr>
        </p:nvGraphicFramePr>
        <p:xfrm>
          <a:off x="5495764" y="1858393"/>
          <a:ext cx="42484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0901240"/>
              </p:ext>
            </p:extLst>
          </p:nvPr>
        </p:nvGraphicFramePr>
        <p:xfrm>
          <a:off x="2541960" y="1017405"/>
          <a:ext cx="3312368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5BBCCCD-8364-4FBD-874C-C2E624EC17B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bg1"/>
                </a:solidFill>
              </a:rPr>
              <a:t>Arahan Presiden: “Percepat Layanan Perizinan Prodi”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9623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277529" y="1112713"/>
            <a:ext cx="74252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/>
              <a:t>Reformasi Percepatan Sistem Perizinan</a:t>
            </a:r>
            <a:endParaRPr lang="id-ID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9796" y="2065867"/>
            <a:ext cx="3136899" cy="1998131"/>
            <a:chOff x="220133" y="2633133"/>
            <a:chExt cx="2861728" cy="143086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Diamond 2"/>
            <p:cNvSpPr/>
            <p:nvPr/>
          </p:nvSpPr>
          <p:spPr>
            <a:xfrm>
              <a:off x="220133" y="2633133"/>
              <a:ext cx="2726267" cy="1430867"/>
            </a:xfrm>
            <a:prstGeom prst="diamon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5728" y="3134782"/>
              <a:ext cx="2506133" cy="4275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000" dirty="0" smtClean="0">
                  <a:solidFill>
                    <a:schemeClr val="tx1"/>
                  </a:solidFill>
                </a:rPr>
                <a:t>1. </a:t>
              </a:r>
              <a:r>
                <a:rPr lang="id-ID" sz="2000" b="1" dirty="0" smtClean="0">
                  <a:solidFill>
                    <a:schemeClr val="tx1"/>
                  </a:solidFill>
                </a:rPr>
                <a:t>Reformasi Regulasi</a:t>
              </a:r>
              <a:endParaRPr lang="id-ID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1464" y="2065869"/>
            <a:ext cx="3378200" cy="1998131"/>
            <a:chOff x="3801533" y="2633133"/>
            <a:chExt cx="3081862" cy="1430867"/>
          </a:xfrm>
        </p:grpSpPr>
        <p:sp>
          <p:nvSpPr>
            <p:cNvPr id="21" name="Diamond 20"/>
            <p:cNvSpPr/>
            <p:nvPr/>
          </p:nvSpPr>
          <p:spPr>
            <a:xfrm>
              <a:off x="3801533" y="2633133"/>
              <a:ext cx="2726267" cy="1430867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157128" y="3134782"/>
              <a:ext cx="2726267" cy="4275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000" dirty="0" smtClean="0">
                  <a:solidFill>
                    <a:schemeClr val="tx1"/>
                  </a:solidFill>
                </a:rPr>
                <a:t>2. </a:t>
              </a:r>
              <a:r>
                <a:rPr lang="id-ID" sz="2000" b="1" dirty="0" smtClean="0">
                  <a:solidFill>
                    <a:schemeClr val="tx1"/>
                  </a:solidFill>
                </a:rPr>
                <a:t>Reformasi Proses Bisnis</a:t>
              </a:r>
              <a:endParaRPr lang="id-ID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08603" y="2065867"/>
            <a:ext cx="3767998" cy="1998131"/>
            <a:chOff x="8221133" y="2633133"/>
            <a:chExt cx="3437467" cy="1430867"/>
          </a:xfrm>
        </p:grpSpPr>
        <p:sp>
          <p:nvSpPr>
            <p:cNvPr id="23" name="Diamond 22"/>
            <p:cNvSpPr/>
            <p:nvPr/>
          </p:nvSpPr>
          <p:spPr>
            <a:xfrm>
              <a:off x="8221133" y="2633133"/>
              <a:ext cx="2726267" cy="1430867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576728" y="3134782"/>
              <a:ext cx="3081872" cy="4275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000" dirty="0" smtClean="0">
                  <a:solidFill>
                    <a:schemeClr val="tx1"/>
                  </a:solidFill>
                </a:rPr>
                <a:t>3. </a:t>
              </a:r>
              <a:r>
                <a:rPr lang="id-ID" sz="2000" b="1" dirty="0" smtClean="0">
                  <a:solidFill>
                    <a:schemeClr val="tx1"/>
                  </a:solidFill>
                </a:rPr>
                <a:t>Reformasi Sistem Informasi</a:t>
              </a:r>
              <a:endParaRPr lang="id-ID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ight Brace 10"/>
          <p:cNvSpPr/>
          <p:nvPr/>
        </p:nvSpPr>
        <p:spPr>
          <a:xfrm rot="5400000">
            <a:off x="5590633" y="390441"/>
            <a:ext cx="488945" cy="8204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5456769" y="5085665"/>
            <a:ext cx="2324097" cy="1346827"/>
            <a:chOff x="5185836" y="5178798"/>
            <a:chExt cx="2324097" cy="1346827"/>
          </a:xfrm>
        </p:grpSpPr>
        <p:grpSp>
          <p:nvGrpSpPr>
            <p:cNvPr id="16" name="Group 15"/>
            <p:cNvGrpSpPr/>
            <p:nvPr/>
          </p:nvGrpSpPr>
          <p:grpSpPr>
            <a:xfrm>
              <a:off x="5185836" y="5178798"/>
              <a:ext cx="2324097" cy="461665"/>
              <a:chOff x="4656667" y="4861813"/>
              <a:chExt cx="2324097" cy="46166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656667" y="4969933"/>
                <a:ext cx="287866" cy="270934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99564" y="4861813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i="1" dirty="0" smtClean="0"/>
                  <a:t>Cheaper</a:t>
                </a:r>
                <a:endParaRPr lang="id-ID" sz="2400" i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185836" y="5623606"/>
              <a:ext cx="2324097" cy="461665"/>
              <a:chOff x="4656667" y="4861813"/>
              <a:chExt cx="2324097" cy="46166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656667" y="4969933"/>
                <a:ext cx="287866" cy="270934"/>
              </a:xfrm>
              <a:prstGeom prst="ellipse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99564" y="4861813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i="1" dirty="0" smtClean="0"/>
                  <a:t>Faster</a:t>
                </a:r>
                <a:endParaRPr lang="id-ID" sz="2400" i="1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185836" y="6063960"/>
              <a:ext cx="2324097" cy="461665"/>
              <a:chOff x="4656667" y="4853346"/>
              <a:chExt cx="2324097" cy="46166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56667" y="4969933"/>
                <a:ext cx="287866" cy="270934"/>
              </a:xfrm>
              <a:prstGeom prst="ellipse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 sz="24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99564" y="4853346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i="1" dirty="0" smtClean="0"/>
                  <a:t>Better</a:t>
                </a:r>
                <a:endParaRPr lang="id-ID" sz="24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85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Box 2"/>
          <p:cNvSpPr txBox="1">
            <a:spLocks noChangeArrowheads="1"/>
          </p:cNvSpPr>
          <p:nvPr/>
        </p:nvSpPr>
        <p:spPr bwMode="auto">
          <a:xfrm>
            <a:off x="7879734" y="1052736"/>
            <a:ext cx="3586366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/>
              <a:t>Permenristekdikti</a:t>
            </a:r>
            <a:r>
              <a:rPr lang="en-US" dirty="0"/>
              <a:t> No 51 </a:t>
            </a:r>
            <a:r>
              <a:rPr lang="en-US" dirty="0" err="1"/>
              <a:t>Tahun</a:t>
            </a:r>
            <a:r>
              <a:rPr lang="en-US" dirty="0"/>
              <a:t> 2018</a:t>
            </a:r>
          </a:p>
        </p:txBody>
      </p:sp>
      <p:sp>
        <p:nvSpPr>
          <p:cNvPr id="4116" name="TextBox 3"/>
          <p:cNvSpPr txBox="1">
            <a:spLocks noChangeArrowheads="1"/>
          </p:cNvSpPr>
          <p:nvPr/>
        </p:nvSpPr>
        <p:spPr bwMode="auto">
          <a:xfrm>
            <a:off x="550986" y="1043444"/>
            <a:ext cx="3703386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err="1"/>
              <a:t>Permenristekdikti</a:t>
            </a:r>
            <a:r>
              <a:rPr lang="en-US" dirty="0"/>
              <a:t> No 100 </a:t>
            </a:r>
            <a:r>
              <a:rPr lang="en-US" dirty="0" err="1"/>
              <a:t>Tahun</a:t>
            </a:r>
            <a:r>
              <a:rPr lang="en-US" dirty="0"/>
              <a:t> 2016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3972" y="1708581"/>
            <a:ext cx="360040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u="sng" dirty="0"/>
              <a:t>Pembukaan Prodi</a:t>
            </a:r>
          </a:p>
          <a:p>
            <a:pPr algn="ctr"/>
            <a:r>
              <a:rPr lang="id-ID" dirty="0"/>
              <a:t>Jumlah Dosen Minimal 6 Orang Per Prodi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79734" y="1676400"/>
            <a:ext cx="360040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u="sng" dirty="0"/>
              <a:t>Pembukaan Prodi</a:t>
            </a:r>
          </a:p>
          <a:p>
            <a:pPr algn="ctr"/>
            <a:r>
              <a:rPr lang="id-ID" dirty="0"/>
              <a:t>Jumlah Dosen Minimal 5 Orang per Prodi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3972" y="3429000"/>
            <a:ext cx="36004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u="sng" dirty="0"/>
              <a:t>Pendirian PT</a:t>
            </a:r>
          </a:p>
          <a:p>
            <a:pPr marL="285750" indent="-285750" algn="ctr">
              <a:buFontTx/>
              <a:buChar char="-"/>
            </a:pPr>
            <a:r>
              <a:rPr lang="id-ID" dirty="0"/>
              <a:t>Universitas Minimal 10 Prodi</a:t>
            </a:r>
          </a:p>
          <a:p>
            <a:pPr marL="285750" indent="-285750" algn="ctr">
              <a:buFontTx/>
              <a:buChar char="-"/>
            </a:pPr>
            <a:r>
              <a:rPr lang="id-ID" dirty="0"/>
              <a:t>Institut Minimal 6 Prodi</a:t>
            </a:r>
          </a:p>
          <a:p>
            <a:pPr algn="ctr"/>
            <a:endParaRPr lang="id-ID" dirty="0"/>
          </a:p>
        </p:txBody>
      </p:sp>
      <p:sp>
        <p:nvSpPr>
          <p:cNvPr id="14" name="Rounded Rectangle 13"/>
          <p:cNvSpPr/>
          <p:nvPr/>
        </p:nvSpPr>
        <p:spPr>
          <a:xfrm>
            <a:off x="7853540" y="3429000"/>
            <a:ext cx="36004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u="sng" dirty="0"/>
              <a:t>Pendirian PT</a:t>
            </a:r>
          </a:p>
          <a:p>
            <a:pPr marL="285750" indent="-285750" algn="ctr">
              <a:buFontTx/>
              <a:buChar char="-"/>
            </a:pPr>
            <a:r>
              <a:rPr lang="id-ID" dirty="0"/>
              <a:t>Universitas Minimal 5 </a:t>
            </a:r>
            <a:r>
              <a:rPr lang="id-ID" dirty="0" smtClean="0"/>
              <a:t>Prodi </a:t>
            </a:r>
          </a:p>
          <a:p>
            <a:pPr algn="ctr"/>
            <a:r>
              <a:rPr lang="id-ID" dirty="0" smtClean="0">
                <a:solidFill>
                  <a:schemeClr val="accent5">
                    <a:lumMod val="75000"/>
                  </a:schemeClr>
                </a:solidFill>
              </a:rPr>
              <a:t>(3 prodi eksakta, dan 2 prodi non eksakta)</a:t>
            </a:r>
            <a:endParaRPr lang="id-ID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id-ID" dirty="0"/>
              <a:t>Institut Minimal 3 </a:t>
            </a:r>
            <a:r>
              <a:rPr lang="id-ID" dirty="0" smtClean="0"/>
              <a:t>Prodi</a:t>
            </a:r>
            <a:endParaRPr lang="id-ID" dirty="0"/>
          </a:p>
        </p:txBody>
      </p:sp>
      <p:sp>
        <p:nvSpPr>
          <p:cNvPr id="11" name="Rounded Rectangle 10"/>
          <p:cNvSpPr/>
          <p:nvPr/>
        </p:nvSpPr>
        <p:spPr>
          <a:xfrm>
            <a:off x="664534" y="5181600"/>
            <a:ext cx="3600400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u="sng" dirty="0"/>
              <a:t>Batas Usia Dosen</a:t>
            </a:r>
          </a:p>
          <a:p>
            <a:pPr algn="ctr"/>
            <a:r>
              <a:rPr lang="id-ID" b="1" dirty="0"/>
              <a:t>58 Tahun </a:t>
            </a:r>
          </a:p>
          <a:p>
            <a:pPr algn="ctr"/>
            <a:r>
              <a:rPr lang="id-ID" dirty="0"/>
              <a:t>(Untuk Pembukaan Prodi maupun Pendirian/Perubahan PTS)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41186" y="5181600"/>
            <a:ext cx="3600400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u="sng" dirty="0"/>
              <a:t>Batas Usia Dosen</a:t>
            </a:r>
          </a:p>
          <a:p>
            <a:pPr algn="ctr"/>
            <a:r>
              <a:rPr lang="id-ID" sz="1600" b="1" dirty="0"/>
              <a:t>58 Tahun (Belum ber NIDN)</a:t>
            </a:r>
          </a:p>
          <a:p>
            <a:pPr algn="ctr"/>
            <a:r>
              <a:rPr lang="id-ID" sz="1600" dirty="0"/>
              <a:t>65 Tahun (Jabatan Akademik Non GB)</a:t>
            </a:r>
          </a:p>
          <a:p>
            <a:pPr algn="ctr"/>
            <a:r>
              <a:rPr lang="id-ID" sz="1600" dirty="0"/>
              <a:t>70 Tahun (Jabatan Akademik GB)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Reformasi</a:t>
            </a:r>
            <a:r>
              <a:rPr lang="en-US" sz="2800" dirty="0"/>
              <a:t> </a:t>
            </a:r>
            <a:r>
              <a:rPr lang="en-US" sz="2800" dirty="0" err="1"/>
              <a:t>Regulasi</a:t>
            </a:r>
            <a:r>
              <a:rPr lang="en-US" sz="2800" dirty="0"/>
              <a:t> </a:t>
            </a:r>
            <a:endParaRPr lang="id-ID" sz="2800" dirty="0"/>
          </a:p>
        </p:txBody>
      </p:sp>
      <p:sp>
        <p:nvSpPr>
          <p:cNvPr id="2" name="Right Arrow 1"/>
          <p:cNvSpPr/>
          <p:nvPr/>
        </p:nvSpPr>
        <p:spPr>
          <a:xfrm>
            <a:off x="5609166" y="2235199"/>
            <a:ext cx="973667" cy="34544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557867"/>
            <a:ext cx="12192000" cy="4233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3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Reformasi</a:t>
            </a:r>
            <a:r>
              <a:rPr lang="en-US" sz="2800" b="1" dirty="0"/>
              <a:t> </a:t>
            </a:r>
            <a:r>
              <a:rPr lang="id-ID" sz="2800" b="1" dirty="0" smtClean="0"/>
              <a:t>Proses Bisnis</a:t>
            </a:r>
            <a:endParaRPr lang="id-ID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42532" y="4161207"/>
            <a:ext cx="10373053" cy="2506420"/>
            <a:chOff x="582814" y="3759199"/>
            <a:chExt cx="11026372" cy="2506420"/>
          </a:xfrm>
        </p:grpSpPr>
        <p:sp>
          <p:nvSpPr>
            <p:cNvPr id="22" name="TextBox 21"/>
            <p:cNvSpPr txBox="1"/>
            <p:nvPr/>
          </p:nvSpPr>
          <p:spPr>
            <a:xfrm>
              <a:off x="582814" y="5594218"/>
              <a:ext cx="2013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Periode :</a:t>
              </a:r>
            </a:p>
            <a:p>
              <a:pPr algn="ctr"/>
              <a:r>
                <a:rPr lang="id-ID" sz="1600" dirty="0" smtClean="0"/>
                <a:t>Tanpa Periode </a:t>
              </a:r>
              <a:endParaRPr lang="id-ID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8168" y="5434622"/>
              <a:ext cx="208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Ditjen Kelembagaan &amp; LLDIKTI</a:t>
              </a:r>
            </a:p>
            <a:p>
              <a:pPr algn="ctr"/>
              <a:r>
                <a:rPr lang="id-ID" sz="1600" dirty="0" smtClean="0"/>
                <a:t>Max 10 HK</a:t>
              </a:r>
              <a:endParaRPr lang="id-ID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55492" y="5594218"/>
              <a:ext cx="1665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Biro Hukor </a:t>
              </a:r>
            </a:p>
            <a:p>
              <a:pPr algn="ctr"/>
              <a:r>
                <a:rPr lang="id-ID" sz="1600" dirty="0" smtClean="0"/>
                <a:t>Max 5 HK</a:t>
              </a:r>
              <a:endParaRPr lang="id-ID" sz="1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09133" y="3759199"/>
              <a:ext cx="10900053" cy="1634169"/>
              <a:chOff x="709133" y="3167282"/>
              <a:chExt cx="10900053" cy="2226087"/>
            </a:xfrm>
          </p:grpSpPr>
          <p:sp>
            <p:nvSpPr>
              <p:cNvPr id="17" name="Flowchart: Multidocument 16"/>
              <p:cNvSpPr/>
              <p:nvPr/>
            </p:nvSpPr>
            <p:spPr>
              <a:xfrm>
                <a:off x="9840881" y="3609882"/>
                <a:ext cx="1768305" cy="1354364"/>
              </a:xfrm>
              <a:prstGeom prst="flowChartMultidocumen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Striped Right Arrow 17"/>
              <p:cNvSpPr/>
              <p:nvPr/>
            </p:nvSpPr>
            <p:spPr>
              <a:xfrm>
                <a:off x="709133" y="3771621"/>
                <a:ext cx="9187320" cy="1167096"/>
              </a:xfrm>
              <a:prstGeom prst="striped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932531" y="3994677"/>
                <a:ext cx="11833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b="1" dirty="0" smtClean="0"/>
                  <a:t>SK</a:t>
                </a:r>
                <a:endParaRPr lang="id-ID" sz="3200" b="1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38736" y="3715424"/>
                <a:ext cx="1101374" cy="11554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Donut 24"/>
              <p:cNvSpPr/>
              <p:nvPr/>
            </p:nvSpPr>
            <p:spPr>
              <a:xfrm>
                <a:off x="3043518" y="3167282"/>
                <a:ext cx="2121849" cy="2226087"/>
              </a:xfrm>
              <a:prstGeom prst="donut">
                <a:avLst>
                  <a:gd name="adj" fmla="val 2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TextBox 25"/>
              <p:cNvSpPr txBox="1"/>
              <p:nvPr/>
            </p:nvSpPr>
            <p:spPr>
              <a:xfrm>
                <a:off x="3451293" y="3750985"/>
                <a:ext cx="1340948" cy="11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/>
                  <a:t>Evaluasi Dosen &amp; Non Dosen</a:t>
                </a:r>
                <a:endParaRPr lang="id-ID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38736" y="3903349"/>
                <a:ext cx="1101374" cy="79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chemeClr val="bg1"/>
                    </a:solidFill>
                  </a:rPr>
                  <a:t>Usul Online</a:t>
                </a:r>
                <a:endParaRPr lang="id-ID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642532" y="795895"/>
            <a:ext cx="10373053" cy="2751255"/>
            <a:chOff x="582814" y="3731982"/>
            <a:chExt cx="11026372" cy="2751255"/>
          </a:xfrm>
        </p:grpSpPr>
        <p:sp>
          <p:nvSpPr>
            <p:cNvPr id="31" name="TextBox 30"/>
            <p:cNvSpPr txBox="1"/>
            <p:nvPr/>
          </p:nvSpPr>
          <p:spPr>
            <a:xfrm>
              <a:off x="582814" y="5594218"/>
              <a:ext cx="2013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Periode:</a:t>
              </a:r>
            </a:p>
            <a:p>
              <a:pPr algn="ctr"/>
              <a:r>
                <a:rPr lang="id-ID" sz="1600" dirty="0" smtClean="0"/>
                <a:t>Setiap 3 Bulan </a:t>
              </a:r>
              <a:endParaRPr lang="id-ID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98268" y="5621463"/>
              <a:ext cx="16652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Ditjen Kelembagaan</a:t>
              </a:r>
            </a:p>
            <a:p>
              <a:pPr algn="ctr"/>
              <a:r>
                <a:rPr lang="id-ID" sz="1600" dirty="0" smtClean="0"/>
                <a:t>Max </a:t>
              </a:r>
              <a:r>
                <a:rPr lang="id-ID" sz="1600" dirty="0"/>
                <a:t>2</a:t>
              </a:r>
              <a:r>
                <a:rPr lang="id-ID" sz="1600" dirty="0" smtClean="0"/>
                <a:t> Bulan</a:t>
              </a:r>
              <a:endParaRPr lang="id-ID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55492" y="5594218"/>
              <a:ext cx="1665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Biro Hukor </a:t>
              </a:r>
            </a:p>
            <a:p>
              <a:pPr algn="ctr"/>
              <a:r>
                <a:rPr lang="id-ID" sz="1600" dirty="0" smtClean="0"/>
                <a:t>Rerata 15 HK</a:t>
              </a:r>
              <a:endParaRPr lang="id-ID" sz="160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09133" y="3731982"/>
              <a:ext cx="10900053" cy="1688629"/>
              <a:chOff x="709133" y="3130209"/>
              <a:chExt cx="10900053" cy="2300274"/>
            </a:xfrm>
          </p:grpSpPr>
          <p:sp>
            <p:nvSpPr>
              <p:cNvPr id="36" name="Flowchart: Multidocument 35"/>
              <p:cNvSpPr/>
              <p:nvPr/>
            </p:nvSpPr>
            <p:spPr>
              <a:xfrm>
                <a:off x="9840881" y="3609882"/>
                <a:ext cx="1768305" cy="1354364"/>
              </a:xfrm>
              <a:prstGeom prst="flowChartMultidocumen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7" name="Striped Right Arrow 36"/>
              <p:cNvSpPr/>
              <p:nvPr/>
            </p:nvSpPr>
            <p:spPr>
              <a:xfrm>
                <a:off x="709133" y="3771621"/>
                <a:ext cx="9187320" cy="1167096"/>
              </a:xfrm>
              <a:prstGeom prst="striped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4898735" y="3130209"/>
                <a:ext cx="2121849" cy="2226087"/>
              </a:xfrm>
              <a:prstGeom prst="donut">
                <a:avLst>
                  <a:gd name="adj" fmla="val 2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TextBox 38"/>
              <p:cNvSpPr txBox="1"/>
              <p:nvPr/>
            </p:nvSpPr>
            <p:spPr>
              <a:xfrm>
                <a:off x="9932531" y="3994677"/>
                <a:ext cx="11833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200" b="1" dirty="0" smtClean="0"/>
                  <a:t>SK</a:t>
                </a:r>
                <a:endParaRPr lang="id-ID" sz="3200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38736" y="3715424"/>
                <a:ext cx="1101374" cy="11554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Donut 40"/>
              <p:cNvSpPr/>
              <p:nvPr/>
            </p:nvSpPr>
            <p:spPr>
              <a:xfrm>
                <a:off x="2449213" y="3204396"/>
                <a:ext cx="2121849" cy="2226087"/>
              </a:xfrm>
              <a:prstGeom prst="donut">
                <a:avLst>
                  <a:gd name="adj" fmla="val 2000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xtBox 41"/>
              <p:cNvSpPr txBox="1"/>
              <p:nvPr/>
            </p:nvSpPr>
            <p:spPr>
              <a:xfrm>
                <a:off x="2860421" y="3762445"/>
                <a:ext cx="1340948" cy="113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/>
                  <a:t>Evaluasi Usulan /Instrumen</a:t>
                </a:r>
                <a:endParaRPr lang="id-ID" sz="16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53941" y="3945376"/>
                <a:ext cx="2066643" cy="7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/>
                  <a:t>Validasi </a:t>
                </a:r>
              </a:p>
              <a:p>
                <a:pPr algn="ctr"/>
                <a:r>
                  <a:rPr lang="id-ID" sz="1600" dirty="0" smtClean="0"/>
                  <a:t>LAM &amp; BAN PT </a:t>
                </a:r>
                <a:endParaRPr lang="id-ID" sz="1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38736" y="3903349"/>
                <a:ext cx="1101374" cy="79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chemeClr val="bg1"/>
                    </a:solidFill>
                  </a:rPr>
                  <a:t>Usul Online</a:t>
                </a:r>
                <a:endParaRPr lang="id-ID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127030" y="5640241"/>
              <a:ext cx="1665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/>
                <a:t>LAM/BAN PT </a:t>
              </a:r>
            </a:p>
            <a:p>
              <a:pPr algn="ctr"/>
              <a:r>
                <a:rPr lang="id-ID" sz="1600" dirty="0" smtClean="0"/>
                <a:t>Rerata 1 Bulan</a:t>
              </a:r>
              <a:endParaRPr lang="id-ID" sz="1600" dirty="0"/>
            </a:p>
          </p:txBody>
        </p:sp>
      </p:grpSp>
      <p:sp>
        <p:nvSpPr>
          <p:cNvPr id="45" name="Donut 44"/>
          <p:cNvSpPr/>
          <p:nvPr/>
        </p:nvSpPr>
        <p:spPr>
          <a:xfrm>
            <a:off x="7920852" y="795895"/>
            <a:ext cx="1996128" cy="1634168"/>
          </a:xfrm>
          <a:prstGeom prst="donut">
            <a:avLst>
              <a:gd name="adj" fmla="val 2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extBox 45"/>
          <p:cNvSpPr txBox="1"/>
          <p:nvPr/>
        </p:nvSpPr>
        <p:spPr>
          <a:xfrm>
            <a:off x="7929516" y="1402749"/>
            <a:ext cx="194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Proses </a:t>
            </a:r>
          </a:p>
          <a:p>
            <a:pPr algn="ctr"/>
            <a:r>
              <a:rPr lang="id-ID" sz="1600" dirty="0" smtClean="0"/>
              <a:t>Administrasi SK</a:t>
            </a:r>
            <a:endParaRPr lang="id-ID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8135621" y="2704154"/>
            <a:ext cx="156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Ditjen Kelembagaan</a:t>
            </a:r>
          </a:p>
          <a:p>
            <a:pPr algn="ctr"/>
            <a:r>
              <a:rPr lang="id-ID" sz="1600" dirty="0" smtClean="0"/>
              <a:t>Rerata 1 Minggu</a:t>
            </a:r>
            <a:endParaRPr lang="id-ID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3623733"/>
            <a:ext cx="12192000" cy="1693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005" y="1750572"/>
            <a:ext cx="1159933" cy="64633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Sebelum </a:t>
            </a:r>
          </a:p>
          <a:p>
            <a:pPr algn="ctr"/>
            <a:r>
              <a:rPr lang="id-ID" b="1" dirty="0" smtClean="0"/>
              <a:t>Reformasi</a:t>
            </a:r>
            <a:endParaRPr lang="id-ID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4005" y="4710068"/>
            <a:ext cx="1159933" cy="646331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Pasca  </a:t>
            </a:r>
          </a:p>
          <a:p>
            <a:pPr algn="ctr"/>
            <a:r>
              <a:rPr lang="id-ID" b="1" dirty="0" smtClean="0"/>
              <a:t>Reformasi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814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Reformasi</a:t>
            </a:r>
            <a:r>
              <a:rPr lang="id-ID" sz="2800" b="1" dirty="0" smtClean="0"/>
              <a:t>/Update</a:t>
            </a:r>
            <a:r>
              <a:rPr lang="en-US" sz="2800" b="1" dirty="0" smtClean="0"/>
              <a:t> </a:t>
            </a:r>
            <a:r>
              <a:rPr lang="id-ID" sz="2800" b="1" dirty="0" smtClean="0"/>
              <a:t>Sistem Informasi</a:t>
            </a:r>
            <a:endParaRPr lang="id-ID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8915072"/>
              </p:ext>
            </p:extLst>
          </p:nvPr>
        </p:nvGraphicFramePr>
        <p:xfrm>
          <a:off x="2032000" y="719666"/>
          <a:ext cx="8407400" cy="576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94200" y="1193800"/>
            <a:ext cx="64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rgbClr val="FFFF00"/>
                </a:solidFill>
              </a:rPr>
              <a:t>1</a:t>
            </a:r>
            <a:endParaRPr lang="id-ID" sz="6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2933" y="2997200"/>
            <a:ext cx="64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rgbClr val="002060"/>
                </a:solidFill>
              </a:rPr>
              <a:t>2</a:t>
            </a:r>
            <a:endParaRPr lang="id-ID" sz="6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7267" y="4876800"/>
            <a:ext cx="64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rgbClr val="FFFF00"/>
                </a:solidFill>
              </a:rPr>
              <a:t>3</a:t>
            </a:r>
            <a:endParaRPr lang="id-ID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09401"/>
              </p:ext>
            </p:extLst>
          </p:nvPr>
        </p:nvGraphicFramePr>
        <p:xfrm>
          <a:off x="262467" y="1332053"/>
          <a:ext cx="11573933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2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2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2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2015 (Online)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2016 (online)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2017 (online)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2018 (online)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2019 (online)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Layanan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Silemkerma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Pendirian</a:t>
                      </a:r>
                      <a:r>
                        <a:rPr lang="en-GB" sz="1200" dirty="0">
                          <a:effectLst/>
                        </a:rPr>
                        <a:t> PT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Perubahan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Bentuk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Pembukaan</a:t>
                      </a:r>
                      <a:r>
                        <a:rPr lang="en-GB" sz="1200" dirty="0">
                          <a:effectLst/>
                        </a:rPr>
                        <a:t> 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Pendirian</a:t>
                      </a:r>
                      <a:r>
                        <a:rPr lang="en-GB" sz="1200" dirty="0">
                          <a:effectLst/>
                        </a:rPr>
                        <a:t> PT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Perubahan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Bentuk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Pembukaan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Pendirian</a:t>
                      </a:r>
                      <a:r>
                        <a:rPr lang="en-GB" sz="1200" dirty="0">
                          <a:effectLst/>
                        </a:rPr>
                        <a:t> PT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Perubahan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Bentuk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Pembukaan</a:t>
                      </a:r>
                      <a:r>
                        <a:rPr lang="en-GB" sz="1200" dirty="0">
                          <a:effectLst/>
                        </a:rPr>
                        <a:t> 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Pendirian</a:t>
                      </a:r>
                      <a:r>
                        <a:rPr lang="en-GB" sz="1200" dirty="0">
                          <a:effectLst/>
                        </a:rPr>
                        <a:t> PT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Perubahan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Bentuk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Pembukaan</a:t>
                      </a:r>
                      <a:r>
                        <a:rPr lang="en-GB" sz="1200" dirty="0">
                          <a:effectLst/>
                        </a:rPr>
                        <a:t> 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Pendirian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PTS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Perubahan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PTS </a:t>
                      </a:r>
                      <a:endParaRPr lang="en-GB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Pembukaan</a:t>
                      </a:r>
                      <a:r>
                        <a:rPr lang="en-GB" sz="1200" dirty="0">
                          <a:effectLst/>
                        </a:rPr>
                        <a:t> Prodi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Penambahan</a:t>
                      </a:r>
                      <a:r>
                        <a:rPr lang="en-GB" sz="1200" dirty="0">
                          <a:effectLst/>
                        </a:rPr>
                        <a:t> Nama Prodi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Penggabungan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dan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Penyatuan</a:t>
                      </a:r>
                      <a:r>
                        <a:rPr lang="en-GB" sz="1200" dirty="0" smtClean="0">
                          <a:effectLst/>
                        </a:rPr>
                        <a:t> PTS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Pendirian</a:t>
                      </a:r>
                      <a:r>
                        <a:rPr lang="en-GB" sz="1200" dirty="0">
                          <a:effectLst/>
                        </a:rPr>
                        <a:t> PT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Perubahan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Bentuk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Pembukaan</a:t>
                      </a:r>
                      <a:r>
                        <a:rPr lang="en-GB" sz="1200" dirty="0">
                          <a:effectLst/>
                        </a:rPr>
                        <a:t> Prodi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Penambahan</a:t>
                      </a:r>
                      <a:r>
                        <a:rPr lang="en-GB" sz="1200" dirty="0">
                          <a:effectLst/>
                        </a:rPr>
                        <a:t> Nama Prodi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Penggabungan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dan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Penyatuan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Persyaratan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Minimum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Pembukaan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(Moratorium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sd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Agustus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Dikti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BANPT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BANPT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Ristekdikti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sdh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digabung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berisi</a:t>
                      </a:r>
                      <a:r>
                        <a:rPr lang="en-GB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9 </a:t>
                      </a:r>
                      <a:r>
                        <a:rPr lang="en-GB" sz="1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kriteria</a:t>
                      </a:r>
                      <a:r>
                        <a:rPr lang="en-GB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kriteria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disederhanakan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7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kriteria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kriteria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disederhanakan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kriteria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kriteria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Frekuensi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Penerimaan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Usulan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Pembukaan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(Moratorium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sd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Agustus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Penerimaan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Penerimaan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Penerimaan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Penerimaan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4x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Penerimaan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sepanjang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 2019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Proses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penetapan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akreditasi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minimum)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pembukaan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(Moratorium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sd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Agustus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BANPT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BANPT/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LAMPTKes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BANPT/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LAMPTKes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BANPT/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LAMPTKes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ada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proses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namun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registrasi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BANPT/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LAMPTKes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setelah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izin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operational.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Penyelesaian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Usulan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Pembukaan</a:t>
                      </a:r>
                      <a:r>
                        <a:rPr lang="en-GB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Prodi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(Moratorium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sd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Agustus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2015)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bulan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hari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467" y="5610945"/>
            <a:ext cx="69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prstClr val="black"/>
                </a:solidFill>
              </a:rPr>
              <a:t>Catatan</a:t>
            </a:r>
            <a:r>
              <a:rPr lang="en-GB" sz="1200" dirty="0">
                <a:solidFill>
                  <a:prstClr val="black"/>
                </a:solidFill>
              </a:rPr>
              <a:t>: </a:t>
            </a:r>
            <a:r>
              <a:rPr lang="en-GB" sz="1200" dirty="0" err="1">
                <a:solidFill>
                  <a:prstClr val="black"/>
                </a:solidFill>
              </a:rPr>
              <a:t>waktu</a:t>
            </a:r>
            <a:r>
              <a:rPr lang="en-GB" sz="1200" dirty="0">
                <a:solidFill>
                  <a:prstClr val="black"/>
                </a:solidFill>
              </a:rPr>
              <a:t> 15 </a:t>
            </a:r>
            <a:r>
              <a:rPr lang="en-GB" sz="1200" dirty="0" err="1">
                <a:solidFill>
                  <a:prstClr val="black"/>
                </a:solidFill>
              </a:rPr>
              <a:t>hari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tidak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termasuk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prodi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profesi</a:t>
            </a:r>
            <a:r>
              <a:rPr lang="en-GB" sz="1200" dirty="0">
                <a:solidFill>
                  <a:prstClr val="black"/>
                </a:solidFill>
              </a:rPr>
              <a:t>, </a:t>
            </a:r>
            <a:r>
              <a:rPr lang="en-GB" sz="1200" dirty="0" err="1">
                <a:solidFill>
                  <a:prstClr val="black"/>
                </a:solidFill>
              </a:rPr>
              <a:t>spesialis</a:t>
            </a:r>
            <a:r>
              <a:rPr lang="en-GB" sz="1200" dirty="0">
                <a:solidFill>
                  <a:prstClr val="black"/>
                </a:solidFill>
              </a:rPr>
              <a:t>, </a:t>
            </a:r>
            <a:r>
              <a:rPr lang="en-GB" sz="1200" dirty="0" err="1">
                <a:solidFill>
                  <a:prstClr val="black"/>
                </a:solidFill>
              </a:rPr>
              <a:t>dan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Doktor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krn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harus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divisitasi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terlebih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dahulu</a:t>
            </a:r>
            <a:r>
              <a:rPr lang="en-GB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Transformasi K</a:t>
            </a:r>
            <a:r>
              <a:rPr lang="en-US" sz="2800" b="1" dirty="0" err="1"/>
              <a:t>ebijakan</a:t>
            </a:r>
            <a:r>
              <a:rPr lang="en-US" sz="2800" b="1" dirty="0"/>
              <a:t> </a:t>
            </a:r>
            <a:r>
              <a:rPr lang="en-US" sz="2800" b="1" dirty="0" err="1"/>
              <a:t>Pembukaan</a:t>
            </a:r>
            <a:r>
              <a:rPr lang="en-US" sz="2800" b="1" dirty="0"/>
              <a:t> Prodi </a:t>
            </a:r>
            <a:r>
              <a:rPr lang="en-US" sz="2800" b="1" dirty="0" err="1"/>
              <a:t>Tahun</a:t>
            </a:r>
            <a:r>
              <a:rPr lang="en-US" sz="2800" b="1" dirty="0"/>
              <a:t> 2014 </a:t>
            </a:r>
            <a:r>
              <a:rPr lang="en-US" sz="2800" b="1" dirty="0" err="1"/>
              <a:t>s.d.</a:t>
            </a:r>
            <a:r>
              <a:rPr lang="en-US" sz="2800" b="1" dirty="0"/>
              <a:t> 2019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359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956732"/>
            <a:ext cx="11717866" cy="5710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PENYEDERHANAAN INSTRUMEN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492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0" y="67733"/>
          <a:ext cx="12191999" cy="669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00075" y="0"/>
            <a:ext cx="1114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dirty="0"/>
              <a:t>KINERJA LAYANAN PERIZINAN</a:t>
            </a:r>
            <a:endParaRPr lang="id-ID" b="1" dirty="0"/>
          </a:p>
          <a:p>
            <a:pPr algn="ctr">
              <a:defRPr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b="1" dirty="0"/>
              <a:t>EVALUASI ASPEK </a:t>
            </a:r>
            <a:r>
              <a:rPr lang="id-ID" b="1" dirty="0" smtClean="0"/>
              <a:t>DOSEN – DITJEN KELEMBAGAAN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319-529A-4942-8410-196211D8E7BB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0"/>
            <a:ext cx="11182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sz="3600" dirty="0"/>
              <a:t>KINERJA LAYANAN PERIZINAN</a:t>
            </a:r>
          </a:p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sz="3600" b="1" dirty="0"/>
              <a:t>EVALUASI ASPEK NON </a:t>
            </a:r>
            <a:r>
              <a:rPr lang="id-ID" sz="3600" b="1" dirty="0" smtClean="0"/>
              <a:t>DOSEN - LLDIKTI</a:t>
            </a:r>
            <a:r>
              <a:rPr lang="id-ID" sz="3600" dirty="0" smtClean="0"/>
              <a:t> </a:t>
            </a:r>
            <a:endParaRPr lang="id-ID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319-529A-4942-8410-196211D8E7BB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31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5" y="0"/>
            <a:ext cx="1114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dirty="0"/>
              <a:t>KINERJA LAYANAN PERIZINAN</a:t>
            </a:r>
            <a:endParaRPr lang="id-ID" b="1" dirty="0"/>
          </a:p>
          <a:p>
            <a:pPr algn="ctr">
              <a:defRPr sz="3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d-ID" b="1" dirty="0" smtClean="0"/>
              <a:t>PENERBITAN SK – SETJEN</a:t>
            </a:r>
            <a:endParaRPr lang="id-ID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762000"/>
          <a:ext cx="1194435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319-529A-4942-8410-196211D8E7BB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920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entury Gothic"/>
                <a:cs typeface="Century Gothic"/>
              </a:rPr>
              <a:t>Kementerian</a:t>
            </a:r>
            <a:r>
              <a:rPr lang="en-US" sz="2000" b="1" dirty="0">
                <a:solidFill>
                  <a:prstClr val="white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>
                <a:solidFill>
                  <a:prstClr val="white"/>
                </a:solidFill>
                <a:latin typeface="Century Gothic"/>
                <a:cs typeface="Century Gothic"/>
              </a:rPr>
              <a:t>Riset, Teknologi, dan Pendidikan Tinggi</a:t>
            </a:r>
            <a:endParaRPr lang="en-US" sz="20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CCCD-8364-4FBD-874C-C2E624EC17B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14" y="6194810"/>
            <a:ext cx="614211" cy="5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97280" y="1994021"/>
            <a:ext cx="9805851" cy="2215991"/>
            <a:chOff x="1041400" y="2075785"/>
            <a:chExt cx="9805851" cy="2215991"/>
          </a:xfrm>
        </p:grpSpPr>
        <p:sp>
          <p:nvSpPr>
            <p:cNvPr id="14" name="TextBox 13"/>
            <p:cNvSpPr txBox="1"/>
            <p:nvPr/>
          </p:nvSpPr>
          <p:spPr>
            <a:xfrm>
              <a:off x="1999343" y="2584350"/>
              <a:ext cx="88479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Kebijakan Penyelenggaraan Pendidikan Tinggi di Indonesia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2097415" y="3716946"/>
              <a:ext cx="8651865" cy="1371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041400" y="2075785"/>
              <a:ext cx="1515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800" b="1" dirty="0" smtClean="0">
                  <a:solidFill>
                    <a:srgbClr val="002060"/>
                  </a:solidFill>
                </a:rPr>
                <a:t>1</a:t>
              </a:r>
              <a:endParaRPr lang="id-ID" sz="115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0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A5BBCCCD-8364-4FBD-874C-C2E624EC17BB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12985"/>
              </p:ext>
            </p:extLst>
          </p:nvPr>
        </p:nvGraphicFramePr>
        <p:xfrm>
          <a:off x="761994" y="1871133"/>
          <a:ext cx="10803472" cy="359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1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Jenis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b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(sd 7 Agust 2019)</a:t>
                      </a:r>
                      <a:endParaRPr lang="en-US" sz="2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Pendirian PTS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Usulan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Perubahan PTS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Perguruan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Usulan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Pembukaan prodi pada PT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2144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2409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2756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 </a:t>
                      </a:r>
                      <a:endParaRPr lang="id-ID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id-ID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Usulan</a:t>
                      </a:r>
                      <a:endParaRPr lang="id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822036"/>
          </a:xfrm>
          <a:prstGeom prst="rect">
            <a:avLst/>
          </a:prstGeom>
          <a:solidFill>
            <a:srgbClr val="1E9BA8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Jumlah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Pendirian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Tinggi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256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6" rIns="91370" bIns="45686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920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Century Gothic"/>
                <a:cs typeface="Century Gothic"/>
              </a:rPr>
              <a:t>Kementerian</a:t>
            </a:r>
            <a:r>
              <a:rPr lang="en-US" sz="2000" b="1" dirty="0">
                <a:solidFill>
                  <a:prstClr val="white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>
                <a:solidFill>
                  <a:prstClr val="white"/>
                </a:solidFill>
                <a:latin typeface="Century Gothic"/>
                <a:cs typeface="Century Gothic"/>
              </a:rPr>
              <a:t>Riset, Teknologi, dan Pendidikan Tinggi</a:t>
            </a:r>
            <a:endParaRPr lang="en-US" sz="20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CCCD-8364-4FBD-874C-C2E624EC17B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14" y="6194810"/>
            <a:ext cx="614211" cy="5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68587" y="1965476"/>
            <a:ext cx="9944947" cy="2215991"/>
            <a:chOff x="1041400" y="2075785"/>
            <a:chExt cx="9944947" cy="2215991"/>
          </a:xfrm>
        </p:grpSpPr>
        <p:sp>
          <p:nvSpPr>
            <p:cNvPr id="14" name="TextBox 13"/>
            <p:cNvSpPr txBox="1"/>
            <p:nvPr/>
          </p:nvSpPr>
          <p:spPr>
            <a:xfrm>
              <a:off x="2026607" y="2564679"/>
              <a:ext cx="89597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Peluang Pendirian Perguruan Tinggi Luar Negeri di Kawasan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Sain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s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dan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Teknologi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 (KEK </a:t>
              </a:r>
              <a:r>
                <a:rPr lang="en-US" sz="3000" b="1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Dikti</a:t>
              </a:r>
              <a:r>
                <a:rPr lang="en-US" sz="3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/>
                  <a:cs typeface="Century Gothic"/>
                </a:rPr>
                <a:t>)</a:t>
              </a:r>
              <a:endParaRPr lang="id-ID" sz="3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2097415" y="3700176"/>
              <a:ext cx="8753465" cy="1677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041400" y="2075785"/>
              <a:ext cx="1515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800" b="1" dirty="0">
                  <a:solidFill>
                    <a:srgbClr val="002060"/>
                  </a:solidFill>
                </a:rPr>
                <a:t>3</a:t>
              </a:r>
              <a:endParaRPr lang="id-ID" sz="115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2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2395" y="1405468"/>
            <a:ext cx="10627209" cy="4699000"/>
            <a:chOff x="1124524" y="1452876"/>
            <a:chExt cx="10130790" cy="3801012"/>
          </a:xfrm>
        </p:grpSpPr>
        <p:sp>
          <p:nvSpPr>
            <p:cNvPr id="3" name="Diamond 2"/>
            <p:cNvSpPr/>
            <p:nvPr/>
          </p:nvSpPr>
          <p:spPr>
            <a:xfrm>
              <a:off x="1124524" y="1507444"/>
              <a:ext cx="279400" cy="279400"/>
            </a:xfrm>
            <a:prstGeom prst="diamond">
              <a:avLst/>
            </a:prstGeom>
            <a:solidFill>
              <a:srgbClr val="009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9344" y="2914786"/>
              <a:ext cx="96342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aseline="0" dirty="0" err="1"/>
                <a:t>Permenristekdikti</a:t>
              </a:r>
              <a:r>
                <a:rPr lang="en-US" sz="2600" baseline="0" dirty="0"/>
                <a:t> </a:t>
              </a:r>
              <a:r>
                <a:rPr lang="en-US" sz="2600" dirty="0"/>
                <a:t>50/2018 </a:t>
              </a:r>
              <a:r>
                <a:rPr lang="en-US" sz="2600" dirty="0" err="1"/>
                <a:t>tentang</a:t>
              </a:r>
              <a:r>
                <a:rPr lang="en-US" sz="2600" dirty="0"/>
                <a:t> </a:t>
              </a:r>
              <a:r>
                <a:rPr lang="en-US" sz="2600" dirty="0" err="1"/>
                <a:t>perubahan</a:t>
              </a:r>
              <a:r>
                <a:rPr lang="en-US" sz="2600" dirty="0"/>
                <a:t> </a:t>
              </a:r>
              <a:r>
                <a:rPr lang="en-US" sz="2600" dirty="0" err="1"/>
                <a:t>terhadap</a:t>
              </a:r>
              <a:r>
                <a:rPr lang="en-US" sz="2600" dirty="0"/>
                <a:t> 44/2015 </a:t>
              </a:r>
              <a:r>
                <a:rPr lang="en-US" sz="2600" baseline="0" dirty="0" err="1"/>
                <a:t>tentang</a:t>
              </a:r>
              <a:r>
                <a:rPr lang="en-US" sz="2600" baseline="0" dirty="0"/>
                <a:t> </a:t>
              </a:r>
              <a:r>
                <a:rPr lang="en-US" sz="2600" baseline="0" dirty="0" err="1"/>
                <a:t>Standar</a:t>
              </a:r>
              <a:r>
                <a:rPr lang="en-US" sz="2600" baseline="0" dirty="0"/>
                <a:t> Nasional </a:t>
              </a:r>
              <a:r>
                <a:rPr lang="en-US" sz="2600" baseline="0" dirty="0" err="1"/>
                <a:t>Pendidikan</a:t>
              </a:r>
              <a:r>
                <a:rPr lang="en-US" sz="2600" baseline="0" dirty="0"/>
                <a:t> Tinggi</a:t>
              </a:r>
            </a:p>
          </p:txBody>
        </p:sp>
        <p:sp>
          <p:nvSpPr>
            <p:cNvPr id="5" name="Diamond 4"/>
            <p:cNvSpPr/>
            <p:nvPr/>
          </p:nvSpPr>
          <p:spPr>
            <a:xfrm>
              <a:off x="1125111" y="3074781"/>
              <a:ext cx="279400" cy="279400"/>
            </a:xfrm>
            <a:prstGeom prst="diamond">
              <a:avLst/>
            </a:prstGeom>
            <a:solidFill>
              <a:srgbClr val="FF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9344" y="3807338"/>
              <a:ext cx="96342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n-US" sz="2600" dirty="0" err="1"/>
                <a:t>Permenristekdikti</a:t>
              </a:r>
              <a:r>
                <a:rPr lang="en-US" sz="2600" dirty="0"/>
                <a:t> 51/2018 </a:t>
              </a:r>
              <a:r>
                <a:rPr lang="en-US" sz="2600" dirty="0" err="1"/>
                <a:t>tentang</a:t>
              </a:r>
              <a:r>
                <a:rPr lang="en-US" sz="2600" dirty="0"/>
                <a:t> </a:t>
              </a:r>
              <a:r>
                <a:rPr lang="en-US" sz="2600" dirty="0" err="1"/>
                <a:t>Pendirian</a:t>
              </a:r>
              <a:r>
                <a:rPr lang="en-US" sz="2600" dirty="0"/>
                <a:t>, </a:t>
              </a:r>
              <a:r>
                <a:rPr lang="en-US" sz="2600" dirty="0" err="1"/>
                <a:t>Perubahan</a:t>
              </a:r>
              <a:r>
                <a:rPr lang="en-US" sz="2600" dirty="0"/>
                <a:t>, </a:t>
              </a:r>
              <a:r>
                <a:rPr lang="en-US" sz="2600" dirty="0" err="1"/>
                <a:t>Pembubaran</a:t>
              </a:r>
              <a:r>
                <a:rPr lang="en-US" sz="2600" dirty="0"/>
                <a:t> PTN dan </a:t>
              </a:r>
              <a:r>
                <a:rPr lang="en-US" sz="2600" dirty="0" err="1"/>
                <a:t>Pendirian</a:t>
              </a:r>
              <a:r>
                <a:rPr lang="en-US" sz="2600" dirty="0"/>
                <a:t>, </a:t>
              </a:r>
              <a:r>
                <a:rPr lang="en-US" sz="2600" dirty="0" err="1"/>
                <a:t>Perubahan</a:t>
              </a:r>
              <a:r>
                <a:rPr lang="en-US" sz="2600" dirty="0"/>
                <a:t> dan </a:t>
              </a:r>
              <a:r>
                <a:rPr lang="en-US" sz="2600" dirty="0" err="1"/>
                <a:t>Pencabutan</a:t>
              </a:r>
              <a:r>
                <a:rPr lang="en-US" sz="2600" dirty="0"/>
                <a:t> </a:t>
              </a:r>
              <a:r>
                <a:rPr lang="en-US" sz="2600" dirty="0" err="1"/>
                <a:t>Ijin</a:t>
              </a:r>
              <a:r>
                <a:rPr lang="en-US" sz="2600" dirty="0"/>
                <a:t> PTS. </a:t>
              </a:r>
            </a:p>
            <a:p>
              <a:pPr algn="just">
                <a:spcBef>
                  <a:spcPts val="1200"/>
                </a:spcBef>
              </a:pPr>
              <a:r>
                <a:rPr lang="en-US" sz="2600" dirty="0" err="1"/>
                <a:t>Permenristekdikti</a:t>
              </a:r>
              <a:r>
                <a:rPr lang="en-US" sz="2600" dirty="0"/>
                <a:t> 53/2018 </a:t>
              </a:r>
              <a:r>
                <a:rPr lang="en-US" sz="2600" dirty="0" err="1"/>
                <a:t>tentang</a:t>
              </a:r>
              <a:r>
                <a:rPr lang="en-US" sz="2600" dirty="0"/>
                <a:t> </a:t>
              </a:r>
              <a:r>
                <a:rPr lang="en-US" sz="2600" dirty="0" err="1"/>
                <a:t>Perguruan</a:t>
              </a:r>
              <a:r>
                <a:rPr lang="en-US" sz="2600" dirty="0"/>
                <a:t> Tinggi </a:t>
              </a:r>
              <a:r>
                <a:rPr lang="en-US" sz="2600" dirty="0" err="1"/>
                <a:t>Luar</a:t>
              </a:r>
              <a:r>
                <a:rPr lang="en-US" sz="2600" dirty="0"/>
                <a:t> </a:t>
              </a:r>
              <a:r>
                <a:rPr lang="en-US" sz="2600" dirty="0" err="1"/>
                <a:t>Negeri</a:t>
              </a:r>
              <a:endParaRPr lang="en-US" sz="2600" dirty="0"/>
            </a:p>
          </p:txBody>
        </p:sp>
        <p:sp>
          <p:nvSpPr>
            <p:cNvPr id="7" name="Diamond 6"/>
            <p:cNvSpPr/>
            <p:nvPr/>
          </p:nvSpPr>
          <p:spPr>
            <a:xfrm>
              <a:off x="1143738" y="3911261"/>
              <a:ext cx="279400" cy="279400"/>
            </a:xfrm>
            <a:prstGeom prst="diamond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56714062-F17C-4895-9755-7F2123FD377A}"/>
                </a:ext>
              </a:extLst>
            </p:cNvPr>
            <p:cNvSpPr/>
            <p:nvPr/>
          </p:nvSpPr>
          <p:spPr>
            <a:xfrm>
              <a:off x="1124524" y="2051710"/>
              <a:ext cx="279400" cy="279400"/>
            </a:xfrm>
            <a:prstGeom prst="diamond">
              <a:avLst/>
            </a:prstGeom>
            <a:solidFill>
              <a:srgbClr val="FF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F4A976-7B96-4C78-AE31-618665DC8A8F}"/>
                </a:ext>
              </a:extLst>
            </p:cNvPr>
            <p:cNvSpPr txBox="1"/>
            <p:nvPr/>
          </p:nvSpPr>
          <p:spPr>
            <a:xfrm>
              <a:off x="1589344" y="1452876"/>
              <a:ext cx="963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UU 39/2009 </a:t>
              </a:r>
              <a:r>
                <a:rPr lang="en-US" sz="2400" dirty="0" err="1">
                  <a:solidFill>
                    <a:prstClr val="black"/>
                  </a:solidFill>
                </a:rPr>
                <a:t>tentang</a:t>
              </a:r>
              <a:r>
                <a:rPr lang="en-US" sz="2400" dirty="0">
                  <a:solidFill>
                    <a:prstClr val="black"/>
                  </a:solidFill>
                </a:rPr>
                <a:t> Kawasan </a:t>
              </a:r>
              <a:r>
                <a:rPr lang="en-US" sz="2400" dirty="0" err="1">
                  <a:solidFill>
                    <a:prstClr val="black"/>
                  </a:solidFill>
                </a:rPr>
                <a:t>Ekonomi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Khusus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57594" y="1929063"/>
              <a:ext cx="969772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/>
                <a:t>UU 25 </a:t>
              </a:r>
              <a:r>
                <a:rPr lang="en-US" sz="2600" dirty="0" err="1"/>
                <a:t>Tahun</a:t>
              </a:r>
              <a:r>
                <a:rPr lang="en-US" sz="2600" dirty="0"/>
                <a:t> 2007 </a:t>
              </a:r>
              <a:r>
                <a:rPr lang="en-US" sz="2600" dirty="0" err="1"/>
                <a:t>tentang</a:t>
              </a:r>
              <a:r>
                <a:rPr lang="en-US" sz="2600" dirty="0"/>
                <a:t> </a:t>
              </a:r>
              <a:r>
                <a:rPr lang="en-US" sz="2600" dirty="0" err="1"/>
                <a:t>Penanaman</a:t>
              </a:r>
              <a:r>
                <a:rPr lang="en-US" sz="2600" dirty="0"/>
                <a:t> Modal</a:t>
              </a:r>
              <a:endParaRPr lang="en-GB" sz="2600" dirty="0"/>
            </a:p>
          </p:txBody>
        </p:sp>
        <p:sp>
          <p:nvSpPr>
            <p:cNvPr id="11" name="Diamond 10"/>
            <p:cNvSpPr/>
            <p:nvPr/>
          </p:nvSpPr>
          <p:spPr>
            <a:xfrm>
              <a:off x="1124524" y="2528342"/>
              <a:ext cx="279400" cy="279400"/>
            </a:xfrm>
            <a:prstGeom prst="diamond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57594" y="2454672"/>
              <a:ext cx="969772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/>
                <a:t>UU 12 </a:t>
              </a:r>
              <a:r>
                <a:rPr lang="en-US" sz="2600" dirty="0" err="1"/>
                <a:t>Tahun</a:t>
              </a:r>
              <a:r>
                <a:rPr lang="en-US" sz="2600" dirty="0"/>
                <a:t> 2012 </a:t>
              </a:r>
              <a:r>
                <a:rPr lang="en-US" sz="2600" dirty="0" err="1"/>
                <a:t>tentang</a:t>
              </a:r>
              <a:r>
                <a:rPr lang="en-US" sz="2600" dirty="0"/>
                <a:t> </a:t>
              </a:r>
              <a:r>
                <a:rPr lang="en-US" sz="2600" dirty="0" err="1"/>
                <a:t>Pendidikan</a:t>
              </a:r>
              <a:r>
                <a:rPr lang="en-US" sz="2600" dirty="0"/>
                <a:t> Tinggi</a:t>
              </a:r>
              <a:endParaRPr lang="en-GB" sz="2600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1144757" y="4642118"/>
              <a:ext cx="279400" cy="279400"/>
            </a:xfrm>
            <a:prstGeom prst="diamond">
              <a:avLst/>
            </a:prstGeom>
            <a:solidFill>
              <a:srgbClr val="FF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 smtClean="0">
                <a:solidFill>
                  <a:prstClr val="white"/>
                </a:solidFill>
              </a:rPr>
              <a:t>Peraturan Perundangan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id-ID" sz="2800" b="1" dirty="0" smtClean="0">
                <a:solidFill>
                  <a:prstClr val="white"/>
                </a:solidFill>
              </a:rPr>
              <a:t>Tentang</a:t>
            </a:r>
            <a:r>
              <a:rPr lang="en-ID" sz="2800" b="1" dirty="0" smtClean="0">
                <a:solidFill>
                  <a:prstClr val="white"/>
                </a:solidFill>
              </a:rPr>
              <a:t> </a:t>
            </a:r>
            <a:r>
              <a:rPr lang="id-ID" sz="2800" b="1" dirty="0" smtClean="0">
                <a:solidFill>
                  <a:prstClr val="white"/>
                </a:solidFill>
              </a:rPr>
              <a:t>Perguruan Tinggi Luar Negeri </a:t>
            </a:r>
            <a:r>
              <a:rPr lang="id-ID" sz="2800" b="1" dirty="0" smtClean="0">
                <a:solidFill>
                  <a:srgbClr val="FFC000"/>
                </a:solidFill>
              </a:rPr>
              <a:t>(</a:t>
            </a:r>
            <a:r>
              <a:rPr lang="en-US" sz="2800" b="1" dirty="0" smtClean="0">
                <a:solidFill>
                  <a:srgbClr val="FFC000"/>
                </a:solidFill>
              </a:rPr>
              <a:t>PT LN</a:t>
            </a:r>
            <a:r>
              <a:rPr lang="id-ID" sz="2800" b="1" dirty="0" smtClean="0">
                <a:solidFill>
                  <a:srgbClr val="FFC000"/>
                </a:solidFill>
              </a:rPr>
              <a:t>)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9236E887-3D26-4101-90E7-DC9A171D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871" y="5918320"/>
            <a:ext cx="2743200" cy="365125"/>
          </a:xfrm>
        </p:spPr>
        <p:txBody>
          <a:bodyPr/>
          <a:lstStyle/>
          <a:p>
            <a:fld id="{1F444B29-4EC5-422F-902C-A6DCA3D5794F}" type="slidenum">
              <a:rPr lang="en-ID" b="1" smtClean="0">
                <a:solidFill>
                  <a:schemeClr val="tx1"/>
                </a:solidFill>
              </a:rPr>
              <a:t>33</a:t>
            </a:fld>
            <a:endParaRPr lang="en-ID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5BA168-23F0-4824-A849-DB913729E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616167"/>
              </p:ext>
            </p:extLst>
          </p:nvPr>
        </p:nvGraphicFramePr>
        <p:xfrm>
          <a:off x="692331" y="300446"/>
          <a:ext cx="10398035" cy="688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8346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prstClr val="white"/>
                </a:solidFill>
              </a:rPr>
              <a:t>PERGURUAN TINGGI LUAR NEGERI </a:t>
            </a:r>
            <a:r>
              <a:rPr lang="id-ID" sz="2800" b="1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PT LN</a:t>
            </a:r>
            <a:r>
              <a:rPr lang="id-ID" sz="2800" b="1" dirty="0">
                <a:solidFill>
                  <a:srgbClr val="FFFF00"/>
                </a:solidFill>
              </a:rPr>
              <a:t>) – </a:t>
            </a:r>
            <a:r>
              <a:rPr lang="en-US" sz="2800" b="1" dirty="0" err="1">
                <a:solidFill>
                  <a:srgbClr val="FFFF00"/>
                </a:solidFill>
              </a:rPr>
              <a:t>Permenristekdikti</a:t>
            </a:r>
            <a:r>
              <a:rPr lang="en-US" sz="2800" b="1" dirty="0">
                <a:solidFill>
                  <a:srgbClr val="FFFF00"/>
                </a:solidFill>
              </a:rPr>
              <a:t> No. 53/2018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54">
            <a:extLst>
              <a:ext uri="{FF2B5EF4-FFF2-40B4-BE49-F238E27FC236}">
                <a16:creationId xmlns:a16="http://schemas.microsoft.com/office/drawing/2014/main" id="{C25D1884-9BB4-4F53-A5A2-21EAB3E53284}"/>
              </a:ext>
            </a:extLst>
          </p:cNvPr>
          <p:cNvGrpSpPr/>
          <p:nvPr/>
        </p:nvGrpSpPr>
        <p:grpSpPr>
          <a:xfrm>
            <a:off x="5229366" y="2214526"/>
            <a:ext cx="914400" cy="914400"/>
            <a:chOff x="3802348" y="1197114"/>
            <a:chExt cx="914400" cy="914400"/>
          </a:xfrm>
        </p:grpSpPr>
        <p:sp>
          <p:nvSpPr>
            <p:cNvPr id="18" name="Shape 155">
              <a:extLst>
                <a:ext uri="{FF2B5EF4-FFF2-40B4-BE49-F238E27FC236}">
                  <a16:creationId xmlns:a16="http://schemas.microsoft.com/office/drawing/2014/main" id="{642DB1AF-12C9-4FFF-A9A7-2ADA7AE3CE58}"/>
                </a:ext>
              </a:extLst>
            </p:cNvPr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solidFill>
              <a:srgbClr val="C00000"/>
            </a:solidFill>
            <a:ln w="50800" cap="flat" cmpd="sng">
              <a:solidFill>
                <a:srgbClr val="E546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56">
              <a:extLst>
                <a:ext uri="{FF2B5EF4-FFF2-40B4-BE49-F238E27FC236}">
                  <a16:creationId xmlns:a16="http://schemas.microsoft.com/office/drawing/2014/main" id="{D01D974A-0809-4910-9C03-92A511F74919}"/>
                </a:ext>
              </a:extLst>
            </p:cNvPr>
            <p:cNvSpPr txBox="1"/>
            <p:nvPr/>
          </p:nvSpPr>
          <p:spPr>
            <a:xfrm>
              <a:off x="3966840" y="1392704"/>
              <a:ext cx="585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Shape 157">
            <a:extLst>
              <a:ext uri="{FF2B5EF4-FFF2-40B4-BE49-F238E27FC236}">
                <a16:creationId xmlns:a16="http://schemas.microsoft.com/office/drawing/2014/main" id="{287D8626-C900-4044-8F88-A09B834528D5}"/>
              </a:ext>
            </a:extLst>
          </p:cNvPr>
          <p:cNvGrpSpPr/>
          <p:nvPr/>
        </p:nvGrpSpPr>
        <p:grpSpPr>
          <a:xfrm>
            <a:off x="5854271" y="2826150"/>
            <a:ext cx="914400" cy="914400"/>
            <a:chOff x="4427253" y="1808738"/>
            <a:chExt cx="914400" cy="914400"/>
          </a:xfrm>
        </p:grpSpPr>
        <p:sp>
          <p:nvSpPr>
            <p:cNvPr id="24" name="Shape 158">
              <a:extLst>
                <a:ext uri="{FF2B5EF4-FFF2-40B4-BE49-F238E27FC236}">
                  <a16:creationId xmlns:a16="http://schemas.microsoft.com/office/drawing/2014/main" id="{023B3BF0-624C-4EEE-A941-0519DED43819}"/>
                </a:ext>
              </a:extLst>
            </p:cNvPr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solidFill>
              <a:srgbClr val="0033CC"/>
            </a:solidFill>
            <a:ln w="50800" cap="flat" cmpd="sng">
              <a:solidFill>
                <a:srgbClr val="E546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59">
              <a:extLst>
                <a:ext uri="{FF2B5EF4-FFF2-40B4-BE49-F238E27FC236}">
                  <a16:creationId xmlns:a16="http://schemas.microsoft.com/office/drawing/2014/main" id="{F792E405-EF3C-49B3-80B7-41A77F4A5A5B}"/>
                </a:ext>
              </a:extLst>
            </p:cNvPr>
            <p:cNvSpPr txBox="1"/>
            <p:nvPr/>
          </p:nvSpPr>
          <p:spPr>
            <a:xfrm>
              <a:off x="4591745" y="2004328"/>
              <a:ext cx="585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Shape 160">
            <a:extLst>
              <a:ext uri="{FF2B5EF4-FFF2-40B4-BE49-F238E27FC236}">
                <a16:creationId xmlns:a16="http://schemas.microsoft.com/office/drawing/2014/main" id="{9241152F-C0B7-4A41-B667-AC2536FFB89A}"/>
              </a:ext>
            </a:extLst>
          </p:cNvPr>
          <p:cNvGrpSpPr/>
          <p:nvPr/>
        </p:nvGrpSpPr>
        <p:grpSpPr>
          <a:xfrm>
            <a:off x="5229366" y="3437774"/>
            <a:ext cx="914400" cy="914400"/>
            <a:chOff x="3802348" y="2420362"/>
            <a:chExt cx="914400" cy="914400"/>
          </a:xfrm>
        </p:grpSpPr>
        <p:sp>
          <p:nvSpPr>
            <p:cNvPr id="27" name="Shape 161">
              <a:extLst>
                <a:ext uri="{FF2B5EF4-FFF2-40B4-BE49-F238E27FC236}">
                  <a16:creationId xmlns:a16="http://schemas.microsoft.com/office/drawing/2014/main" id="{1B3E7107-E3A1-4765-93FD-F04B36E9F5CD}"/>
                </a:ext>
              </a:extLst>
            </p:cNvPr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solidFill>
              <a:srgbClr val="00B050"/>
            </a:solidFill>
            <a:ln w="50800" cap="flat" cmpd="sng">
              <a:solidFill>
                <a:srgbClr val="E546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162">
              <a:extLst>
                <a:ext uri="{FF2B5EF4-FFF2-40B4-BE49-F238E27FC236}">
                  <a16:creationId xmlns:a16="http://schemas.microsoft.com/office/drawing/2014/main" id="{93EBAD40-77DF-411C-A59E-99A7AFAF0018}"/>
                </a:ext>
              </a:extLst>
            </p:cNvPr>
            <p:cNvSpPr txBox="1"/>
            <p:nvPr/>
          </p:nvSpPr>
          <p:spPr>
            <a:xfrm>
              <a:off x="3966840" y="2615952"/>
              <a:ext cx="585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Shape 163">
            <a:extLst>
              <a:ext uri="{FF2B5EF4-FFF2-40B4-BE49-F238E27FC236}">
                <a16:creationId xmlns:a16="http://schemas.microsoft.com/office/drawing/2014/main" id="{329049A0-B229-47CB-AB5C-20AF6F72C1FD}"/>
              </a:ext>
            </a:extLst>
          </p:cNvPr>
          <p:cNvGrpSpPr/>
          <p:nvPr/>
        </p:nvGrpSpPr>
        <p:grpSpPr>
          <a:xfrm>
            <a:off x="5854271" y="4049399"/>
            <a:ext cx="914400" cy="914400"/>
            <a:chOff x="4427253" y="3031987"/>
            <a:chExt cx="914400" cy="914400"/>
          </a:xfrm>
        </p:grpSpPr>
        <p:sp>
          <p:nvSpPr>
            <p:cNvPr id="33" name="Shape 164">
              <a:extLst>
                <a:ext uri="{FF2B5EF4-FFF2-40B4-BE49-F238E27FC236}">
                  <a16:creationId xmlns:a16="http://schemas.microsoft.com/office/drawing/2014/main" id="{5D88C450-2CC2-499B-86AC-B7BCDEBF0187}"/>
                </a:ext>
              </a:extLst>
            </p:cNvPr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solidFill>
              <a:srgbClr val="7030A0"/>
            </a:solidFill>
            <a:ln w="50800" cap="flat" cmpd="sng">
              <a:solidFill>
                <a:srgbClr val="E546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65">
              <a:extLst>
                <a:ext uri="{FF2B5EF4-FFF2-40B4-BE49-F238E27FC236}">
                  <a16:creationId xmlns:a16="http://schemas.microsoft.com/office/drawing/2014/main" id="{2827AC69-1740-4DB5-B199-5E185BE5744C}"/>
                </a:ext>
              </a:extLst>
            </p:cNvPr>
            <p:cNvSpPr txBox="1"/>
            <p:nvPr/>
          </p:nvSpPr>
          <p:spPr>
            <a:xfrm>
              <a:off x="4591745" y="3227577"/>
              <a:ext cx="585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Shape 166">
            <a:extLst>
              <a:ext uri="{FF2B5EF4-FFF2-40B4-BE49-F238E27FC236}">
                <a16:creationId xmlns:a16="http://schemas.microsoft.com/office/drawing/2014/main" id="{0476C05E-783A-4C54-9329-7ACF2AAD8C6C}"/>
              </a:ext>
            </a:extLst>
          </p:cNvPr>
          <p:cNvGrpSpPr/>
          <p:nvPr/>
        </p:nvGrpSpPr>
        <p:grpSpPr>
          <a:xfrm>
            <a:off x="138839" y="1056808"/>
            <a:ext cx="4924942" cy="2002633"/>
            <a:chOff x="2113656" y="4283314"/>
            <a:chExt cx="3647402" cy="858049"/>
          </a:xfrm>
        </p:grpSpPr>
        <p:sp>
          <p:nvSpPr>
            <p:cNvPr id="36" name="Shape 167">
              <a:extLst>
                <a:ext uri="{FF2B5EF4-FFF2-40B4-BE49-F238E27FC236}">
                  <a16:creationId xmlns:a16="http://schemas.microsoft.com/office/drawing/2014/main" id="{C8B84AA4-3306-46FE-A126-6A7ADDCDBD27}"/>
                </a:ext>
              </a:extLst>
            </p:cNvPr>
            <p:cNvSpPr txBox="1"/>
            <p:nvPr/>
          </p:nvSpPr>
          <p:spPr>
            <a:xfrm>
              <a:off x="2113656" y="4617581"/>
              <a:ext cx="3647400" cy="523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US" sz="2000" dirty="0"/>
                <a:t>PT LN  yang </a:t>
              </a:r>
              <a:r>
                <a:rPr lang="en-US" sz="2000" dirty="0" err="1"/>
                <a:t>berkualitas</a:t>
              </a:r>
              <a:r>
                <a:rPr lang="en-US" sz="2000" dirty="0"/>
                <a:t> </a:t>
              </a:r>
              <a:r>
                <a:rPr lang="en-US" sz="2000" dirty="0" err="1"/>
                <a:t>hadir</a:t>
              </a:r>
              <a:r>
                <a:rPr lang="en-US" sz="2000" dirty="0"/>
                <a:t> di Indonesia </a:t>
              </a:r>
              <a:r>
                <a:rPr lang="en-US" sz="2000" dirty="0" err="1"/>
                <a:t>menjadi</a:t>
              </a:r>
              <a:r>
                <a:rPr lang="en-US" sz="2000" dirty="0"/>
                <a:t> benchmark </a:t>
              </a:r>
              <a:r>
                <a:rPr lang="en-US" sz="2000" dirty="0" err="1"/>
                <a:t>bagi</a:t>
              </a:r>
              <a:r>
                <a:rPr lang="en-US" sz="2000" dirty="0"/>
                <a:t> PTDN</a:t>
              </a:r>
              <a:r>
                <a:rPr lang="en" sz="20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3200" dirty="0"/>
            </a:p>
          </p:txBody>
        </p:sp>
        <p:sp>
          <p:nvSpPr>
            <p:cNvPr id="37" name="Shape 168">
              <a:extLst>
                <a:ext uri="{FF2B5EF4-FFF2-40B4-BE49-F238E27FC236}">
                  <a16:creationId xmlns:a16="http://schemas.microsoft.com/office/drawing/2014/main" id="{E958D556-F055-4382-BD68-E1237E22B09A}"/>
                </a:ext>
              </a:extLst>
            </p:cNvPr>
            <p:cNvSpPr txBox="1"/>
            <p:nvPr/>
          </p:nvSpPr>
          <p:spPr>
            <a:xfrm>
              <a:off x="2113658" y="4283314"/>
              <a:ext cx="3647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/>
              <a:r>
                <a:rPr lang="en-GB" sz="3600" b="1" dirty="0">
                  <a:solidFill>
                    <a:srgbClr val="C00000"/>
                  </a:solidFill>
                </a:rPr>
                <a:t>BENCHMARK</a:t>
              </a:r>
              <a:endParaRPr lang="en-GB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Shape 169">
            <a:extLst>
              <a:ext uri="{FF2B5EF4-FFF2-40B4-BE49-F238E27FC236}">
                <a16:creationId xmlns:a16="http://schemas.microsoft.com/office/drawing/2014/main" id="{9EF262A1-4EE6-47C0-9273-7E2C653FD9F8}"/>
              </a:ext>
            </a:extLst>
          </p:cNvPr>
          <p:cNvGrpSpPr/>
          <p:nvPr/>
        </p:nvGrpSpPr>
        <p:grpSpPr>
          <a:xfrm>
            <a:off x="6883783" y="1552493"/>
            <a:ext cx="4073559" cy="1600870"/>
            <a:chOff x="2233181" y="4085470"/>
            <a:chExt cx="3647401" cy="1600870"/>
          </a:xfrm>
        </p:grpSpPr>
        <p:sp>
          <p:nvSpPr>
            <p:cNvPr id="39" name="Shape 170">
              <a:extLst>
                <a:ext uri="{FF2B5EF4-FFF2-40B4-BE49-F238E27FC236}">
                  <a16:creationId xmlns:a16="http://schemas.microsoft.com/office/drawing/2014/main" id="{4F82DB33-F81D-46BA-B828-37F126458C1C}"/>
                </a:ext>
              </a:extLst>
            </p:cNvPr>
            <p:cNvSpPr txBox="1"/>
            <p:nvPr/>
          </p:nvSpPr>
          <p:spPr>
            <a:xfrm>
              <a:off x="2233181" y="5021132"/>
              <a:ext cx="3647401" cy="665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sz="2000" dirty="0" err="1"/>
                <a:t>Menghemat</a:t>
              </a:r>
              <a:r>
                <a:rPr lang="en-US" sz="2000" dirty="0"/>
                <a:t> </a:t>
              </a:r>
              <a:r>
                <a:rPr lang="en-US" sz="2000" dirty="0" err="1"/>
                <a:t>biaya</a:t>
              </a:r>
              <a:r>
                <a:rPr lang="en-US" sz="2000" dirty="0"/>
                <a:t> </a:t>
              </a:r>
              <a:r>
                <a:rPr lang="en-US" sz="2000" dirty="0" err="1"/>
                <a:t>pendidikan</a:t>
              </a:r>
              <a:r>
                <a:rPr lang="en-US" sz="2000" dirty="0"/>
                <a:t> dan </a:t>
              </a:r>
              <a:r>
                <a:rPr lang="en-US" sz="2000" dirty="0" err="1"/>
                <a:t>mengurangi</a:t>
              </a:r>
              <a:r>
                <a:rPr lang="en-US" sz="2000" dirty="0"/>
                <a:t> </a:t>
              </a:r>
              <a:r>
                <a:rPr lang="en-US" sz="2000" dirty="0" err="1"/>
                <a:t>devisa</a:t>
              </a:r>
              <a:r>
                <a:rPr lang="en-US" sz="2000" dirty="0"/>
                <a:t> </a:t>
              </a:r>
              <a:r>
                <a:rPr lang="en-US" sz="2000" dirty="0" err="1"/>
                <a:t>ke</a:t>
              </a:r>
              <a:r>
                <a:rPr lang="en-US" sz="2000" dirty="0"/>
                <a:t> LN</a:t>
              </a:r>
              <a:endParaRPr sz="3200" dirty="0"/>
            </a:p>
          </p:txBody>
        </p:sp>
        <p:sp>
          <p:nvSpPr>
            <p:cNvPr id="40" name="Shape 171">
              <a:extLst>
                <a:ext uri="{FF2B5EF4-FFF2-40B4-BE49-F238E27FC236}">
                  <a16:creationId xmlns:a16="http://schemas.microsoft.com/office/drawing/2014/main" id="{529296C1-CB35-47CB-81E0-5C7A6D60CA09}"/>
                </a:ext>
              </a:extLst>
            </p:cNvPr>
            <p:cNvSpPr txBox="1"/>
            <p:nvPr/>
          </p:nvSpPr>
          <p:spPr>
            <a:xfrm>
              <a:off x="2233181" y="4085470"/>
              <a:ext cx="3647400" cy="494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ID" sz="2400" b="1" dirty="0" err="1">
                  <a:solidFill>
                    <a:srgbClr val="0033CC"/>
                  </a:solidFill>
                </a:rPr>
                <a:t>Mengurangi</a:t>
              </a:r>
              <a:r>
                <a:rPr lang="en-ID" sz="2400" b="1" dirty="0">
                  <a:solidFill>
                    <a:srgbClr val="0033CC"/>
                  </a:solidFill>
                </a:rPr>
                <a:t> </a:t>
              </a:r>
            </a:p>
            <a:p>
              <a:pPr lvl="0"/>
              <a:r>
                <a:rPr lang="en-ID" sz="3200" b="1" dirty="0">
                  <a:solidFill>
                    <a:srgbClr val="0033CC"/>
                  </a:solidFill>
                </a:rPr>
                <a:t>CAPITAL FLOW</a:t>
              </a:r>
            </a:p>
          </p:txBody>
        </p:sp>
      </p:grpSp>
      <p:grpSp>
        <p:nvGrpSpPr>
          <p:cNvPr id="41" name="Shape 172">
            <a:extLst>
              <a:ext uri="{FF2B5EF4-FFF2-40B4-BE49-F238E27FC236}">
                <a16:creationId xmlns:a16="http://schemas.microsoft.com/office/drawing/2014/main" id="{1EFA67C4-7EFD-40C7-8BE0-0F7B780BE8D7}"/>
              </a:ext>
            </a:extLst>
          </p:cNvPr>
          <p:cNvGrpSpPr/>
          <p:nvPr/>
        </p:nvGrpSpPr>
        <p:grpSpPr>
          <a:xfrm>
            <a:off x="138839" y="3833122"/>
            <a:ext cx="4954780" cy="1495147"/>
            <a:chOff x="2113657" y="4283313"/>
            <a:chExt cx="3647401" cy="858048"/>
          </a:xfrm>
        </p:grpSpPr>
        <p:sp>
          <p:nvSpPr>
            <p:cNvPr id="42" name="Shape 173">
              <a:extLst>
                <a:ext uri="{FF2B5EF4-FFF2-40B4-BE49-F238E27FC236}">
                  <a16:creationId xmlns:a16="http://schemas.microsoft.com/office/drawing/2014/main" id="{94F6D58C-3C5F-494B-9C89-D26DE0448903}"/>
                </a:ext>
              </a:extLst>
            </p:cNvPr>
            <p:cNvSpPr txBox="1"/>
            <p:nvPr/>
          </p:nvSpPr>
          <p:spPr>
            <a:xfrm>
              <a:off x="2113657" y="4918505"/>
              <a:ext cx="3610246" cy="222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US" sz="2000" dirty="0">
                  <a:solidFill>
                    <a:prstClr val="black"/>
                  </a:solidFill>
                </a:rPr>
                <a:t>link &amp; match </a:t>
              </a:r>
              <a:r>
                <a:rPr lang="en-US" sz="2000" dirty="0" err="1">
                  <a:solidFill>
                    <a:prstClr val="black"/>
                  </a:solidFill>
                </a:rPr>
                <a:t>dengan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</a:rPr>
                <a:t>industri</a:t>
              </a:r>
              <a:r>
                <a:rPr lang="en-US" sz="2000" dirty="0">
                  <a:solidFill>
                    <a:prstClr val="black"/>
                  </a:solidFill>
                </a:rPr>
                <a:t>, </a:t>
              </a:r>
              <a:r>
                <a:rPr lang="en-US" sz="2000" dirty="0" err="1">
                  <a:solidFill>
                    <a:prstClr val="black"/>
                  </a:solidFill>
                </a:rPr>
                <a:t>kebutuhan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</a:rPr>
                <a:t>nasional</a:t>
              </a:r>
              <a:r>
                <a:rPr lang="en-US" sz="2000" dirty="0">
                  <a:solidFill>
                    <a:prstClr val="black"/>
                  </a:solidFill>
                </a:rPr>
                <a:t>/</a:t>
              </a:r>
              <a:r>
                <a:rPr lang="en-US" sz="2000" dirty="0" err="1">
                  <a:solidFill>
                    <a:prstClr val="black"/>
                  </a:solidFill>
                </a:rPr>
                <a:t>internasional</a:t>
              </a:r>
              <a:endParaRPr sz="3200" dirty="0"/>
            </a:p>
          </p:txBody>
        </p:sp>
        <p:sp>
          <p:nvSpPr>
            <p:cNvPr id="43" name="Shape 174">
              <a:extLst>
                <a:ext uri="{FF2B5EF4-FFF2-40B4-BE49-F238E27FC236}">
                  <a16:creationId xmlns:a16="http://schemas.microsoft.com/office/drawing/2014/main" id="{2239A14F-BF7D-4721-8873-5FDDC1A8C185}"/>
                </a:ext>
              </a:extLst>
            </p:cNvPr>
            <p:cNvSpPr txBox="1"/>
            <p:nvPr/>
          </p:nvSpPr>
          <p:spPr>
            <a:xfrm>
              <a:off x="2113658" y="4283313"/>
              <a:ext cx="3647400" cy="68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/>
              <a:r>
                <a:rPr lang="en-ID" sz="3600" b="1" dirty="0">
                  <a:solidFill>
                    <a:srgbClr val="009644"/>
                  </a:solidFill>
                </a:rPr>
                <a:t>SDM </a:t>
              </a:r>
              <a:r>
                <a:rPr lang="en-ID" sz="2800" b="1" dirty="0" err="1">
                  <a:solidFill>
                    <a:srgbClr val="009644"/>
                  </a:solidFill>
                </a:rPr>
                <a:t>dengan</a:t>
              </a:r>
              <a:r>
                <a:rPr lang="en-ID" sz="2800" b="1" dirty="0">
                  <a:solidFill>
                    <a:srgbClr val="009644"/>
                  </a:solidFill>
                </a:rPr>
                <a:t> </a:t>
              </a:r>
              <a:r>
                <a:rPr lang="en-ID" sz="2800" b="1" dirty="0" err="1">
                  <a:solidFill>
                    <a:srgbClr val="009644"/>
                  </a:solidFill>
                </a:rPr>
                <a:t>sertifikasi</a:t>
              </a:r>
              <a:r>
                <a:rPr lang="en-ID" sz="2800" b="1" dirty="0">
                  <a:solidFill>
                    <a:srgbClr val="009644"/>
                  </a:solidFill>
                </a:rPr>
                <a:t> </a:t>
              </a:r>
              <a:r>
                <a:rPr lang="en-ID" sz="2800" b="1" dirty="0" err="1">
                  <a:solidFill>
                    <a:srgbClr val="009644"/>
                  </a:solidFill>
                </a:rPr>
                <a:t>internasional</a:t>
              </a:r>
              <a:endParaRPr lang="en-US" sz="3600" b="1" dirty="0">
                <a:solidFill>
                  <a:srgbClr val="009644"/>
                </a:solidFill>
              </a:endParaRPr>
            </a:p>
          </p:txBody>
        </p:sp>
      </p:grpSp>
      <p:grpSp>
        <p:nvGrpSpPr>
          <p:cNvPr id="44" name="Shape 175">
            <a:extLst>
              <a:ext uri="{FF2B5EF4-FFF2-40B4-BE49-F238E27FC236}">
                <a16:creationId xmlns:a16="http://schemas.microsoft.com/office/drawing/2014/main" id="{E51509B7-A9F8-494E-B12D-E2B26C5F9DA1}"/>
              </a:ext>
            </a:extLst>
          </p:cNvPr>
          <p:cNvGrpSpPr/>
          <p:nvPr/>
        </p:nvGrpSpPr>
        <p:grpSpPr>
          <a:xfrm>
            <a:off x="6883783" y="4453623"/>
            <a:ext cx="5148742" cy="2150308"/>
            <a:chOff x="2113658" y="4136199"/>
            <a:chExt cx="3647400" cy="2150308"/>
          </a:xfrm>
        </p:grpSpPr>
        <p:sp>
          <p:nvSpPr>
            <p:cNvPr id="45" name="Shape 176">
              <a:extLst>
                <a:ext uri="{FF2B5EF4-FFF2-40B4-BE49-F238E27FC236}">
                  <a16:creationId xmlns:a16="http://schemas.microsoft.com/office/drawing/2014/main" id="{759DB914-5FAC-4A11-BD18-D6FC8005FB61}"/>
                </a:ext>
              </a:extLst>
            </p:cNvPr>
            <p:cNvSpPr txBox="1"/>
            <p:nvPr/>
          </p:nvSpPr>
          <p:spPr>
            <a:xfrm>
              <a:off x="2128276" y="5324240"/>
              <a:ext cx="2955696" cy="962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ea typeface="Arial"/>
                  <a:cs typeface="Arial"/>
                  <a:sym typeface="Arial"/>
                </a:rPr>
                <a:t>Kolaborasi</a:t>
              </a:r>
              <a:r>
                <a:rPr lang="en-US" sz="2000" dirty="0"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ea typeface="Arial"/>
                  <a:cs typeface="Arial"/>
                  <a:sym typeface="Arial"/>
                </a:rPr>
                <a:t>pemanfaatan</a:t>
              </a:r>
              <a:r>
                <a:rPr lang="en-US" sz="2000" dirty="0"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ea typeface="Arial"/>
                  <a:cs typeface="Arial"/>
                  <a:sym typeface="Arial"/>
                </a:rPr>
                <a:t>fasilitas</a:t>
              </a:r>
              <a:r>
                <a:rPr lang="en-US" sz="2000" dirty="0"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ea typeface="Arial"/>
                  <a:cs typeface="Arial"/>
                  <a:sym typeface="Arial"/>
                </a:rPr>
                <a:t>bersama</a:t>
              </a:r>
              <a:endParaRPr sz="3200" dirty="0"/>
            </a:p>
          </p:txBody>
        </p:sp>
        <p:sp>
          <p:nvSpPr>
            <p:cNvPr id="46" name="Shape 177">
              <a:extLst>
                <a:ext uri="{FF2B5EF4-FFF2-40B4-BE49-F238E27FC236}">
                  <a16:creationId xmlns:a16="http://schemas.microsoft.com/office/drawing/2014/main" id="{1F953AE5-71CF-4D7C-B44D-E25629E9CCDD}"/>
                </a:ext>
              </a:extLst>
            </p:cNvPr>
            <p:cNvSpPr txBox="1"/>
            <p:nvPr/>
          </p:nvSpPr>
          <p:spPr>
            <a:xfrm>
              <a:off x="2113658" y="4136199"/>
              <a:ext cx="3647400" cy="1158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2400" b="1" dirty="0" err="1">
                  <a:solidFill>
                    <a:srgbClr val="7030A0"/>
                  </a:solidFill>
                </a:rPr>
                <a:t>Kesempatan</a:t>
              </a:r>
              <a:r>
                <a:rPr lang="en-GB" sz="3600" b="1" dirty="0">
                  <a:solidFill>
                    <a:srgbClr val="7030A0"/>
                  </a:solidFill>
                </a:rPr>
                <a:t> PENELITIAN, PUBLIKASI, INOVASI</a:t>
              </a:r>
            </a:p>
          </p:txBody>
        </p:sp>
      </p:grpSp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9236E887-3D26-4101-90E7-DC9A171D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562" y="6019160"/>
            <a:ext cx="2743200" cy="365125"/>
          </a:xfrm>
        </p:spPr>
        <p:txBody>
          <a:bodyPr/>
          <a:lstStyle/>
          <a:p>
            <a:fld id="{1F444B29-4EC5-422F-902C-A6DCA3D5794F}" type="slidenum">
              <a:rPr lang="en-ID" b="1" smtClean="0">
                <a:solidFill>
                  <a:schemeClr val="tx1"/>
                </a:solidFill>
              </a:rPr>
              <a:t>34</a:t>
            </a:fld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8" y="0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bg1"/>
                </a:solidFill>
              </a:rPr>
              <a:t>TUJUAN PEMBERIAN AKSES </a:t>
            </a:r>
            <a:r>
              <a:rPr lang="en-US" sz="2800" b="1" dirty="0">
                <a:solidFill>
                  <a:schemeClr val="bg1"/>
                </a:solidFill>
              </a:rPr>
              <a:t>PT LN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Triangle 35"/>
          <p:cNvSpPr/>
          <p:nvPr/>
        </p:nvSpPr>
        <p:spPr>
          <a:xfrm rot="16200000">
            <a:off x="9652302" y="716481"/>
            <a:ext cx="135467" cy="11664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CAD8EB-4BAF-4073-80F9-F019B8CFA964}"/>
              </a:ext>
            </a:extLst>
          </p:cNvPr>
          <p:cNvSpPr/>
          <p:nvPr/>
        </p:nvSpPr>
        <p:spPr>
          <a:xfrm>
            <a:off x="1420749" y="1004375"/>
            <a:ext cx="1905713" cy="11542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MEMBENTUK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BADAN USAHA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83C8C-F8E4-4C84-9538-E078113F8E9C}"/>
              </a:ext>
            </a:extLst>
          </p:cNvPr>
          <p:cNvSpPr/>
          <p:nvPr/>
        </p:nvSpPr>
        <p:spPr>
          <a:xfrm>
            <a:off x="1420749" y="2857826"/>
            <a:ext cx="1905713" cy="985737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MEMBENTUK YAYASAN (</a:t>
            </a:r>
            <a:r>
              <a:rPr lang="en-US" b="1" dirty="0" err="1"/>
              <a:t>nirlaba</a:t>
            </a:r>
            <a:r>
              <a:rPr lang="en-US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79228F-15D1-439E-B69A-C79256542634}"/>
              </a:ext>
            </a:extLst>
          </p:cNvPr>
          <p:cNvSpPr/>
          <p:nvPr/>
        </p:nvSpPr>
        <p:spPr>
          <a:xfrm>
            <a:off x="1412142" y="4555339"/>
            <a:ext cx="1905713" cy="116515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PERGURUAN LUAR NEGERI BEROPERASI DI INDONESIA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E058C8-0979-4252-9136-620FE48BA766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2364999" y="3843563"/>
            <a:ext cx="8607" cy="7117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70D6DC85-7DBE-4C0D-B822-632E4BF03328}"/>
              </a:ext>
            </a:extLst>
          </p:cNvPr>
          <p:cNvCxnSpPr>
            <a:cxnSpLocks/>
            <a:stCxn id="13" idx="1"/>
            <a:endCxn id="14" idx="1"/>
          </p:cNvCxnSpPr>
          <p:nvPr/>
        </p:nvCxnSpPr>
        <p:spPr>
          <a:xfrm rot="10800000" flipV="1">
            <a:off x="1420749" y="1581485"/>
            <a:ext cx="12700" cy="1769210"/>
          </a:xfrm>
          <a:prstGeom prst="bentConnector3">
            <a:avLst>
              <a:gd name="adj1" fmla="val 180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0">
            <a:extLst>
              <a:ext uri="{FF2B5EF4-FFF2-40B4-BE49-F238E27FC236}">
                <a16:creationId xmlns:a16="http://schemas.microsoft.com/office/drawing/2014/main" id="{2338D436-27FB-4426-B97A-CE6B63A08007}"/>
              </a:ext>
            </a:extLst>
          </p:cNvPr>
          <p:cNvCxnSpPr>
            <a:cxnSpLocks/>
            <a:stCxn id="14" idx="3"/>
            <a:endCxn id="13" idx="3"/>
          </p:cNvCxnSpPr>
          <p:nvPr/>
        </p:nvCxnSpPr>
        <p:spPr>
          <a:xfrm flipV="1">
            <a:off x="3326462" y="1581485"/>
            <a:ext cx="12700" cy="1769210"/>
          </a:xfrm>
          <a:prstGeom prst="bentConnector3">
            <a:avLst>
              <a:gd name="adj1" fmla="val 180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33F273-AAE7-451E-AB33-1DBE4E8BAD95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2373606" y="2158594"/>
            <a:ext cx="0" cy="699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9247B1-7F8B-4997-BBBC-3F79182BB2C7}"/>
              </a:ext>
            </a:extLst>
          </p:cNvPr>
          <p:cNvSpPr txBox="1"/>
          <p:nvPr/>
        </p:nvSpPr>
        <p:spPr>
          <a:xfrm>
            <a:off x="4483298" y="1321696"/>
            <a:ext cx="71181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b="1" dirty="0"/>
              <a:t>PMA – </a:t>
            </a:r>
            <a:r>
              <a:rPr lang="en-US" sz="2000" b="1" dirty="0" err="1"/>
              <a:t>mengikuti</a:t>
            </a:r>
            <a:r>
              <a:rPr lang="en-US" sz="2000" b="1" dirty="0"/>
              <a:t> </a:t>
            </a:r>
            <a:r>
              <a:rPr lang="en-US" sz="2000" b="1" dirty="0" err="1"/>
              <a:t>aturan</a:t>
            </a:r>
            <a:r>
              <a:rPr lang="en-US" sz="2000" b="1" dirty="0"/>
              <a:t> PMA yang </a:t>
            </a:r>
            <a:r>
              <a:rPr lang="en-US" sz="2000" b="1" dirty="0" err="1"/>
              <a:t>berlaku</a:t>
            </a:r>
            <a:r>
              <a:rPr lang="en-US" sz="2000" b="1" dirty="0"/>
              <a:t> (BKPM) (</a:t>
            </a:r>
            <a:r>
              <a:rPr lang="en-US" sz="2000" b="1" dirty="0" err="1"/>
              <a:t>bisa</a:t>
            </a:r>
            <a:r>
              <a:rPr lang="en-US" sz="2000" b="1" dirty="0"/>
              <a:t> 100% </a:t>
            </a:r>
            <a:r>
              <a:rPr lang="en-US" sz="2000" b="1" dirty="0" err="1"/>
              <a:t>milik</a:t>
            </a:r>
            <a:r>
              <a:rPr lang="en-US" sz="2000" b="1" dirty="0"/>
              <a:t> </a:t>
            </a:r>
            <a:r>
              <a:rPr lang="en-US" sz="2000" b="1" dirty="0" err="1"/>
              <a:t>asing</a:t>
            </a:r>
            <a:r>
              <a:rPr lang="en-US" sz="2000" b="1" dirty="0"/>
              <a:t>)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b="1" dirty="0" err="1"/>
              <a:t>Perpajakan</a:t>
            </a:r>
            <a:r>
              <a:rPr lang="en-US" sz="2000" b="1" dirty="0"/>
              <a:t>: </a:t>
            </a:r>
            <a:r>
              <a:rPr lang="en-US" sz="2000" b="1" dirty="0" err="1"/>
              <a:t>insentif</a:t>
            </a:r>
            <a:r>
              <a:rPr lang="en-US" sz="2000" b="1" dirty="0"/>
              <a:t> </a:t>
            </a:r>
            <a:r>
              <a:rPr lang="en-US" sz="2000" b="1" dirty="0" err="1"/>
              <a:t>pajak</a:t>
            </a:r>
            <a:r>
              <a:rPr lang="en-US" sz="2000" b="1" dirty="0"/>
              <a:t> </a:t>
            </a:r>
            <a:r>
              <a:rPr lang="en-US" sz="2000" b="1" dirty="0" err="1"/>
              <a:t>berlaku</a:t>
            </a:r>
            <a:r>
              <a:rPr lang="en-US" sz="2000" b="1" dirty="0"/>
              <a:t> </a:t>
            </a:r>
            <a:r>
              <a:rPr lang="en-US" sz="2000" b="1" dirty="0" err="1"/>
              <a:t>sesuai</a:t>
            </a:r>
            <a:r>
              <a:rPr lang="en-US" sz="2000" b="1" dirty="0"/>
              <a:t> PMA.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b="1" dirty="0"/>
              <a:t>Ada Tax holiday </a:t>
            </a:r>
            <a:r>
              <a:rPr lang="en-US" sz="2000" b="1" dirty="0" err="1"/>
              <a:t>untuk</a:t>
            </a:r>
            <a:r>
              <a:rPr lang="en-US" sz="2000" b="1" dirty="0"/>
              <a:t> KEK Pendidikan Tinggi.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C154CD-82FE-4B2A-A4BA-75FB8388F8E0}"/>
              </a:ext>
            </a:extLst>
          </p:cNvPr>
          <p:cNvCxnSpPr>
            <a:cxnSpLocks/>
          </p:cNvCxnSpPr>
          <p:nvPr/>
        </p:nvCxnSpPr>
        <p:spPr>
          <a:xfrm>
            <a:off x="895982" y="2536988"/>
            <a:ext cx="2998693" cy="587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623C1C-4A19-47E7-ABBC-24ED109EC15C}"/>
              </a:ext>
            </a:extLst>
          </p:cNvPr>
          <p:cNvCxnSpPr/>
          <p:nvPr/>
        </p:nvCxnSpPr>
        <p:spPr>
          <a:xfrm flipV="1">
            <a:off x="3840357" y="1872088"/>
            <a:ext cx="0" cy="63612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45B1D0B-8279-4F34-BE64-BEF10C91F395}"/>
              </a:ext>
            </a:extLst>
          </p:cNvPr>
          <p:cNvCxnSpPr>
            <a:cxnSpLocks/>
          </p:cNvCxnSpPr>
          <p:nvPr/>
        </p:nvCxnSpPr>
        <p:spPr>
          <a:xfrm flipV="1">
            <a:off x="3840357" y="1872088"/>
            <a:ext cx="642942" cy="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9236E887-3D26-4101-90E7-DC9A171D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047" y="6023189"/>
            <a:ext cx="2743200" cy="365125"/>
          </a:xfrm>
        </p:spPr>
        <p:txBody>
          <a:bodyPr/>
          <a:lstStyle/>
          <a:p>
            <a:fld id="{1F444B29-4EC5-422F-902C-A6DCA3D5794F}" type="slidenum">
              <a:rPr lang="en-ID" b="1" smtClean="0">
                <a:solidFill>
                  <a:schemeClr val="tx1"/>
                </a:solidFill>
              </a:rPr>
              <a:t>35</a:t>
            </a:fld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Right Bracket 2"/>
          <p:cNvSpPr/>
          <p:nvPr/>
        </p:nvSpPr>
        <p:spPr>
          <a:xfrm>
            <a:off x="3451860" y="3506724"/>
            <a:ext cx="612648" cy="1892808"/>
          </a:xfrm>
          <a:prstGeom prst="rightBracket">
            <a:avLst/>
          </a:prstGeom>
          <a:ln w="57150">
            <a:solidFill>
              <a:srgbClr val="197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7120AC-4328-4499-817D-6D6C0E0F403F}"/>
              </a:ext>
            </a:extLst>
          </p:cNvPr>
          <p:cNvSpPr txBox="1"/>
          <p:nvPr/>
        </p:nvSpPr>
        <p:spPr>
          <a:xfrm>
            <a:off x="4487123" y="4619105"/>
            <a:ext cx="6826338" cy="1631216"/>
          </a:xfrm>
          <a:prstGeom prst="rect">
            <a:avLst/>
          </a:prstGeom>
          <a:noFill/>
          <a:ln>
            <a:solidFill>
              <a:srgbClr val="1976D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Beroperasi</a:t>
            </a:r>
            <a:r>
              <a:rPr lang="en-US" sz="2000" b="1" dirty="0">
                <a:solidFill>
                  <a:srgbClr val="0070C0"/>
                </a:solidFill>
              </a:rPr>
              <a:t> di KEK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Bereputasi</a:t>
            </a:r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Bidang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Studi</a:t>
            </a:r>
            <a:r>
              <a:rPr lang="en-US" sz="2000" b="1" dirty="0">
                <a:solidFill>
                  <a:srgbClr val="0070C0"/>
                </a:solidFill>
              </a:rPr>
              <a:t>: STEM </a:t>
            </a:r>
            <a:r>
              <a:rPr lang="en-US" sz="2000" b="1" dirty="0" err="1">
                <a:solidFill>
                  <a:srgbClr val="0070C0"/>
                </a:solidFill>
              </a:rPr>
              <a:t>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Bisnis</a:t>
            </a:r>
            <a:r>
              <a:rPr lang="en-US" sz="2000" b="1" dirty="0">
                <a:solidFill>
                  <a:srgbClr val="0070C0"/>
                </a:solidFill>
              </a:rPr>
              <a:t> (modern)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Berkolaborasi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dengan</a:t>
            </a:r>
            <a:r>
              <a:rPr lang="en-US" sz="2000" b="1" dirty="0">
                <a:solidFill>
                  <a:srgbClr val="0070C0"/>
                </a:solidFill>
              </a:rPr>
              <a:t> PT DN – </a:t>
            </a:r>
            <a:r>
              <a:rPr lang="en-US" sz="2000" b="1" dirty="0" err="1">
                <a:solidFill>
                  <a:srgbClr val="0070C0"/>
                </a:solidFill>
              </a:rPr>
              <a:t>akademik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riset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inovasi</a:t>
            </a:r>
            <a:endParaRPr lang="en-US" sz="2000" b="1" dirty="0">
              <a:solidFill>
                <a:srgbClr val="0070C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 by invitation – 2 </a:t>
            </a:r>
            <a:r>
              <a:rPr lang="en-US" sz="2000" b="1" dirty="0" err="1">
                <a:solidFill>
                  <a:srgbClr val="0070C0"/>
                </a:solidFill>
              </a:rPr>
              <a:t>prodi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123" y="3700189"/>
            <a:ext cx="4842159" cy="40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Pencatatan</a:t>
            </a:r>
            <a:r>
              <a:rPr lang="en-US" sz="2000" b="1" dirty="0">
                <a:solidFill>
                  <a:srgbClr val="C00000"/>
                </a:solidFill>
              </a:rPr>
              <a:t> di </a:t>
            </a:r>
            <a:r>
              <a:rPr lang="en-US" sz="2000" b="1" dirty="0" err="1">
                <a:solidFill>
                  <a:srgbClr val="C00000"/>
                </a:solidFill>
              </a:rPr>
              <a:t>Kemkumham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akta</a:t>
            </a: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yayasan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4064508" y="3900244"/>
            <a:ext cx="42261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64508" y="4921324"/>
            <a:ext cx="422615" cy="0"/>
          </a:xfrm>
          <a:prstGeom prst="straightConnector1">
            <a:avLst/>
          </a:prstGeom>
          <a:ln w="57150">
            <a:solidFill>
              <a:srgbClr val="1976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2708" y="90345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SKEMA </a:t>
            </a:r>
            <a:r>
              <a:rPr lang="en-US" sz="2800" b="1" dirty="0">
                <a:solidFill>
                  <a:srgbClr val="FDD835"/>
                </a:solidFill>
              </a:rPr>
              <a:t>PT LN</a:t>
            </a:r>
            <a:r>
              <a:rPr lang="en-US" sz="2800" b="1" dirty="0">
                <a:solidFill>
                  <a:schemeClr val="bg1"/>
                </a:solidFill>
              </a:rPr>
              <a:t> DI INDONESIA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3" y="795867"/>
            <a:ext cx="10726947" cy="545835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864090" y="620575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BKPM,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08" y="87243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id-ID" sz="2800" b="1" dirty="0" err="1">
                <a:solidFill>
                  <a:schemeClr val="bg1"/>
                </a:solidFill>
              </a:rPr>
              <a:t>Prosedur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Pendaftaran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Investasi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LAMA: </a:t>
            </a:r>
            <a:r>
              <a:rPr lang="en-GB" dirty="0" err="1"/>
              <a:t>Peraturan</a:t>
            </a:r>
            <a:r>
              <a:rPr lang="en-GB" dirty="0"/>
              <a:t> </a:t>
            </a:r>
            <a:r>
              <a:rPr lang="en-GB" dirty="0" err="1"/>
              <a:t>Presiden</a:t>
            </a:r>
            <a:r>
              <a:rPr lang="en-GB" dirty="0"/>
              <a:t> </a:t>
            </a:r>
            <a:r>
              <a:rPr lang="en-GB" dirty="0" err="1"/>
              <a:t>Nomor</a:t>
            </a:r>
            <a:r>
              <a:rPr lang="en-GB" dirty="0"/>
              <a:t> 44 </a:t>
            </a:r>
            <a:r>
              <a:rPr lang="en-GB" dirty="0" err="1"/>
              <a:t>Tahun</a:t>
            </a:r>
            <a:r>
              <a:rPr lang="en-GB" dirty="0"/>
              <a:t> 2016 </a:t>
            </a:r>
            <a:r>
              <a:rPr lang="en-GB" dirty="0" err="1"/>
              <a:t>tentang</a:t>
            </a:r>
            <a:r>
              <a:rPr lang="en-GB" dirty="0"/>
              <a:t> Daftar </a:t>
            </a:r>
            <a:r>
              <a:rPr lang="en-GB" dirty="0" err="1"/>
              <a:t>Bidang</a:t>
            </a:r>
            <a:r>
              <a:rPr lang="en-GB" dirty="0"/>
              <a:t> Usaha Yang </a:t>
            </a:r>
            <a:r>
              <a:rPr lang="en-GB" dirty="0" err="1"/>
              <a:t>Tertutup</a:t>
            </a:r>
            <a:r>
              <a:rPr lang="en-GB" dirty="0"/>
              <a:t> dan </a:t>
            </a:r>
            <a:r>
              <a:rPr lang="en-GB" dirty="0" err="1"/>
              <a:t>Bidang</a:t>
            </a:r>
            <a:r>
              <a:rPr lang="en-GB" dirty="0"/>
              <a:t> Usaha yang Terbuka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Persyaratan</a:t>
            </a:r>
            <a:r>
              <a:rPr lang="en-GB" dirty="0"/>
              <a:t> di </a:t>
            </a:r>
            <a:r>
              <a:rPr lang="en-GB" dirty="0" err="1"/>
              <a:t>Bidang</a:t>
            </a:r>
            <a:r>
              <a:rPr lang="en-GB" dirty="0"/>
              <a:t> </a:t>
            </a:r>
            <a:r>
              <a:rPr lang="en-GB" dirty="0" err="1"/>
              <a:t>Penanaman</a:t>
            </a:r>
            <a:r>
              <a:rPr lang="en-GB" dirty="0"/>
              <a:t> Modal.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7FB-4239-4CE1-99C7-9A55733D62DE}" type="slidenum">
              <a:rPr lang="en-ID" smtClean="0"/>
              <a:t>37</a:t>
            </a:fld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6" y="3279912"/>
            <a:ext cx="11690288" cy="109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6" y="4634407"/>
            <a:ext cx="11690288" cy="669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7645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Status PTLN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Bidang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Investasi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5" y="1708133"/>
            <a:ext cx="10515600" cy="17208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7FB-4239-4CE1-99C7-9A55733D62DE}" type="slidenum">
              <a:rPr lang="en-ID" smtClean="0"/>
              <a:t>38</a:t>
            </a:fld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1068224" y="3811424"/>
            <a:ext cx="102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Relaksasi</a:t>
            </a:r>
            <a:r>
              <a:rPr lang="en-US" sz="2400" dirty="0"/>
              <a:t> DNI </a:t>
            </a:r>
            <a:r>
              <a:rPr lang="en-US" sz="2400" dirty="0" err="1"/>
              <a:t>untuk</a:t>
            </a:r>
            <a:r>
              <a:rPr lang="en-US" sz="2400" dirty="0"/>
              <a:t> Pendidikan Tinggi (PTLN)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XVI 2018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19193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Status PTLN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Bidang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Investasi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Kemenristekdikti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keberatan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sub-sector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UU No. 12 </a:t>
            </a:r>
            <a:r>
              <a:rPr lang="en-US" dirty="0" err="1"/>
              <a:t>Tahun</a:t>
            </a:r>
            <a:r>
              <a:rPr lang="en-US" dirty="0"/>
              <a:t> 2012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Tinggi: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PTLN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nirlaba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PMA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err="1"/>
              <a:t>Kepemilikian</a:t>
            </a:r>
            <a:r>
              <a:rPr lang="en-US" dirty="0"/>
              <a:t> PTLN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100% PMA.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PTLN </a:t>
            </a:r>
            <a:r>
              <a:rPr lang="en-US" dirty="0" err="1"/>
              <a:t>dibuka</a:t>
            </a:r>
            <a:r>
              <a:rPr lang="en-US" dirty="0"/>
              <a:t> di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endParaRPr lang="en-US" dirty="0"/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PTLN yang </a:t>
            </a:r>
            <a:r>
              <a:rPr lang="en-US" dirty="0" err="1"/>
              <a:t>diijinkan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 –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di </a:t>
            </a:r>
            <a:r>
              <a:rPr lang="en-US" dirty="0" err="1"/>
              <a:t>negaranya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</a:t>
            </a:r>
            <a:r>
              <a:rPr lang="en-US" dirty="0" err="1"/>
              <a:t>unggulan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Indonesia, 200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QS. 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err="1"/>
              <a:t>Penyelenggaraan</a:t>
            </a:r>
            <a:r>
              <a:rPr lang="en-US" dirty="0"/>
              <a:t> program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PTLN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4 </a:t>
            </a:r>
            <a:r>
              <a:rPr lang="en-US" dirty="0" err="1"/>
              <a:t>matakuliah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(Pancasila, </a:t>
            </a:r>
            <a:r>
              <a:rPr lang="en-US" dirty="0" err="1"/>
              <a:t>PPKn</a:t>
            </a:r>
            <a:r>
              <a:rPr lang="en-US" dirty="0"/>
              <a:t>, Bahasa Indonesia, </a:t>
            </a:r>
            <a:r>
              <a:rPr lang="en-US" dirty="0" err="1"/>
              <a:t>dan</a:t>
            </a:r>
            <a:r>
              <a:rPr lang="en-US" dirty="0"/>
              <a:t> Agama)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kurikulum</a:t>
            </a:r>
            <a:endParaRPr lang="en-US" dirty="0"/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PTLN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berkolaborasi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. 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PTLN juga </a:t>
            </a:r>
            <a:r>
              <a:rPr lang="en-US" dirty="0" err="1"/>
              <a:t>diijinkan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Indonesia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mobility without movement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daring/online (SPADA – IDREN – Institut Pendidikan </a:t>
            </a:r>
            <a:r>
              <a:rPr lang="en-US" dirty="0" err="1"/>
              <a:t>Siber</a:t>
            </a:r>
            <a:r>
              <a:rPr lang="en-US" dirty="0"/>
              <a:t> Indonesia/</a:t>
            </a:r>
            <a:r>
              <a:rPr lang="en-US" dirty="0" err="1"/>
              <a:t>iDiksi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7FB-4239-4CE1-99C7-9A55733D62DE}" type="slidenum">
              <a:rPr lang="en-ID" smtClean="0"/>
              <a:t>39</a:t>
            </a:fld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0" y="60615"/>
            <a:ext cx="12192000" cy="1084696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IA CEPA – </a:t>
            </a:r>
            <a:r>
              <a:rPr lang="en-US" sz="4400" b="1" dirty="0" err="1">
                <a:solidFill>
                  <a:schemeClr val="bg1"/>
                </a:solidFill>
              </a:rPr>
              <a:t>Posisi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Pemerintah</a:t>
            </a:r>
            <a:r>
              <a:rPr lang="en-US" sz="4400" b="1" dirty="0">
                <a:solidFill>
                  <a:schemeClr val="bg1"/>
                </a:solidFill>
              </a:rPr>
              <a:t> Indonesia </a:t>
            </a:r>
            <a:r>
              <a:rPr lang="en-US" sz="2800" b="1" dirty="0" err="1">
                <a:solidFill>
                  <a:schemeClr val="bg1"/>
                </a:solidFill>
              </a:rPr>
              <a:t>cq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Kemenristekdikti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rgbClr val="FFFF00"/>
                </a:solidFill>
              </a:rPr>
              <a:t>(di </a:t>
            </a:r>
            <a:r>
              <a:rPr lang="en-US" sz="2800" i="1" dirty="0" err="1">
                <a:solidFill>
                  <a:srgbClr val="FFFF00"/>
                </a:solidFill>
              </a:rPr>
              <a:t>tandatangani</a:t>
            </a:r>
            <a:r>
              <a:rPr lang="en-US" sz="2800" i="1" dirty="0">
                <a:solidFill>
                  <a:srgbClr val="FFFF00"/>
                </a:solidFill>
              </a:rPr>
              <a:t> di Jakarta </a:t>
            </a:r>
            <a:r>
              <a:rPr lang="en-US" sz="2800" i="1" dirty="0" err="1">
                <a:solidFill>
                  <a:srgbClr val="FFFF00"/>
                </a:solidFill>
              </a:rPr>
              <a:t>tanggal</a:t>
            </a:r>
            <a:r>
              <a:rPr lang="en-US" sz="2800" i="1" dirty="0">
                <a:solidFill>
                  <a:srgbClr val="FFFF00"/>
                </a:solidFill>
              </a:rPr>
              <a:t> 4 </a:t>
            </a:r>
            <a:r>
              <a:rPr lang="en-US" sz="2800" i="1" dirty="0" err="1">
                <a:solidFill>
                  <a:srgbClr val="FFFF00"/>
                </a:solidFill>
              </a:rPr>
              <a:t>Maret</a:t>
            </a:r>
            <a:r>
              <a:rPr lang="en-US" sz="2800" i="1" dirty="0">
                <a:solidFill>
                  <a:srgbClr val="FFFF00"/>
                </a:solidFill>
              </a:rPr>
              <a:t> 2019)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12192001" cy="497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Jenis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Indonesia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2652" y="3054245"/>
            <a:ext cx="537745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 12 TH 2012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vokasi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merupakan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Tinggi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diploma 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menyiapkan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Mahasiswa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pekerjaan dengan keahlian terapan tertentu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sampai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sarjana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2652" y="1281355"/>
            <a:ext cx="537745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 12 TH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merupakan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Tinggi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sarjana dan/atau program pascasarjana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diarahkan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penguasaan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pengembangan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cabang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Ilmu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Pengetahuan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Teknologi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2652" y="4827134"/>
            <a:ext cx="537745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UU12 TH 2012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merupakan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Tinggi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setelah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program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sarjana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menyiapkan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Mahasiswa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pekerjaan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memerlukan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persyaratan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keahlian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khusus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3311" y="1586204"/>
            <a:ext cx="2397967" cy="8584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AKADEMIK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7084" y="3362198"/>
            <a:ext cx="2397967" cy="8584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VOKASI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1526" y="5147523"/>
            <a:ext cx="2397967" cy="8584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2512" y="3088438"/>
            <a:ext cx="1007706" cy="1399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stCxn id="13" idx="6"/>
            <a:endCxn id="10" idx="1"/>
          </p:cNvCxnSpPr>
          <p:nvPr/>
        </p:nvCxnSpPr>
        <p:spPr>
          <a:xfrm flipV="1">
            <a:off x="1530218" y="2015413"/>
            <a:ext cx="933093" cy="177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6"/>
            <a:endCxn id="11" idx="1"/>
          </p:cNvCxnSpPr>
          <p:nvPr/>
        </p:nvCxnSpPr>
        <p:spPr>
          <a:xfrm>
            <a:off x="1530218" y="3788234"/>
            <a:ext cx="926866" cy="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2" idx="1"/>
          </p:cNvCxnSpPr>
          <p:nvPr/>
        </p:nvCxnSpPr>
        <p:spPr>
          <a:xfrm>
            <a:off x="1530218" y="3788234"/>
            <a:ext cx="911308" cy="178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8" idx="1"/>
          </p:cNvCxnSpPr>
          <p:nvPr/>
        </p:nvCxnSpPr>
        <p:spPr>
          <a:xfrm>
            <a:off x="4861278" y="2015413"/>
            <a:ext cx="911374" cy="4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6" idx="1"/>
          </p:cNvCxnSpPr>
          <p:nvPr/>
        </p:nvCxnSpPr>
        <p:spPr>
          <a:xfrm>
            <a:off x="4855051" y="3791407"/>
            <a:ext cx="917601" cy="1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  <a:endCxn id="9" idx="1"/>
          </p:cNvCxnSpPr>
          <p:nvPr/>
        </p:nvCxnSpPr>
        <p:spPr>
          <a:xfrm flipV="1">
            <a:off x="4839493" y="5565798"/>
            <a:ext cx="933159" cy="10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195"/>
            <a:ext cx="10515600" cy="45427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Lokasi</a:t>
            </a:r>
            <a:r>
              <a:rPr lang="en-US" sz="2400" dirty="0"/>
              <a:t> Tangerang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Pengusul</a:t>
            </a:r>
            <a:r>
              <a:rPr lang="en-US" sz="2400" dirty="0"/>
              <a:t>: </a:t>
            </a:r>
            <a:r>
              <a:rPr lang="en-US" sz="2400" dirty="0" err="1"/>
              <a:t>Kemenristekdikti</a:t>
            </a:r>
            <a:r>
              <a:rPr lang="en-US" sz="2400" dirty="0"/>
              <a:t> – PT </a:t>
            </a:r>
            <a:r>
              <a:rPr lang="en-US" sz="2400" dirty="0" err="1"/>
              <a:t>Sinar</a:t>
            </a:r>
            <a:r>
              <a:rPr lang="en-US" sz="2400" dirty="0"/>
              <a:t> Mas Land.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Luas Tanah: 10 ha (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40 ha)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Usulan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Dewan KEK Nasional per </a:t>
            </a:r>
            <a:r>
              <a:rPr lang="en-US" sz="2400" dirty="0" err="1"/>
              <a:t>surat</a:t>
            </a:r>
            <a:r>
              <a:rPr lang="en-US" sz="2400" dirty="0"/>
              <a:t> No. 221/M/X/2018 </a:t>
            </a:r>
            <a:r>
              <a:rPr lang="en-US" sz="2400" dirty="0" err="1"/>
              <a:t>tanggal</a:t>
            </a:r>
            <a:r>
              <a:rPr lang="en-US" sz="2400" dirty="0"/>
              <a:t> 22 </a:t>
            </a:r>
            <a:r>
              <a:rPr lang="en-US" sz="2400" dirty="0" err="1"/>
              <a:t>Oktober</a:t>
            </a:r>
            <a:r>
              <a:rPr lang="en-US" sz="2400" dirty="0"/>
              <a:t> 2018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KEK </a:t>
            </a:r>
            <a:r>
              <a:rPr lang="en-US" sz="2400" dirty="0" err="1"/>
              <a:t>Pendidikan</a:t>
            </a:r>
            <a:r>
              <a:rPr lang="en-US" sz="2400" dirty="0"/>
              <a:t> Tinggi.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RPP KEK </a:t>
            </a:r>
            <a:r>
              <a:rPr lang="en-US" sz="2400" dirty="0" err="1"/>
              <a:t>untuk</a:t>
            </a:r>
            <a:r>
              <a:rPr lang="en-US" sz="2400" dirty="0"/>
              <a:t> Pendidikan Tinggi: </a:t>
            </a:r>
            <a:r>
              <a:rPr lang="en-US" sz="2400" dirty="0" err="1"/>
              <a:t>koordinasi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Dewan KEK Nasional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terbit</a:t>
            </a:r>
            <a:r>
              <a:rPr lang="en-US" sz="2400" dirty="0"/>
              <a:t>: </a:t>
            </a:r>
            <a:r>
              <a:rPr lang="en-US" sz="2400" dirty="0" err="1"/>
              <a:t>ijin</a:t>
            </a:r>
            <a:r>
              <a:rPr lang="en-US" sz="2400" dirty="0"/>
              <a:t> </a:t>
            </a:r>
            <a:r>
              <a:rPr lang="en-US" sz="2400" dirty="0" err="1"/>
              <a:t>Gubernur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Barat dan </a:t>
            </a:r>
            <a:r>
              <a:rPr lang="en-US" sz="2400" dirty="0" err="1"/>
              <a:t>Bupati</a:t>
            </a:r>
            <a:r>
              <a:rPr lang="en-US" sz="2400" dirty="0"/>
              <a:t> Tangerang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PT Australia yang </a:t>
            </a:r>
            <a:r>
              <a:rPr lang="en-US" sz="2400" dirty="0" err="1"/>
              <a:t>berminat</a:t>
            </a:r>
            <a:r>
              <a:rPr lang="en-US" sz="2400" dirty="0"/>
              <a:t>: Monash University (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market analysis) dan Curtin University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Permen</a:t>
            </a:r>
            <a:r>
              <a:rPr lang="en-US" sz="2400" dirty="0"/>
              <a:t> PTLN: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terbit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Permenristekdikti</a:t>
            </a:r>
            <a:r>
              <a:rPr lang="en-US" sz="2400" dirty="0">
                <a:sym typeface="Wingdings" panose="05000000000000000000" pitchFamily="2" charset="2"/>
              </a:rPr>
              <a:t> No. 53/2018 (</a:t>
            </a:r>
            <a:r>
              <a:rPr lang="en-US" sz="2400" dirty="0" err="1">
                <a:sym typeface="Wingdings" panose="05000000000000000000" pitchFamily="2" charset="2"/>
              </a:rPr>
              <a:t>Desember</a:t>
            </a:r>
            <a:r>
              <a:rPr lang="en-US" sz="2400" dirty="0">
                <a:sym typeface="Wingdings" panose="05000000000000000000" pitchFamily="2" charset="2"/>
              </a:rPr>
              <a:t> 2018)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7FB-4239-4CE1-99C7-9A55733D62DE}" type="slidenum">
              <a:rPr lang="en-ID" smtClean="0"/>
              <a:t>40</a:t>
            </a:fld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0" y="146412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Status </a:t>
            </a:r>
            <a:r>
              <a:rPr lang="en-US" sz="2800" b="1" dirty="0" err="1">
                <a:solidFill>
                  <a:schemeClr val="bg1"/>
                </a:solidFill>
              </a:rPr>
              <a:t>Peluncuran</a:t>
            </a:r>
            <a:r>
              <a:rPr lang="en-US" sz="2800" b="1" dirty="0">
                <a:solidFill>
                  <a:schemeClr val="bg1"/>
                </a:solidFill>
              </a:rPr>
              <a:t> KEK </a:t>
            </a:r>
            <a:r>
              <a:rPr lang="en-US" sz="2800" b="1" dirty="0" err="1">
                <a:solidFill>
                  <a:schemeClr val="bg1"/>
                </a:solidFill>
              </a:rPr>
              <a:t>Pendidikan</a:t>
            </a:r>
            <a:r>
              <a:rPr lang="en-US" sz="2800" b="1" dirty="0">
                <a:solidFill>
                  <a:schemeClr val="bg1"/>
                </a:solidFill>
              </a:rPr>
              <a:t> Tinggi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7FB-4239-4CE1-99C7-9A55733D62DE}" type="slidenum">
              <a:rPr lang="en-ID" smtClean="0"/>
              <a:t>41</a:t>
            </a:fld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0" y="146412"/>
            <a:ext cx="12192000" cy="5842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Potensi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Kendala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Pendirian</a:t>
            </a:r>
            <a:r>
              <a:rPr lang="en-US" sz="2800" b="1" dirty="0" smtClean="0">
                <a:solidFill>
                  <a:schemeClr val="bg1"/>
                </a:solidFill>
              </a:rPr>
              <a:t> PTLN di Indonesia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7273553"/>
              </p:ext>
            </p:extLst>
          </p:nvPr>
        </p:nvGraphicFramePr>
        <p:xfrm>
          <a:off x="979054" y="1130421"/>
          <a:ext cx="106587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4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64139"/>
            <a:ext cx="12192000" cy="10046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7200" dirty="0" smtClean="0"/>
              <a:t>TERIMAKASIH</a:t>
            </a:r>
            <a:endParaRPr lang="id-ID" sz="7200" dirty="0"/>
          </a:p>
        </p:txBody>
      </p:sp>
      <p:sp>
        <p:nvSpPr>
          <p:cNvPr id="4" name="Rounded Rectangle 3"/>
          <p:cNvSpPr/>
          <p:nvPr/>
        </p:nvSpPr>
        <p:spPr>
          <a:xfrm>
            <a:off x="2423886" y="3149602"/>
            <a:ext cx="7286171" cy="1419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452914" y="4510767"/>
            <a:ext cx="7286171" cy="1419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2" descr="Image result for logo ristekdik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0" y="412182"/>
            <a:ext cx="2062089" cy="1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816226"/>
            <a:ext cx="10972800" cy="4525963"/>
          </a:xfrm>
        </p:spPr>
        <p:txBody>
          <a:bodyPr/>
          <a:lstStyle/>
          <a:p>
            <a:pPr eaLnBrk="1" hangingPunct="1"/>
            <a:endParaRPr lang="id-ID" dirty="0"/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90948"/>
            <a:ext cx="10972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15068" y="2197224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615068" y="2197226"/>
            <a:ext cx="152400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5068" y="2713794"/>
            <a:ext cx="1524000" cy="4465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891" y="3177191"/>
            <a:ext cx="152400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7200" y="2197224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795977" y="2213620"/>
            <a:ext cx="1524000" cy="495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5977" y="2742829"/>
            <a:ext cx="1524000" cy="4465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7200" y="3217507"/>
            <a:ext cx="1524000" cy="4846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2800" y="3664413"/>
            <a:ext cx="1524000" cy="484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Diploma 4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4ED9-9713-4D71-85AA-81A02E1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AAA7-D99B-472F-A910-00B6ED47A0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" y="0"/>
            <a:ext cx="12192001" cy="497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defRPr/>
            </a:pPr>
            <a:r>
              <a:rPr lang="en-US" sz="3200" b="1" dirty="0" err="1"/>
              <a:t>Arsitektur</a:t>
            </a:r>
            <a:r>
              <a:rPr lang="en-US" sz="3200" b="1" dirty="0"/>
              <a:t> </a:t>
            </a:r>
            <a:r>
              <a:rPr lang="en-US" sz="3200" b="1" dirty="0" err="1" smtClean="0"/>
              <a:t>Perguruan</a:t>
            </a:r>
            <a:r>
              <a:rPr lang="en-US" sz="3200" b="1" dirty="0" smtClean="0"/>
              <a:t> </a:t>
            </a:r>
            <a:r>
              <a:rPr lang="en-US" sz="3200" b="1" dirty="0"/>
              <a:t>Tinggi –UUPT </a:t>
            </a:r>
            <a:r>
              <a:rPr lang="en-US" sz="3200" b="1" dirty="0" err="1"/>
              <a:t>dan</a:t>
            </a:r>
            <a:r>
              <a:rPr lang="en-US" sz="3200" b="1" dirty="0"/>
              <a:t> KKNI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4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0"/>
            <a:ext cx="10693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6800" y="1219200"/>
            <a:ext cx="1295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8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90800" y="6172200"/>
            <a:ext cx="1295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61" y="0"/>
            <a:ext cx="915074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762000"/>
            <a:ext cx="1295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2041</Words>
  <Application>Microsoft Office PowerPoint</Application>
  <PresentationFormat>Widescreen</PresentationFormat>
  <Paragraphs>532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맑은 고딕</vt:lpstr>
      <vt:lpstr>MS Gothic</vt:lpstr>
      <vt:lpstr>MS PGothic</vt:lpstr>
      <vt:lpstr>MS PGothic</vt:lpstr>
      <vt:lpstr>Arial</vt:lpstr>
      <vt:lpstr>Calibri</vt:lpstr>
      <vt:lpstr>Calibri Light</vt:lpstr>
      <vt:lpstr>Century Gothic</vt:lpstr>
      <vt:lpstr>Helvetica Neue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#totoksuhartanto</dc:creator>
  <cp:lastModifiedBy>Dell</cp:lastModifiedBy>
  <cp:revision>69</cp:revision>
  <cp:lastPrinted>2019-04-23T04:40:54Z</cp:lastPrinted>
  <dcterms:created xsi:type="dcterms:W3CDTF">2019-01-28T03:42:01Z</dcterms:created>
  <dcterms:modified xsi:type="dcterms:W3CDTF">2019-08-19T10:37:17Z</dcterms:modified>
</cp:coreProperties>
</file>