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0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AAB727C-C8E8-47EF-957E-8B792B02286C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E744E62-1CE9-4A3B-AE21-909A9650628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6233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27C-C8E8-47EF-957E-8B792B02286C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E62-1CE9-4A3B-AE21-909A9650628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73569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27C-C8E8-47EF-957E-8B792B02286C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E62-1CE9-4A3B-AE21-909A9650628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4689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27C-C8E8-47EF-957E-8B792B02286C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E62-1CE9-4A3B-AE21-909A9650628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5265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27C-C8E8-47EF-957E-8B792B02286C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E62-1CE9-4A3B-AE21-909A9650628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2787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27C-C8E8-47EF-957E-8B792B02286C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E62-1CE9-4A3B-AE21-909A9650628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1229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27C-C8E8-47EF-957E-8B792B02286C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E62-1CE9-4A3B-AE21-909A9650628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8120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27C-C8E8-47EF-957E-8B792B02286C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E62-1CE9-4A3B-AE21-909A9650628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5366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27C-C8E8-47EF-957E-8B792B02286C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E62-1CE9-4A3B-AE21-909A9650628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9864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27C-C8E8-47EF-957E-8B792B02286C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E744E62-1CE9-4A3B-AE21-909A9650628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733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AAB727C-C8E8-47EF-957E-8B792B02286C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D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E744E62-1CE9-4A3B-AE21-909A9650628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243804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AAB727C-C8E8-47EF-957E-8B792B02286C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E744E62-1CE9-4A3B-AE21-909A9650628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8925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E39D4-C030-4176-874E-671EDF1E7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395" y="2788838"/>
            <a:ext cx="11519210" cy="3352800"/>
          </a:xfrm>
        </p:spPr>
        <p:txBody>
          <a:bodyPr/>
          <a:lstStyle/>
          <a:p>
            <a:pPr algn="ctr"/>
            <a:r>
              <a:rPr lang="en-ID" b="1" dirty="0">
                <a:latin typeface="Arial" panose="020B0604020202020204" pitchFamily="34" charset="0"/>
                <a:cs typeface="Arial" panose="020B0604020202020204" pitchFamily="34" charset="0"/>
              </a:rPr>
              <a:t>RAKERDA LLDIKTI IV</a:t>
            </a:r>
            <a:br>
              <a:rPr lang="en-ID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D" b="1" dirty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E97A0-C0BA-4EBC-9020-37A1CA4B99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 dirty="0"/>
          </a:p>
        </p:txBody>
      </p:sp>
      <p:pic>
        <p:nvPicPr>
          <p:cNvPr id="4" name="Picture 3" descr="https://scontent.fcgk18-1.fna.fbcdn.net/v/t1.0-1/c4.0.399.399a/11295678_10155509042105654_6353369731293157680_n.jpg?_nc_cat=105&amp;_nc_ht=scontent.fcgk18-1.fna&amp;oh=f7d38fd4947c4a50fc04b36412a1a65c&amp;oe=5D6896E3">
            <a:extLst>
              <a:ext uri="{FF2B5EF4-FFF2-40B4-BE49-F238E27FC236}">
                <a16:creationId xmlns:a16="http://schemas.microsoft.com/office/drawing/2014/main" id="{C34C64D4-576A-4B31-BC87-B03D96B2DA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612" y="849436"/>
            <a:ext cx="1855168" cy="19394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3362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E165D-72CC-4C7F-B20A-4E619D1F68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0673" y="133887"/>
            <a:ext cx="9364534" cy="791737"/>
          </a:xfrm>
        </p:spPr>
        <p:txBody>
          <a:bodyPr/>
          <a:lstStyle/>
          <a:p>
            <a:r>
              <a:rPr lang="en-ID" sz="6000" b="1" dirty="0">
                <a:latin typeface="Arial" panose="020B0604020202020204" pitchFamily="34" charset="0"/>
                <a:cs typeface="Arial" panose="020B0604020202020204" pitchFamily="34" charset="0"/>
              </a:rPr>
              <a:t>100 PT TERBAIK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A8F131-723A-4927-82EE-0EE0EBAC5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302" y="925624"/>
            <a:ext cx="11385395" cy="5529972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ID" sz="2600" b="1" dirty="0">
                <a:latin typeface="Arial" panose="020B0604020202020204" pitchFamily="34" charset="0"/>
                <a:cs typeface="Arial" panose="020B0604020202020204" pitchFamily="34" charset="0"/>
              </a:rPr>
              <a:t>UNIVERSITAS TELKOM  (14)</a:t>
            </a:r>
          </a:p>
          <a:p>
            <a:pPr marL="514350" indent="-514350">
              <a:buAutoNum type="arabicPeriod"/>
            </a:pPr>
            <a:r>
              <a:rPr lang="en-ID" sz="2600" b="1" dirty="0">
                <a:latin typeface="Arial" panose="020B0604020202020204" pitchFamily="34" charset="0"/>
                <a:cs typeface="Arial" panose="020B0604020202020204" pitchFamily="34" charset="0"/>
              </a:rPr>
              <a:t>UNIVERSITAS PARAHYANGAN (26)</a:t>
            </a:r>
          </a:p>
          <a:p>
            <a:pPr marL="514350" indent="-514350">
              <a:buAutoNum type="arabicPeriod"/>
            </a:pPr>
            <a:r>
              <a:rPr lang="en-ID" sz="2600" b="1" dirty="0">
                <a:latin typeface="Arial" panose="020B0604020202020204" pitchFamily="34" charset="0"/>
                <a:cs typeface="Arial" panose="020B0604020202020204" pitchFamily="34" charset="0"/>
              </a:rPr>
              <a:t>UNIVERSITAS ISLAM BANDUNG  (44)</a:t>
            </a:r>
          </a:p>
          <a:p>
            <a:pPr marL="514350" indent="-514350">
              <a:buAutoNum type="arabicPeriod"/>
            </a:pPr>
            <a:r>
              <a:rPr lang="en-ID" sz="2600" b="1" dirty="0">
                <a:latin typeface="Arial" panose="020B0604020202020204" pitchFamily="34" charset="0"/>
                <a:cs typeface="Arial" panose="020B0604020202020204" pitchFamily="34" charset="0"/>
              </a:rPr>
              <a:t>UNIVERSITAS DJUANDA (60)</a:t>
            </a:r>
          </a:p>
          <a:p>
            <a:pPr marL="514350" indent="-514350">
              <a:buAutoNum type="arabicPeriod"/>
            </a:pPr>
            <a:r>
              <a:rPr lang="en-ID" sz="2600" b="1" dirty="0">
                <a:latin typeface="Arial" panose="020B0604020202020204" pitchFamily="34" charset="0"/>
                <a:cs typeface="Arial" panose="020B0604020202020204" pitchFamily="34" charset="0"/>
              </a:rPr>
              <a:t>UNIVERSITAS PASUNDAN ( 65)</a:t>
            </a:r>
          </a:p>
          <a:p>
            <a:pPr marL="514350" indent="-514350">
              <a:buAutoNum type="arabicPeriod"/>
            </a:pPr>
            <a:r>
              <a:rPr lang="en-ID" sz="2600" b="1" dirty="0">
                <a:latin typeface="Arial" panose="020B0604020202020204" pitchFamily="34" charset="0"/>
                <a:cs typeface="Arial" panose="020B0604020202020204" pitchFamily="34" charset="0"/>
              </a:rPr>
              <a:t>INSTITUT TEKNOLOGI NASIONAL  (70)</a:t>
            </a:r>
          </a:p>
          <a:p>
            <a:pPr marL="514350" indent="-514350">
              <a:buAutoNum type="arabicPeriod"/>
            </a:pPr>
            <a:r>
              <a:rPr lang="en-ID" sz="2600" b="1" dirty="0">
                <a:latin typeface="Arial" panose="020B0604020202020204" pitchFamily="34" charset="0"/>
                <a:cs typeface="Arial" panose="020B0604020202020204" pitchFamily="34" charset="0"/>
              </a:rPr>
              <a:t>UNIVERSITAS SWISS GERMAN (74)</a:t>
            </a:r>
          </a:p>
          <a:p>
            <a:pPr marL="514350" indent="-514350">
              <a:buAutoNum type="arabicPeriod"/>
            </a:pPr>
            <a:r>
              <a:rPr lang="en-ID" sz="2600" b="1" dirty="0">
                <a:latin typeface="Arial" panose="020B0604020202020204" pitchFamily="34" charset="0"/>
                <a:cs typeface="Arial" panose="020B0604020202020204" pitchFamily="34" charset="0"/>
              </a:rPr>
              <a:t>UNIVERSITAS PRESIDEN (78)</a:t>
            </a:r>
          </a:p>
          <a:p>
            <a:pPr marL="514350" indent="-514350">
              <a:buAutoNum type="arabicPeriod"/>
            </a:pPr>
            <a:r>
              <a:rPr lang="en-ID" sz="2600" b="1" dirty="0">
                <a:latin typeface="Arial" panose="020B0604020202020204" pitchFamily="34" charset="0"/>
                <a:cs typeface="Arial" panose="020B0604020202020204" pitchFamily="34" charset="0"/>
              </a:rPr>
              <a:t>UNIVERSITAS KOMPUTER INDONESIA ( 79)</a:t>
            </a:r>
          </a:p>
          <a:p>
            <a:pPr marL="514350" indent="-514350">
              <a:buAutoNum type="arabicPeriod"/>
            </a:pPr>
            <a:r>
              <a:rPr lang="en-ID" sz="2600" b="1" dirty="0">
                <a:latin typeface="Arial" panose="020B0604020202020204" pitchFamily="34" charset="0"/>
                <a:cs typeface="Arial" panose="020B0604020202020204" pitchFamily="34" charset="0"/>
              </a:rPr>
              <a:t>UNIVERSITAS PAKUAN (92)</a:t>
            </a:r>
          </a:p>
          <a:p>
            <a:pPr marL="514350" indent="-514350">
              <a:buAutoNum type="arabicPeriod"/>
            </a:pPr>
            <a:r>
              <a:rPr lang="en-ID" sz="2600" b="1" dirty="0">
                <a:latin typeface="Arial" panose="020B0604020202020204" pitchFamily="34" charset="0"/>
                <a:cs typeface="Arial" panose="020B0604020202020204" pitchFamily="34" charset="0"/>
              </a:rPr>
              <a:t>UNIVERSITAS WIDYATAMA (95)</a:t>
            </a:r>
          </a:p>
          <a:p>
            <a:pPr marL="514350" indent="-514350">
              <a:buAutoNum type="arabicPeriod"/>
            </a:pPr>
            <a:r>
              <a:rPr lang="en-ID" sz="2600" b="1" dirty="0">
                <a:latin typeface="Arial" panose="020B0604020202020204" pitchFamily="34" charset="0"/>
                <a:cs typeface="Arial" panose="020B0604020202020204" pitchFamily="34" charset="0"/>
              </a:rPr>
              <a:t>UNIVERSITAS IBN KHALDUN (99)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01A699-E5CE-4EFB-B148-37F7FDE0AB11}"/>
              </a:ext>
            </a:extLst>
          </p:cNvPr>
          <p:cNvSpPr txBox="1"/>
          <p:nvPr/>
        </p:nvSpPr>
        <p:spPr>
          <a:xfrm>
            <a:off x="8162693" y="3167390"/>
            <a:ext cx="34313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POLTEK TEDC (43)</a:t>
            </a:r>
          </a:p>
        </p:txBody>
      </p:sp>
    </p:spTree>
    <p:extLst>
      <p:ext uri="{BB962C8B-B14F-4D97-AF65-F5344CB8AC3E}">
        <p14:creationId xmlns:p14="http://schemas.microsoft.com/office/powerpoint/2010/main" val="1325607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895C8-19B7-4A2A-AE34-6C5B4F7D8A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7512" y="200722"/>
            <a:ext cx="10782300" cy="1449658"/>
          </a:xfrm>
        </p:spPr>
        <p:txBody>
          <a:bodyPr/>
          <a:lstStyle/>
          <a:p>
            <a:pPr algn="ctr"/>
            <a:r>
              <a:rPr lang="en-ID" sz="5400" b="1" dirty="0">
                <a:latin typeface="Arial" panose="020B0604020202020204" pitchFamily="34" charset="0"/>
                <a:cs typeface="Arial" panose="020B0604020202020204" pitchFamily="34" charset="0"/>
              </a:rPr>
              <a:t>AKREDITASI PROGRAM STUDI TAHUN 2019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EF3039-EA86-4E0A-88AF-9B6208BCF5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243935"/>
              </p:ext>
            </p:extLst>
          </p:nvPr>
        </p:nvGraphicFramePr>
        <p:xfrm>
          <a:off x="993538" y="2423325"/>
          <a:ext cx="10204924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6205">
                  <a:extLst>
                    <a:ext uri="{9D8B030D-6E8A-4147-A177-3AD203B41FA5}">
                      <a16:colId xmlns:a16="http://schemas.microsoft.com/office/drawing/2014/main" val="1587082263"/>
                    </a:ext>
                  </a:extLst>
                </a:gridCol>
                <a:gridCol w="1956257">
                  <a:extLst>
                    <a:ext uri="{9D8B030D-6E8A-4147-A177-3AD203B41FA5}">
                      <a16:colId xmlns:a16="http://schemas.microsoft.com/office/drawing/2014/main" val="2306488093"/>
                    </a:ext>
                  </a:extLst>
                </a:gridCol>
                <a:gridCol w="2551231">
                  <a:extLst>
                    <a:ext uri="{9D8B030D-6E8A-4147-A177-3AD203B41FA5}">
                      <a16:colId xmlns:a16="http://schemas.microsoft.com/office/drawing/2014/main" val="54662102"/>
                    </a:ext>
                  </a:extLst>
                </a:gridCol>
                <a:gridCol w="2551231">
                  <a:extLst>
                    <a:ext uri="{9D8B030D-6E8A-4147-A177-3AD203B41FA5}">
                      <a16:colId xmlns:a16="http://schemas.microsoft.com/office/drawing/2014/main" val="15454886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AKREDITASI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63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445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748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380059"/>
                  </a:ext>
                </a:extLst>
              </a:tr>
              <a:tr h="389632"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81085"/>
                  </a:ext>
                </a:extLst>
              </a:tr>
              <a:tr h="389632"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749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552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895C8-19B7-4A2A-AE34-6C5B4F7D8A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419" y="200722"/>
            <a:ext cx="11786839" cy="1449658"/>
          </a:xfrm>
        </p:spPr>
        <p:txBody>
          <a:bodyPr/>
          <a:lstStyle/>
          <a:p>
            <a:pPr algn="ctr"/>
            <a:r>
              <a:rPr lang="en-ID" sz="5400" b="1" dirty="0">
                <a:latin typeface="Arial" panose="020B0604020202020204" pitchFamily="34" charset="0"/>
                <a:cs typeface="Arial" panose="020B0604020202020204" pitchFamily="34" charset="0"/>
              </a:rPr>
              <a:t>AKREDITASI PERGURUAN TINGGI TAHUN 2019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EF3039-EA86-4E0A-88AF-9B6208BCF5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333756"/>
              </p:ext>
            </p:extLst>
          </p:nvPr>
        </p:nvGraphicFramePr>
        <p:xfrm>
          <a:off x="969376" y="2334115"/>
          <a:ext cx="1020492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6205">
                  <a:extLst>
                    <a:ext uri="{9D8B030D-6E8A-4147-A177-3AD203B41FA5}">
                      <a16:colId xmlns:a16="http://schemas.microsoft.com/office/drawing/2014/main" val="1587082263"/>
                    </a:ext>
                  </a:extLst>
                </a:gridCol>
                <a:gridCol w="1956257">
                  <a:extLst>
                    <a:ext uri="{9D8B030D-6E8A-4147-A177-3AD203B41FA5}">
                      <a16:colId xmlns:a16="http://schemas.microsoft.com/office/drawing/2014/main" val="2306488093"/>
                    </a:ext>
                  </a:extLst>
                </a:gridCol>
                <a:gridCol w="2551231">
                  <a:extLst>
                    <a:ext uri="{9D8B030D-6E8A-4147-A177-3AD203B41FA5}">
                      <a16:colId xmlns:a16="http://schemas.microsoft.com/office/drawing/2014/main" val="54662102"/>
                    </a:ext>
                  </a:extLst>
                </a:gridCol>
                <a:gridCol w="2551231">
                  <a:extLst>
                    <a:ext uri="{9D8B030D-6E8A-4147-A177-3AD203B41FA5}">
                      <a16:colId xmlns:a16="http://schemas.microsoft.com/office/drawing/2014/main" val="15454886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AKREDITASI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63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445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748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380059"/>
                  </a:ext>
                </a:extLst>
              </a:tr>
              <a:tr h="367330"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81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755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895C8-19B7-4A2A-AE34-6C5B4F7D8A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80" y="0"/>
            <a:ext cx="11786839" cy="1449658"/>
          </a:xfrm>
        </p:spPr>
        <p:txBody>
          <a:bodyPr/>
          <a:lstStyle/>
          <a:p>
            <a:pPr algn="ctr"/>
            <a:r>
              <a:rPr lang="en-ID" sz="4000" b="1" dirty="0">
                <a:latin typeface="Arial" panose="020B0604020202020204" pitchFamily="34" charset="0"/>
                <a:cs typeface="Arial" panose="020B0604020202020204" pitchFamily="34" charset="0"/>
              </a:rPr>
              <a:t>SK JABATAN AKADEMIK DOSEN</a:t>
            </a:r>
            <a:br>
              <a:rPr lang="en-ID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D" sz="4000" b="1" dirty="0">
                <a:latin typeface="Arial" panose="020B0604020202020204" pitchFamily="34" charset="0"/>
                <a:cs typeface="Arial" panose="020B0604020202020204" pitchFamily="34" charset="0"/>
              </a:rPr>
              <a:t>YANG TELAH TERBIT DI LLDIKTI WILAYAH IV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EF3039-EA86-4E0A-88AF-9B6208BCF5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098255"/>
              </p:ext>
            </p:extLst>
          </p:nvPr>
        </p:nvGraphicFramePr>
        <p:xfrm>
          <a:off x="765328" y="1821159"/>
          <a:ext cx="10661344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4301">
                  <a:extLst>
                    <a:ext uri="{9D8B030D-6E8A-4147-A177-3AD203B41FA5}">
                      <a16:colId xmlns:a16="http://schemas.microsoft.com/office/drawing/2014/main" val="1587082263"/>
                    </a:ext>
                  </a:extLst>
                </a:gridCol>
                <a:gridCol w="1940312">
                  <a:extLst>
                    <a:ext uri="{9D8B030D-6E8A-4147-A177-3AD203B41FA5}">
                      <a16:colId xmlns:a16="http://schemas.microsoft.com/office/drawing/2014/main" val="2306488093"/>
                    </a:ext>
                  </a:extLst>
                </a:gridCol>
                <a:gridCol w="2386361">
                  <a:extLst>
                    <a:ext uri="{9D8B030D-6E8A-4147-A177-3AD203B41FA5}">
                      <a16:colId xmlns:a16="http://schemas.microsoft.com/office/drawing/2014/main" val="54662102"/>
                    </a:ext>
                  </a:extLst>
                </a:gridCol>
                <a:gridCol w="2260370">
                  <a:extLst>
                    <a:ext uri="{9D8B030D-6E8A-4147-A177-3AD203B41FA5}">
                      <a16:colId xmlns:a16="http://schemas.microsoft.com/office/drawing/2014/main" val="15454886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JABATAN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63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GURU BESAR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445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LEKTOR KEPALA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748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LEKTOR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380059"/>
                  </a:ext>
                </a:extLst>
              </a:tr>
              <a:tr h="367330">
                <a:tc>
                  <a:txBody>
                    <a:bodyPr/>
                    <a:lstStyle/>
                    <a:p>
                      <a:pPr algn="l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 AHLI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81085"/>
                  </a:ext>
                </a:extLst>
              </a:tr>
              <a:tr h="367330">
                <a:tc>
                  <a:txBody>
                    <a:bodyPr/>
                    <a:lstStyle/>
                    <a:p>
                      <a:pPr algn="l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260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127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A7433-C848-4647-983B-C2CEB3261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9982" y="480536"/>
            <a:ext cx="10782300" cy="946821"/>
          </a:xfrm>
        </p:spPr>
        <p:txBody>
          <a:bodyPr/>
          <a:lstStyle/>
          <a:p>
            <a:pPr algn="ctr"/>
            <a:r>
              <a:rPr lang="en-ID" sz="6000" b="1" dirty="0">
                <a:latin typeface="Arial" panose="020B0604020202020204" pitchFamily="34" charset="0"/>
                <a:cs typeface="Arial" panose="020B0604020202020204" pitchFamily="34" charset="0"/>
              </a:rPr>
              <a:t>PERMASALAHAN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9EC0F9-DBAC-461D-9D97-7C4D778FF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0196" y="2419814"/>
            <a:ext cx="9591608" cy="313349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ID" sz="3600" b="1" dirty="0">
                <a:latin typeface="Arial" panose="020B0604020202020204" pitchFamily="34" charset="0"/>
                <a:cs typeface="Arial" panose="020B0604020202020204" pitchFamily="34" charset="0"/>
              </a:rPr>
              <a:t>KLUSTER PENELITIAN</a:t>
            </a:r>
          </a:p>
          <a:p>
            <a:pPr marL="514350" indent="-514350">
              <a:buAutoNum type="arabicPeriod"/>
            </a:pPr>
            <a:r>
              <a:rPr lang="en-ID" sz="3600" b="1" dirty="0">
                <a:latin typeface="Arial" panose="020B0604020202020204" pitchFamily="34" charset="0"/>
                <a:cs typeface="Arial" panose="020B0604020202020204" pitchFamily="34" charset="0"/>
              </a:rPr>
              <a:t>SISTEM PENJAMINAN MUTU AKADEMIK</a:t>
            </a:r>
          </a:p>
          <a:p>
            <a:pPr marL="514350" indent="-514350">
              <a:buAutoNum type="arabicPeriod"/>
            </a:pPr>
            <a:r>
              <a:rPr lang="en-ID" sz="3600" b="1" dirty="0">
                <a:latin typeface="Arial" panose="020B0604020202020204" pitchFamily="34" charset="0"/>
                <a:cs typeface="Arial" panose="020B0604020202020204" pitchFamily="34" charset="0"/>
              </a:rPr>
              <a:t>PENGEMBANGAN KAPASITAS DOSEN</a:t>
            </a:r>
          </a:p>
          <a:p>
            <a:pPr marL="514350" indent="-514350">
              <a:buAutoNum type="arabicPeriod"/>
            </a:pPr>
            <a:r>
              <a:rPr lang="en-ID" sz="3600" b="1" dirty="0">
                <a:latin typeface="Arial" panose="020B0604020202020204" pitchFamily="34" charset="0"/>
                <a:cs typeface="Arial" panose="020B0604020202020204" pitchFamily="34" charset="0"/>
              </a:rPr>
              <a:t>DOSEN PRAKTISI</a:t>
            </a:r>
          </a:p>
          <a:p>
            <a:pPr marL="514350" indent="-514350">
              <a:buAutoNum type="arabicPeriod"/>
            </a:pPr>
            <a:r>
              <a:rPr lang="en-ID" sz="3600" b="1" dirty="0">
                <a:latin typeface="Arial" panose="020B0604020202020204" pitchFamily="34" charset="0"/>
                <a:cs typeface="Arial" panose="020B0604020202020204" pitchFamily="34" charset="0"/>
              </a:rPr>
              <a:t>PENGEMBANGAN PRODI</a:t>
            </a:r>
          </a:p>
          <a:p>
            <a:pPr marL="514350" indent="-514350">
              <a:buAutoNum type="arabicPeriod"/>
            </a:pPr>
            <a:r>
              <a:rPr lang="en-ID" sz="3600" b="1" dirty="0">
                <a:latin typeface="Arial" panose="020B0604020202020204" pitchFamily="34" charset="0"/>
                <a:cs typeface="Arial" panose="020B0604020202020204" pitchFamily="34" charset="0"/>
              </a:rPr>
              <a:t>DAYA SERAP MAHASISWA</a:t>
            </a:r>
          </a:p>
        </p:txBody>
      </p:sp>
    </p:spTree>
    <p:extLst>
      <p:ext uri="{BB962C8B-B14F-4D97-AF65-F5344CB8AC3E}">
        <p14:creationId xmlns:p14="http://schemas.microsoft.com/office/powerpoint/2010/main" val="3055198053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223</TotalTime>
  <Words>179</Words>
  <Application>Microsoft Office PowerPoint</Application>
  <PresentationFormat>Widescreen</PresentationFormat>
  <Paragraphs>93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 Light</vt:lpstr>
      <vt:lpstr>Metropolitan</vt:lpstr>
      <vt:lpstr>RAKERDA LLDIKTI IV 2019</vt:lpstr>
      <vt:lpstr>100 PT TERBAIK 2019</vt:lpstr>
      <vt:lpstr>AKREDITASI PROGRAM STUDI TAHUN 2019</vt:lpstr>
      <vt:lpstr>AKREDITASI PERGURUAN TINGGI TAHUN 2019</vt:lpstr>
      <vt:lpstr>SK JABATAN AKADEMIK DOSEN YANG TELAH TERBIT DI LLDIKTI WILAYAH IV</vt:lpstr>
      <vt:lpstr>PERMASALAHAN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RAKERDA LLDIKTI IV 2019</dc:title>
  <dc:creator>HP</dc:creator>
  <cp:lastModifiedBy>HP</cp:lastModifiedBy>
  <cp:revision>15</cp:revision>
  <dcterms:created xsi:type="dcterms:W3CDTF">2019-08-18T21:28:59Z</dcterms:created>
  <dcterms:modified xsi:type="dcterms:W3CDTF">2019-08-19T01:12:37Z</dcterms:modified>
</cp:coreProperties>
</file>