
<file path=[Content_Types].xml><?xml version="1.0" encoding="utf-8"?>
<Types xmlns="http://schemas.openxmlformats.org/package/2006/content-types">
  <Default ContentType="application/xml" Extension="xml"/>
  <Default ContentType="image/jpeg" Extension="jpeg"/>
  <Default ContentType="application/vnd.openxmlformats-officedocument.presentationml.printerSettings" Extension="bin"/>
  <Default ContentType="image/png" Extension="png"/>
  <Default ContentType="image/jpeg" Extension="jpg"/>
  <Default ContentType="application/vnd.openxmlformats-package.relationships+xml" Extension="rels"/>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1" r:id="rId3"/>
    <p:sldId id="289" r:id="rId4"/>
    <p:sldId id="290" r:id="rId5"/>
    <p:sldId id="333" r:id="rId6"/>
    <p:sldId id="334" r:id="rId7"/>
    <p:sldId id="272" r:id="rId8"/>
    <p:sldId id="370" r:id="rId9"/>
    <p:sldId id="273" r:id="rId10"/>
    <p:sldId id="330" r:id="rId11"/>
    <p:sldId id="274" r:id="rId12"/>
    <p:sldId id="275" r:id="rId13"/>
    <p:sldId id="302" r:id="rId14"/>
    <p:sldId id="293" r:id="rId15"/>
    <p:sldId id="294" r:id="rId16"/>
    <p:sldId id="303" r:id="rId17"/>
    <p:sldId id="304" r:id="rId18"/>
    <p:sldId id="306" r:id="rId19"/>
    <p:sldId id="318" r:id="rId20"/>
    <p:sldId id="319" r:id="rId21"/>
    <p:sldId id="322" r:id="rId22"/>
    <p:sldId id="321" r:id="rId23"/>
    <p:sldId id="296" r:id="rId24"/>
    <p:sldId id="326" r:id="rId25"/>
    <p:sldId id="327" r:id="rId26"/>
    <p:sldId id="329" r:id="rId27"/>
    <p:sldId id="295" r:id="rId28"/>
    <p:sldId id="331" r:id="rId29"/>
    <p:sldId id="332" r:id="rId30"/>
    <p:sldId id="339" r:id="rId31"/>
    <p:sldId id="341" r:id="rId32"/>
    <p:sldId id="342" r:id="rId33"/>
    <p:sldId id="344" r:id="rId34"/>
    <p:sldId id="345" r:id="rId35"/>
    <p:sldId id="347" r:id="rId36"/>
    <p:sldId id="348" r:id="rId37"/>
    <p:sldId id="350" r:id="rId38"/>
    <p:sldId id="351" r:id="rId39"/>
    <p:sldId id="353" r:id="rId40"/>
    <p:sldId id="354" r:id="rId41"/>
    <p:sldId id="356" r:id="rId42"/>
    <p:sldId id="357" r:id="rId43"/>
    <p:sldId id="359" r:id="rId44"/>
    <p:sldId id="360" r:id="rId45"/>
    <p:sldId id="362" r:id="rId46"/>
    <p:sldId id="363" r:id="rId47"/>
    <p:sldId id="365" r:id="rId48"/>
    <p:sldId id="366" r:id="rId49"/>
    <p:sldId id="368" r:id="rId50"/>
    <p:sldId id="29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1DFF"/>
    <a:srgbClr val="157FFF"/>
    <a:srgbClr val="F7E289"/>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792" y="-11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271478-79F5-374B-9FAD-1BA472AA7521}" type="datetimeFigureOut">
              <a:rPr lang="en-US" smtClean="0"/>
              <a:t>10/15/19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46920-2BB6-0546-BDEC-32ECEAAF595B}" type="slidenum">
              <a:rPr lang="en-US" smtClean="0"/>
              <a:t>‹#›</a:t>
            </a:fld>
            <a:endParaRPr lang="en-US"/>
          </a:p>
        </p:txBody>
      </p:sp>
    </p:spTree>
    <p:extLst>
      <p:ext uri="{BB962C8B-B14F-4D97-AF65-F5344CB8AC3E}">
        <p14:creationId xmlns:p14="http://schemas.microsoft.com/office/powerpoint/2010/main" val="30741993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46920-2BB6-0546-BDEC-32ECEAAF595B}" type="slidenum">
              <a:rPr lang="en-US" smtClean="0"/>
              <a:t>43</a:t>
            </a:fld>
            <a:endParaRPr lang="en-US"/>
          </a:p>
        </p:txBody>
      </p:sp>
    </p:spTree>
    <p:extLst>
      <p:ext uri="{BB962C8B-B14F-4D97-AF65-F5344CB8AC3E}">
        <p14:creationId xmlns:p14="http://schemas.microsoft.com/office/powerpoint/2010/main" val="293689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7" y="4192530"/>
            <a:ext cx="8093365" cy="1374345"/>
          </a:xfrm>
          <a:effectLst>
            <a:outerShdw blurRad="50800" dist="25400" dir="2700000" algn="tl" rotWithShape="0">
              <a:prstClr val="black">
                <a:alpha val="61000"/>
              </a:prstClr>
            </a:outerShdw>
          </a:effectLst>
        </p:spPr>
        <p:txBody>
          <a:bodyPr>
            <a:normAutofit/>
          </a:bodyPr>
          <a:lstStyle>
            <a:lvl1pPr algn="l">
              <a:defRPr sz="3600">
                <a:solidFill>
                  <a:srgbClr val="FFFF0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1670" y="5566873"/>
            <a:ext cx="6400800" cy="458115"/>
          </a:xfrm>
        </p:spPr>
        <p:txBody>
          <a:bodyPr>
            <a:norm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443835"/>
            <a:ext cx="8246070" cy="610820"/>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2054655"/>
            <a:ext cx="8246070" cy="442844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9548" y="527608"/>
            <a:ext cx="6099965" cy="684885"/>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8"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73" y="1522475"/>
            <a:ext cx="8382305" cy="532180"/>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73702"/>
            <a:ext cx="4275740" cy="620719"/>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84517"/>
            <a:ext cx="4275740"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12" y="2073702"/>
            <a:ext cx="4123035" cy="620719"/>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12" y="2684517"/>
            <a:ext cx="4123035"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10/15/19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8.jpeg" Type="http://schemas.openxmlformats.org/officeDocument/2006/relationships/image"/></Relationships>
</file>

<file path=ppt/slides/_rels/slide11.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9.jpeg" Type="http://schemas.openxmlformats.org/officeDocument/2006/relationships/image"/></Relationships>
</file>

<file path=ppt/slides/_rels/slide12.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0.jpeg" Type="http://schemas.openxmlformats.org/officeDocument/2006/relationships/image"/></Relationships>
</file>

<file path=ppt/slides/_rels/slide13.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1.jpeg" Type="http://schemas.openxmlformats.org/officeDocument/2006/relationships/image"/></Relationships>
</file>

<file path=ppt/slides/_rels/slide14.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2.jpeg" Type="http://schemas.openxmlformats.org/officeDocument/2006/relationships/image"/></Relationships>
</file>

<file path=ppt/slides/_rels/slide15.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3.jpeg" Type="http://schemas.openxmlformats.org/officeDocument/2006/relationships/image"/></Relationships>
</file>

<file path=ppt/slides/_rels/slide16.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4.jpeg" Type="http://schemas.openxmlformats.org/officeDocument/2006/relationships/image"/></Relationships>
</file>

<file path=ppt/slides/_rels/slide17.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5.jpeg" Type="http://schemas.openxmlformats.org/officeDocument/2006/relationships/image"/></Relationships>
</file>

<file path=ppt/slides/_rels/slide18.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6.jpeg" Type="http://schemas.openxmlformats.org/officeDocument/2006/relationships/image"/></Relationships>
</file>

<file path=ppt/slides/_rels/slide19.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7.jpeg" Type="http://schemas.openxmlformats.org/officeDocument/2006/relationships/image"/></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8.jpeg" Type="http://schemas.openxmlformats.org/officeDocument/2006/relationships/image"/></Relationships>
</file>

<file path=ppt/slides/_rels/slide21.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19.jpeg" Type="http://schemas.openxmlformats.org/officeDocument/2006/relationships/image"/></Relationships>
</file>

<file path=ppt/slides/_rels/slide22.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20.jpeg" Type="http://schemas.openxmlformats.org/officeDocument/2006/relationships/image"/></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23.jpeg" Type="http://schemas.openxmlformats.org/officeDocument/2006/relationships/image"/></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24.jpeg" Type="http://schemas.openxmlformats.org/officeDocument/2006/relationships/image"/></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25.jpeg" Type="http://schemas.openxmlformats.org/officeDocument/2006/relationships/image"/></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26.jpeg" Type="http://schemas.openxmlformats.org/officeDocument/2006/relationships/image"/></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27.jpeg" Type="http://schemas.openxmlformats.org/officeDocument/2006/relationships/image"/></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yes" ?><Relationships xmlns="http://schemas.openxmlformats.org/package/2006/relationships"><Relationship Id="rId1" Target="../slideLayouts/slideLayout8.xml" Type="http://schemas.openxmlformats.org/officeDocument/2006/relationships/slideLayout"/><Relationship Id="rId2" Target="../media/image7.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222195"/>
            <a:ext cx="8551480" cy="4275740"/>
          </a:xfrm>
          <a:solidFill>
            <a:schemeClr val="tx2">
              <a:lumMod val="75000"/>
            </a:schemeClr>
          </a:solid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venir Black"/>
                <a:cs typeface="Avenir Black"/>
              </a:rPr>
              <a:t>Internet of Things: Challenges to STRATEGIC MANAGEMENT</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venir Black"/>
              <a:cs typeface="Avenir Black"/>
            </a:endParaRPr>
          </a:p>
        </p:txBody>
      </p:sp>
      <p:sp>
        <p:nvSpPr>
          <p:cNvPr id="3" name="TextBox 2"/>
          <p:cNvSpPr txBox="1"/>
          <p:nvPr/>
        </p:nvSpPr>
        <p:spPr>
          <a:xfrm>
            <a:off x="296260" y="4667217"/>
            <a:ext cx="8551480" cy="1815882"/>
          </a:xfrm>
          <a:prstGeom prst="rect">
            <a:avLst/>
          </a:prstGeom>
          <a:solidFill>
            <a:schemeClr val="accent1">
              <a:lumMod val="50000"/>
            </a:schemeClr>
          </a:solidFill>
        </p:spPr>
        <p:txBody>
          <a:bodyPr wrap="square" rtlCol="0">
            <a:spAutoFit/>
          </a:bodyPr>
          <a:lstStyle/>
          <a:p>
            <a:r>
              <a:rPr lang="en-US" sz="2800" dirty="0" smtClean="0">
                <a:solidFill>
                  <a:schemeClr val="bg1"/>
                </a:solidFill>
                <a:latin typeface="Avenir Black"/>
                <a:cs typeface="Avenir Black"/>
              </a:rPr>
              <a:t>JOSEPH G. REFUGIO, FBE, CHP, DM-EM</a:t>
            </a:r>
          </a:p>
          <a:p>
            <a:r>
              <a:rPr lang="en-US" sz="2800" dirty="0" smtClean="0">
                <a:solidFill>
                  <a:schemeClr val="bg1"/>
                </a:solidFill>
                <a:latin typeface="Avenir Black"/>
                <a:cs typeface="Avenir Black"/>
              </a:rPr>
              <a:t>Dean, College of Business Education</a:t>
            </a:r>
          </a:p>
          <a:p>
            <a:r>
              <a:rPr lang="en-US" sz="2800" dirty="0" smtClean="0">
                <a:solidFill>
                  <a:schemeClr val="bg1"/>
                </a:solidFill>
                <a:latin typeface="Avenir Black"/>
                <a:cs typeface="Avenir Black"/>
              </a:rPr>
              <a:t>St. Vincent’s College Incorporated</a:t>
            </a:r>
          </a:p>
          <a:p>
            <a:r>
              <a:rPr lang="en-US" sz="2800" dirty="0" err="1" smtClean="0">
                <a:solidFill>
                  <a:schemeClr val="bg1"/>
                </a:solidFill>
                <a:latin typeface="Avenir Black"/>
                <a:cs typeface="Avenir Black"/>
              </a:rPr>
              <a:t>Dipolog</a:t>
            </a:r>
            <a:r>
              <a:rPr lang="en-US" sz="2800" dirty="0" smtClean="0">
                <a:solidFill>
                  <a:schemeClr val="bg1"/>
                </a:solidFill>
                <a:latin typeface="Avenir Black"/>
                <a:cs typeface="Avenir Black"/>
              </a:rPr>
              <a:t> City, Philippines</a:t>
            </a:r>
            <a:endParaRPr lang="en-US" sz="2800" dirty="0">
              <a:solidFill>
                <a:schemeClr val="bg1"/>
              </a:solidFill>
              <a:latin typeface="Avenir Black"/>
              <a:cs typeface="Avenir Black"/>
            </a:endParaRPr>
          </a:p>
        </p:txBody>
      </p:sp>
    </p:spTree>
    <p:extLst>
      <p:ext uri="{BB962C8B-B14F-4D97-AF65-F5344CB8AC3E}">
        <p14:creationId xmlns:p14="http://schemas.microsoft.com/office/powerpoint/2010/main" val="363920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5549442" y="5722270"/>
            <a:ext cx="3603708" cy="646331"/>
          </a:xfrm>
          <a:prstGeom prst="rect">
            <a:avLst/>
          </a:prstGeom>
          <a:noFill/>
        </p:spPr>
        <p:txBody>
          <a:bodyPr wrap="none" rtlCol="0">
            <a:spAutoFit/>
          </a:bodyPr>
          <a:lstStyle/>
          <a:p>
            <a:r>
              <a:rPr lang="en-US" sz="3600" dirty="0" smtClean="0">
                <a:latin typeface="Avenir Black"/>
                <a:cs typeface="Avenir Black"/>
              </a:rPr>
              <a:t>Smart Speakers</a:t>
            </a:r>
            <a:endParaRPr lang="en-US" sz="3600" dirty="0">
              <a:latin typeface="Avenir Black"/>
              <a:cs typeface="Avenir Black"/>
            </a:endParaRPr>
          </a:p>
        </p:txBody>
      </p:sp>
    </p:spTree>
    <p:extLst>
      <p:ext uri="{BB962C8B-B14F-4D97-AF65-F5344CB8AC3E}">
        <p14:creationId xmlns:p14="http://schemas.microsoft.com/office/powerpoint/2010/main" val="22952081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8040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2566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850901"/>
            <a:ext cx="9144000" cy="5143500"/>
          </a:xfrm>
          <a:prstGeom prst="rect">
            <a:avLst/>
          </a:prstGeom>
          <a:ln>
            <a:noFill/>
          </a:ln>
          <a:effectLst>
            <a:softEdge rad="112500"/>
          </a:effectLst>
        </p:spPr>
      </p:pic>
    </p:spTree>
    <p:extLst>
      <p:ext uri="{BB962C8B-B14F-4D97-AF65-F5344CB8AC3E}">
        <p14:creationId xmlns:p14="http://schemas.microsoft.com/office/powerpoint/2010/main" val="13565808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800" y="317501"/>
            <a:ext cx="8280400" cy="6210300"/>
          </a:xfrm>
          <a:prstGeom prst="rect">
            <a:avLst/>
          </a:prstGeom>
          <a:ln>
            <a:noFill/>
          </a:ln>
          <a:effectLst>
            <a:softEdge rad="112500"/>
          </a:effectLst>
        </p:spPr>
      </p:pic>
    </p:spTree>
    <p:extLst>
      <p:ext uri="{BB962C8B-B14F-4D97-AF65-F5344CB8AC3E}">
        <p14:creationId xmlns:p14="http://schemas.microsoft.com/office/powerpoint/2010/main" val="2177435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49071"/>
          </a:xfrm>
          <a:prstGeom prst="rect">
            <a:avLst/>
          </a:prstGeom>
        </p:spPr>
      </p:pic>
    </p:spTree>
    <p:extLst>
      <p:ext uri="{BB962C8B-B14F-4D97-AF65-F5344CB8AC3E}">
        <p14:creationId xmlns:p14="http://schemas.microsoft.com/office/powerpoint/2010/main" val="41719367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72500" cy="6858000"/>
          </a:xfrm>
          <a:prstGeom prst="rect">
            <a:avLst/>
          </a:prstGeom>
          <a:ln>
            <a:noFill/>
          </a:ln>
          <a:effectLst>
            <a:softEdge rad="112500"/>
          </a:effectLst>
        </p:spPr>
      </p:pic>
    </p:spTree>
    <p:extLst>
      <p:ext uri="{BB962C8B-B14F-4D97-AF65-F5344CB8AC3E}">
        <p14:creationId xmlns:p14="http://schemas.microsoft.com/office/powerpoint/2010/main" val="873843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700" y="381001"/>
            <a:ext cx="8102600" cy="6083300"/>
          </a:xfrm>
          <a:prstGeom prst="rect">
            <a:avLst/>
          </a:prstGeom>
          <a:ln>
            <a:noFill/>
          </a:ln>
          <a:effectLst>
            <a:softEdge rad="112500"/>
          </a:effectLst>
        </p:spPr>
      </p:pic>
    </p:spTree>
    <p:extLst>
      <p:ext uri="{BB962C8B-B14F-4D97-AF65-F5344CB8AC3E}">
        <p14:creationId xmlns:p14="http://schemas.microsoft.com/office/powerpoint/2010/main" val="53359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9126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9149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46128" cy="6858000"/>
          </a:xfrm>
          <a:prstGeom prst="rect">
            <a:avLst/>
          </a:prstGeom>
        </p:spPr>
      </p:pic>
    </p:spTree>
    <p:extLst>
      <p:ext uri="{BB962C8B-B14F-4D97-AF65-F5344CB8AC3E}">
        <p14:creationId xmlns:p14="http://schemas.microsoft.com/office/powerpoint/2010/main" val="317505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1366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1670" y="680311"/>
            <a:ext cx="8128000" cy="5321300"/>
          </a:xfrm>
          <a:prstGeom prst="rect">
            <a:avLst/>
          </a:prstGeom>
        </p:spPr>
      </p:pic>
      <p:sp>
        <p:nvSpPr>
          <p:cNvPr id="3" name="TextBox 2"/>
          <p:cNvSpPr txBox="1"/>
          <p:nvPr/>
        </p:nvSpPr>
        <p:spPr>
          <a:xfrm>
            <a:off x="907082" y="985720"/>
            <a:ext cx="5955495" cy="3785652"/>
          </a:xfrm>
          <a:prstGeom prst="rect">
            <a:avLst/>
          </a:prstGeom>
          <a:noFill/>
        </p:spPr>
        <p:txBody>
          <a:bodyPr wrap="square" rtlCol="0">
            <a:spAutoFit/>
          </a:bodyPr>
          <a:lstStyle/>
          <a:p>
            <a:r>
              <a:rPr lang="en-US" sz="4000" b="1" dirty="0">
                <a:solidFill>
                  <a:schemeClr val="tx2">
                    <a:lumMod val="75000"/>
                  </a:schemeClr>
                </a:solidFill>
                <a:latin typeface="Avenir Heavy"/>
                <a:cs typeface="Avenir Heavy"/>
              </a:rPr>
              <a:t>Starbucks wants to use the </a:t>
            </a:r>
            <a:r>
              <a:rPr lang="en-US" sz="4000" b="1" dirty="0">
                <a:latin typeface="Avenir Black"/>
                <a:cs typeface="Avenir Black"/>
              </a:rPr>
              <a:t>Internet of Things </a:t>
            </a:r>
            <a:r>
              <a:rPr lang="en-US" sz="4000" b="1" dirty="0">
                <a:solidFill>
                  <a:schemeClr val="tx2">
                    <a:lumMod val="75000"/>
                  </a:schemeClr>
                </a:solidFill>
                <a:latin typeface="Avenir Heavy"/>
                <a:cs typeface="Avenir Heavy"/>
              </a:rPr>
              <a:t>to improve business efficiency and the quality of </a:t>
            </a:r>
            <a:r>
              <a:rPr lang="en-US" sz="4000" b="1" dirty="0" smtClean="0">
                <a:solidFill>
                  <a:schemeClr val="tx2">
                    <a:lumMod val="75000"/>
                  </a:schemeClr>
                </a:solidFill>
                <a:latin typeface="Avenir Heavy"/>
                <a:cs typeface="Avenir Heavy"/>
              </a:rPr>
              <a:t>their </a:t>
            </a:r>
            <a:r>
              <a:rPr lang="en-US" sz="4000" b="1" dirty="0">
                <a:solidFill>
                  <a:schemeClr val="tx2">
                    <a:lumMod val="75000"/>
                  </a:schemeClr>
                </a:solidFill>
                <a:latin typeface="Avenir Heavy"/>
                <a:cs typeface="Avenir Heavy"/>
              </a:rPr>
              <a:t>drinks</a:t>
            </a:r>
            <a:r>
              <a:rPr lang="en-US" sz="4000" dirty="0">
                <a:latin typeface="Avenir Heavy"/>
                <a:cs typeface="Avenir Heavy"/>
              </a:rPr>
              <a:t>.</a:t>
            </a:r>
          </a:p>
          <a:p>
            <a:endParaRPr lang="en-US" sz="4000" dirty="0"/>
          </a:p>
        </p:txBody>
      </p:sp>
    </p:spTree>
    <p:extLst>
      <p:ext uri="{BB962C8B-B14F-4D97-AF65-F5344CB8AC3E}">
        <p14:creationId xmlns:p14="http://schemas.microsoft.com/office/powerpoint/2010/main" val="21883633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96260" y="222195"/>
            <a:ext cx="8704184" cy="2862322"/>
          </a:xfrm>
          <a:prstGeom prst="rect">
            <a:avLst/>
          </a:prstGeom>
          <a:noFill/>
        </p:spPr>
        <p:txBody>
          <a:bodyPr wrap="square" rtlCol="0">
            <a:spAutoFit/>
          </a:bodyPr>
          <a:lstStyle/>
          <a:p>
            <a:r>
              <a:rPr lang="en-US" sz="3600" b="1" dirty="0" smtClean="0">
                <a:solidFill>
                  <a:schemeClr val="accent3">
                    <a:lumMod val="50000"/>
                  </a:schemeClr>
                </a:solidFill>
                <a:latin typeface="Avenir Heavy"/>
                <a:cs typeface="Avenir Heavy"/>
              </a:rPr>
              <a:t>Starbucks </a:t>
            </a:r>
            <a:r>
              <a:rPr lang="en-US" sz="3600" b="1" dirty="0">
                <a:solidFill>
                  <a:schemeClr val="accent3">
                    <a:lumMod val="50000"/>
                  </a:schemeClr>
                </a:solidFill>
                <a:latin typeface="Avenir Heavy"/>
                <a:cs typeface="Avenir Heavy"/>
              </a:rPr>
              <a:t>system </a:t>
            </a:r>
            <a:r>
              <a:rPr lang="en-US" sz="3600" dirty="0">
                <a:solidFill>
                  <a:schemeClr val="accent3">
                    <a:lumMod val="50000"/>
                  </a:schemeClr>
                </a:solidFill>
                <a:latin typeface="Avenir Heavy"/>
                <a:cs typeface="Avenir Heavy"/>
              </a:rPr>
              <a:t>called </a:t>
            </a:r>
            <a:r>
              <a:rPr lang="en-US" sz="3600" b="1" dirty="0" err="1">
                <a:latin typeface="Avenir Heavy"/>
                <a:cs typeface="Avenir Heavy"/>
              </a:rPr>
              <a:t>CloverNet</a:t>
            </a:r>
            <a:r>
              <a:rPr lang="en-US" sz="3600" b="1" dirty="0">
                <a:solidFill>
                  <a:schemeClr val="accent3">
                    <a:lumMod val="50000"/>
                  </a:schemeClr>
                </a:solidFill>
                <a:latin typeface="Avenir Heavy"/>
                <a:cs typeface="Avenir Heavy"/>
              </a:rPr>
              <a:t>, track customer preferences</a:t>
            </a:r>
            <a:r>
              <a:rPr lang="en-US" sz="3600" dirty="0">
                <a:solidFill>
                  <a:schemeClr val="accent3">
                    <a:lumMod val="50000"/>
                  </a:schemeClr>
                </a:solidFill>
                <a:latin typeface="Avenir Heavy"/>
                <a:cs typeface="Avenir Heavy"/>
              </a:rPr>
              <a:t>, update recipes digitally and self-monitor performance so problems can be flagged </a:t>
            </a:r>
            <a:r>
              <a:rPr lang="en-US" sz="3600" dirty="0" smtClean="0">
                <a:solidFill>
                  <a:schemeClr val="accent3">
                    <a:lumMod val="50000"/>
                  </a:schemeClr>
                </a:solidFill>
                <a:latin typeface="Avenir Heavy"/>
                <a:cs typeface="Avenir Heavy"/>
              </a:rPr>
              <a:t>up…</a:t>
            </a:r>
            <a:endParaRPr lang="en-US" sz="3600" dirty="0">
              <a:solidFill>
                <a:schemeClr val="accent3">
                  <a:lumMod val="50000"/>
                </a:schemeClr>
              </a:solidFill>
              <a:latin typeface="Avenir Heavy"/>
              <a:cs typeface="Avenir Heavy"/>
            </a:endParaRPr>
          </a:p>
        </p:txBody>
      </p:sp>
    </p:spTree>
    <p:extLst>
      <p:ext uri="{BB962C8B-B14F-4D97-AF65-F5344CB8AC3E}">
        <p14:creationId xmlns:p14="http://schemas.microsoft.com/office/powerpoint/2010/main" val="26934799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60401"/>
            <a:ext cx="9144000" cy="5528633"/>
          </a:xfrm>
          <a:prstGeom prst="rect">
            <a:avLst/>
          </a:prstGeom>
        </p:spPr>
      </p:pic>
    </p:spTree>
    <p:extLst>
      <p:ext uri="{BB962C8B-B14F-4D97-AF65-F5344CB8AC3E}">
        <p14:creationId xmlns:p14="http://schemas.microsoft.com/office/powerpoint/2010/main" val="9994301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61" y="1498303"/>
            <a:ext cx="8704184" cy="4832092"/>
          </a:xfrm>
          <a:prstGeom prst="rect">
            <a:avLst/>
          </a:prstGeom>
          <a:solidFill>
            <a:schemeClr val="bg1"/>
          </a:solidFill>
        </p:spPr>
        <p:txBody>
          <a:bodyPr wrap="square" rtlCol="0">
            <a:spAutoFit/>
          </a:bodyPr>
          <a:lstStyle/>
          <a:p>
            <a:r>
              <a:rPr lang="en-US" sz="4400" b="1" spc="300" dirty="0" smtClean="0">
                <a:ln w="11430" cmpd="sng">
                  <a:solidFill>
                    <a:schemeClr val="accent1">
                      <a:tint val="10000"/>
                    </a:schemeClr>
                  </a:solidFill>
                  <a:prstDash val="solid"/>
                  <a:miter lim="800000"/>
                </a:ln>
                <a:solidFill>
                  <a:srgbClr val="800000"/>
                </a:solidFill>
                <a:effectLst>
                  <a:glow rad="45500">
                    <a:schemeClr val="accent1">
                      <a:satMod val="220000"/>
                      <a:alpha val="35000"/>
                    </a:schemeClr>
                  </a:glow>
                </a:effectLst>
                <a:latin typeface="Arial Black"/>
                <a:cs typeface="Arial Black"/>
              </a:rPr>
              <a:t>“The </a:t>
            </a:r>
            <a:r>
              <a:rPr lang="en-US" sz="4400" b="1" spc="300" dirty="0">
                <a:ln w="11430" cmpd="sng">
                  <a:solidFill>
                    <a:schemeClr val="accent1">
                      <a:tint val="10000"/>
                    </a:schemeClr>
                  </a:solidFill>
                  <a:prstDash val="solid"/>
                  <a:miter lim="800000"/>
                </a:ln>
                <a:solidFill>
                  <a:srgbClr val="800000"/>
                </a:solidFill>
                <a:effectLst>
                  <a:glow rad="45500">
                    <a:schemeClr val="accent1">
                      <a:satMod val="220000"/>
                      <a:alpha val="35000"/>
                    </a:schemeClr>
                  </a:glow>
                </a:effectLst>
                <a:latin typeface="Arial Black"/>
                <a:cs typeface="Arial Black"/>
              </a:rPr>
              <a:t>Internet of Things (</a:t>
            </a:r>
            <a:r>
              <a:rPr lang="en-US" sz="4400" b="1" spc="300" dirty="0" err="1">
                <a:ln w="11430" cmpd="sng">
                  <a:solidFill>
                    <a:schemeClr val="accent1">
                      <a:tint val="10000"/>
                    </a:schemeClr>
                  </a:solidFill>
                  <a:prstDash val="solid"/>
                  <a:miter lim="800000"/>
                </a:ln>
                <a:solidFill>
                  <a:srgbClr val="800000"/>
                </a:solidFill>
                <a:effectLst>
                  <a:glow rad="45500">
                    <a:schemeClr val="accent1">
                      <a:satMod val="220000"/>
                      <a:alpha val="35000"/>
                    </a:schemeClr>
                  </a:glow>
                </a:effectLst>
                <a:latin typeface="Arial Black"/>
                <a:cs typeface="Arial Black"/>
              </a:rPr>
              <a:t>IoT</a:t>
            </a:r>
            <a:r>
              <a:rPr lang="en-US" sz="4400" b="1" spc="300" dirty="0">
                <a:ln w="11430" cmpd="sng">
                  <a:solidFill>
                    <a:schemeClr val="accent1">
                      <a:tint val="10000"/>
                    </a:schemeClr>
                  </a:solidFill>
                  <a:prstDash val="solid"/>
                  <a:miter lim="800000"/>
                </a:ln>
                <a:solidFill>
                  <a:srgbClr val="800000"/>
                </a:solidFill>
                <a:effectLst>
                  <a:glow rad="45500">
                    <a:schemeClr val="accent1">
                      <a:satMod val="220000"/>
                      <a:alpha val="35000"/>
                    </a:schemeClr>
                  </a:glow>
                </a:effectLst>
                <a:latin typeface="Arial Black"/>
                <a:cs typeface="Arial Black"/>
              </a:rPr>
              <a:t>) is the point of connection between products and the results they deliver—it’s where products become </a:t>
            </a:r>
            <a:r>
              <a:rPr lang="en-US" sz="4400" b="1" spc="300" dirty="0" smtClean="0">
                <a:ln w="11430" cmpd="sng">
                  <a:solidFill>
                    <a:schemeClr val="accent1">
                      <a:tint val="10000"/>
                    </a:schemeClr>
                  </a:solidFill>
                  <a:prstDash val="solid"/>
                  <a:miter lim="800000"/>
                </a:ln>
                <a:solidFill>
                  <a:srgbClr val="800000"/>
                </a:solidFill>
                <a:effectLst>
                  <a:glow rad="45500">
                    <a:schemeClr val="accent1">
                      <a:satMod val="220000"/>
                      <a:alpha val="35000"/>
                    </a:schemeClr>
                  </a:glow>
                </a:effectLst>
                <a:latin typeface="Arial Black"/>
                <a:cs typeface="Arial Black"/>
              </a:rPr>
              <a:t>software” </a:t>
            </a:r>
            <a:endParaRPr lang="en-US" sz="4400" b="1" spc="300" dirty="0">
              <a:ln w="11430" cmpd="sng">
                <a:solidFill>
                  <a:schemeClr val="accent1">
                    <a:tint val="10000"/>
                  </a:schemeClr>
                </a:solidFill>
                <a:prstDash val="solid"/>
                <a:miter lim="800000"/>
              </a:ln>
              <a:solidFill>
                <a:srgbClr val="800000"/>
              </a:solidFill>
              <a:effectLst>
                <a:glow rad="45500">
                  <a:schemeClr val="accent1">
                    <a:satMod val="220000"/>
                    <a:alpha val="35000"/>
                  </a:schemeClr>
                </a:glow>
              </a:effectLst>
              <a:latin typeface="Arial Black"/>
              <a:cs typeface="Arial Black"/>
            </a:endParaRPr>
          </a:p>
        </p:txBody>
      </p:sp>
    </p:spTree>
    <p:extLst>
      <p:ext uri="{BB962C8B-B14F-4D97-AF65-F5344CB8AC3E}">
        <p14:creationId xmlns:p14="http://schemas.microsoft.com/office/powerpoint/2010/main" val="41204296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62" y="1596542"/>
            <a:ext cx="8704185" cy="4524315"/>
          </a:xfrm>
          <a:prstGeom prst="rect">
            <a:avLst/>
          </a:prstGeom>
          <a:noFill/>
        </p:spPr>
        <p:txBody>
          <a:bodyPr wrap="square" rtlCol="0">
            <a:spAutoFit/>
          </a:bodyPr>
          <a:lstStyle/>
          <a:p>
            <a:pPr algn="ctr"/>
            <a:r>
              <a:rPr lang="en-US" sz="7200" b="1" dirty="0" err="1">
                <a:latin typeface="Avenir Heavy"/>
                <a:cs typeface="Avenir Heavy"/>
              </a:rPr>
              <a:t>IoT</a:t>
            </a:r>
            <a:r>
              <a:rPr lang="en-US" sz="7200" b="1" dirty="0">
                <a:latin typeface="Avenir Heavy"/>
                <a:cs typeface="Avenir Heavy"/>
              </a:rPr>
              <a:t> </a:t>
            </a:r>
            <a:r>
              <a:rPr lang="en-US" sz="7200" b="1" dirty="0" smtClean="0">
                <a:latin typeface="Avenir Heavy"/>
                <a:cs typeface="Avenir Heavy"/>
              </a:rPr>
              <a:t>is not </a:t>
            </a:r>
            <a:r>
              <a:rPr lang="en-US" sz="7200" b="1" dirty="0">
                <a:latin typeface="Avenir Heavy"/>
                <a:cs typeface="Avenir Heavy"/>
              </a:rPr>
              <a:t>a new business trend. It’s the new way of business. </a:t>
            </a:r>
          </a:p>
        </p:txBody>
      </p:sp>
    </p:spTree>
    <p:extLst>
      <p:ext uri="{BB962C8B-B14F-4D97-AF65-F5344CB8AC3E}">
        <p14:creationId xmlns:p14="http://schemas.microsoft.com/office/powerpoint/2010/main" val="28964702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4375" y="2061767"/>
            <a:ext cx="7787956" cy="3046988"/>
          </a:xfrm>
          <a:prstGeom prst="rect">
            <a:avLst/>
          </a:prstGeom>
          <a:solidFill>
            <a:schemeClr val="accent4">
              <a:lumMod val="50000"/>
            </a:schemeClr>
          </a:solidFill>
        </p:spPr>
        <p:txBody>
          <a:bodyPr wrap="square">
            <a:spAutoFit/>
          </a:bodyPr>
          <a:lstStyle/>
          <a:p>
            <a:pPr algn="ctr"/>
            <a:r>
              <a:rPr lang="en-US" sz="4800" b="1" dirty="0">
                <a:solidFill>
                  <a:srgbClr val="FFFFFF"/>
                </a:solidFill>
                <a:latin typeface="Chalkboard"/>
                <a:cs typeface="Chalkboard"/>
              </a:rPr>
              <a:t>As Benjamin Franklin once cautioned: “By failing to prepare, you are preparing to fail.</a:t>
            </a:r>
            <a:r>
              <a:rPr lang="en-US" sz="4800" b="1" dirty="0" smtClean="0">
                <a:solidFill>
                  <a:srgbClr val="FFFFFF"/>
                </a:solidFill>
                <a:latin typeface="Chalkboard"/>
                <a:cs typeface="Chalkboard"/>
              </a:rPr>
              <a:t>”</a:t>
            </a:r>
            <a:endParaRPr lang="en-US" sz="4800" b="1" dirty="0">
              <a:solidFill>
                <a:srgbClr val="FFFFFF"/>
              </a:solidFill>
              <a:latin typeface="Chalkboard"/>
              <a:cs typeface="Chalkboard"/>
            </a:endParaRPr>
          </a:p>
        </p:txBody>
      </p:sp>
    </p:spTree>
    <p:extLst>
      <p:ext uri="{BB962C8B-B14F-4D97-AF65-F5344CB8AC3E}">
        <p14:creationId xmlns:p14="http://schemas.microsoft.com/office/powerpoint/2010/main" val="286295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
        <p:nvSpPr>
          <p:cNvPr id="4" name="TextBox 3"/>
          <p:cNvSpPr txBox="1"/>
          <p:nvPr/>
        </p:nvSpPr>
        <p:spPr>
          <a:xfrm>
            <a:off x="296260" y="1894852"/>
            <a:ext cx="8551480" cy="2585323"/>
          </a:xfrm>
          <a:prstGeom prst="rect">
            <a:avLst/>
          </a:prstGeom>
          <a:solidFill>
            <a:srgbClr val="000090"/>
          </a:solidFill>
        </p:spPr>
        <p:txBody>
          <a:bodyPr wrap="square" rtlCol="0">
            <a:spAutoFit/>
          </a:bodyPr>
          <a:lstStyle/>
          <a:p>
            <a:pPr algn="ctr"/>
            <a:r>
              <a:rPr lang="en-US" sz="5400" b="1" dirty="0" smtClean="0">
                <a:solidFill>
                  <a:schemeClr val="bg1"/>
                </a:solidFill>
                <a:latin typeface="Chalkboard"/>
                <a:cs typeface="Chalkboard"/>
              </a:rPr>
              <a:t>BUSINESSES </a:t>
            </a:r>
            <a:r>
              <a:rPr lang="en-US" sz="5400" b="1" dirty="0">
                <a:solidFill>
                  <a:schemeClr val="bg1"/>
                </a:solidFill>
                <a:latin typeface="Chalkboard"/>
                <a:cs typeface="Chalkboard"/>
              </a:rPr>
              <a:t>must plan today for the emerging risks of tomorrow </a:t>
            </a:r>
            <a:endParaRPr lang="en-US" sz="5400" b="1" dirty="0">
              <a:solidFill>
                <a:schemeClr val="bg1"/>
              </a:solidFill>
            </a:endParaRPr>
          </a:p>
        </p:txBody>
      </p:sp>
    </p:spTree>
    <p:extLst>
      <p:ext uri="{BB962C8B-B14F-4D97-AF65-F5344CB8AC3E}">
        <p14:creationId xmlns:p14="http://schemas.microsoft.com/office/powerpoint/2010/main" val="39543478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4377" y="985721"/>
            <a:ext cx="7787955" cy="5078313"/>
          </a:xfrm>
          <a:prstGeom prst="rect">
            <a:avLst/>
          </a:prstGeom>
          <a:solidFill>
            <a:schemeClr val="accent6">
              <a:lumMod val="50000"/>
            </a:schemeClr>
          </a:solidFill>
        </p:spPr>
        <p:txBody>
          <a:bodyPr wrap="square">
            <a:spAutoFit/>
          </a:bodyPr>
          <a:lstStyle/>
          <a:p>
            <a:pPr algn="ctr"/>
            <a:r>
              <a:rPr lang="en-US" sz="5400" dirty="0">
                <a:solidFill>
                  <a:srgbClr val="FFFFFF"/>
                </a:solidFill>
                <a:latin typeface="Chalkboard"/>
                <a:cs typeface="Chalkboard"/>
              </a:rPr>
              <a:t>Strategic management includes strategic planning, implementation and review/control of the strategy of an organization. </a:t>
            </a:r>
          </a:p>
        </p:txBody>
      </p:sp>
    </p:spTree>
    <p:extLst>
      <p:ext uri="{BB962C8B-B14F-4D97-AF65-F5344CB8AC3E}">
        <p14:creationId xmlns:p14="http://schemas.microsoft.com/office/powerpoint/2010/main" val="1893939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671" y="1820071"/>
            <a:ext cx="8093365" cy="3785652"/>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Chalkboard"/>
                <a:cs typeface="Chalkboard"/>
              </a:rPr>
              <a:t>Gartner shortlisted the 10 most strategic </a:t>
            </a:r>
            <a:r>
              <a:rPr lang="en-US" sz="4000" b="1" dirty="0" err="1">
                <a:solidFill>
                  <a:schemeClr val="bg1"/>
                </a:solidFill>
                <a:latin typeface="Chalkboard"/>
                <a:cs typeface="Chalkboard"/>
              </a:rPr>
              <a:t>IoT</a:t>
            </a:r>
            <a:r>
              <a:rPr lang="en-US" sz="4000" b="1" dirty="0">
                <a:solidFill>
                  <a:schemeClr val="bg1"/>
                </a:solidFill>
                <a:latin typeface="Chalkboard"/>
                <a:cs typeface="Chalkboard"/>
              </a:rPr>
              <a:t> technologies and trends that will enable new revenue streams and business models, as well as new experiences and relationships</a:t>
            </a:r>
            <a:r>
              <a:rPr lang="en-US" sz="4000" dirty="0">
                <a:solidFill>
                  <a:schemeClr val="bg1"/>
                </a:solidFill>
                <a:latin typeface="Chalkboard"/>
                <a:cs typeface="Chalkboard"/>
              </a:rPr>
              <a:t>:</a:t>
            </a:r>
          </a:p>
        </p:txBody>
      </p:sp>
    </p:spTree>
    <p:extLst>
      <p:ext uri="{BB962C8B-B14F-4D97-AF65-F5344CB8AC3E}">
        <p14:creationId xmlns:p14="http://schemas.microsoft.com/office/powerpoint/2010/main" val="393245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871" y="1653795"/>
            <a:ext cx="7400053"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7200" b="1" dirty="0">
                <a:solidFill>
                  <a:schemeClr val="tx2">
                    <a:lumMod val="50000"/>
                  </a:schemeClr>
                </a:solidFill>
                <a:latin typeface="Chalkboard SE Regular"/>
                <a:cs typeface="Chalkboard SE Regular"/>
              </a:rPr>
              <a:t>is considered to be a “</a:t>
            </a:r>
            <a:r>
              <a:rPr lang="en-US" sz="7200" b="1" dirty="0">
                <a:solidFill>
                  <a:schemeClr val="accent2">
                    <a:lumMod val="50000"/>
                  </a:schemeClr>
                </a:solidFill>
                <a:latin typeface="Chalkboard SE Regular"/>
                <a:cs typeface="Chalkboard SE Regular"/>
              </a:rPr>
              <a:t>disruptive technology</a:t>
            </a:r>
            <a:r>
              <a:rPr lang="en-US" sz="7200" b="1" dirty="0">
                <a:solidFill>
                  <a:schemeClr val="tx2">
                    <a:lumMod val="50000"/>
                  </a:schemeClr>
                </a:solidFill>
                <a:latin typeface="Chalkboard SE Regular"/>
                <a:cs typeface="Chalkboard SE Regular"/>
              </a:rPr>
              <a:t>"</a:t>
            </a:r>
          </a:p>
        </p:txBody>
      </p:sp>
    </p:spTree>
    <p:extLst>
      <p:ext uri="{BB962C8B-B14F-4D97-AF65-F5344CB8AC3E}">
        <p14:creationId xmlns:p14="http://schemas.microsoft.com/office/powerpoint/2010/main" val="32601762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0901"/>
            <a:ext cx="9144000" cy="5143500"/>
          </a:xfrm>
          <a:prstGeom prst="rect">
            <a:avLst/>
          </a:prstGeom>
        </p:spPr>
      </p:pic>
      <p:sp>
        <p:nvSpPr>
          <p:cNvPr id="4" name="TextBox 3"/>
          <p:cNvSpPr txBox="1"/>
          <p:nvPr/>
        </p:nvSpPr>
        <p:spPr>
          <a:xfrm>
            <a:off x="694625" y="1518910"/>
            <a:ext cx="4793607" cy="1015663"/>
          </a:xfrm>
          <a:prstGeom prst="rect">
            <a:avLst/>
          </a:prstGeom>
          <a:noFill/>
        </p:spPr>
        <p:txBody>
          <a:bodyPr wrap="none" rtlCol="0">
            <a:spAutoFit/>
          </a:bodyPr>
          <a:lstStyle/>
          <a:p>
            <a:r>
              <a:rPr lang="en-US" sz="6000" b="1" dirty="0" smtClean="0">
                <a:solidFill>
                  <a:srgbClr val="FFFFFF"/>
                </a:solidFill>
                <a:latin typeface="Chalkboard"/>
                <a:cs typeface="Chalkboard"/>
              </a:rPr>
              <a:t>TREND NO. 1</a:t>
            </a:r>
            <a:endParaRPr lang="en-US" sz="6000" b="1" dirty="0">
              <a:solidFill>
                <a:srgbClr val="FFFFFF"/>
              </a:solidFill>
              <a:latin typeface="Chalkboard"/>
              <a:cs typeface="Chalkboard"/>
            </a:endParaRPr>
          </a:p>
        </p:txBody>
      </p:sp>
    </p:spTree>
    <p:extLst>
      <p:ext uri="{BB962C8B-B14F-4D97-AF65-F5344CB8AC3E}">
        <p14:creationId xmlns:p14="http://schemas.microsoft.com/office/powerpoint/2010/main" val="4132044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926" y="1021337"/>
            <a:ext cx="3111282" cy="769441"/>
          </a:xfrm>
          <a:prstGeom prst="rect">
            <a:avLst/>
          </a:prstGeom>
          <a:noFill/>
        </p:spPr>
        <p:txBody>
          <a:bodyPr wrap="none" rtlCol="0">
            <a:spAutoFit/>
          </a:bodyPr>
          <a:lstStyle/>
          <a:p>
            <a:r>
              <a:rPr lang="en-US" sz="4400" b="1" dirty="0" smtClean="0">
                <a:latin typeface="Chalkboard"/>
                <a:cs typeface="Chalkboard"/>
              </a:rPr>
              <a:t>STRATEGY:</a:t>
            </a:r>
            <a:endParaRPr lang="en-US" sz="4400" b="1" dirty="0">
              <a:latin typeface="Chalkboard"/>
              <a:cs typeface="Chalkboard"/>
            </a:endParaRPr>
          </a:p>
        </p:txBody>
      </p:sp>
      <p:sp>
        <p:nvSpPr>
          <p:cNvPr id="3" name="TextBox 2"/>
          <p:cNvSpPr txBox="1"/>
          <p:nvPr/>
        </p:nvSpPr>
        <p:spPr>
          <a:xfrm>
            <a:off x="907080" y="2054655"/>
            <a:ext cx="7329840" cy="3785652"/>
          </a:xfrm>
          <a:prstGeom prst="rect">
            <a:avLst/>
          </a:prstGeom>
          <a:solidFill>
            <a:schemeClr val="accent1">
              <a:lumMod val="50000"/>
            </a:schemeClr>
          </a:solidFill>
        </p:spPr>
        <p:txBody>
          <a:bodyPr wrap="square" rtlCol="0">
            <a:spAutoFit/>
          </a:bodyPr>
          <a:lstStyle/>
          <a:p>
            <a:pPr algn="ctr"/>
            <a:r>
              <a:rPr lang="en-US" sz="4800" b="1" dirty="0" smtClean="0">
                <a:solidFill>
                  <a:srgbClr val="FFFFFF"/>
                </a:solidFill>
                <a:latin typeface="Chalkboard"/>
                <a:cs typeface="Chalkboard"/>
              </a:rPr>
              <a:t>…must </a:t>
            </a:r>
            <a:r>
              <a:rPr lang="en-US" sz="4800" b="1" dirty="0">
                <a:solidFill>
                  <a:srgbClr val="FFFFFF"/>
                </a:solidFill>
                <a:latin typeface="Chalkboard"/>
                <a:cs typeface="Chalkboard"/>
              </a:rPr>
              <a:t>build an organization with the tools and skills to exploit AI in their </a:t>
            </a:r>
            <a:r>
              <a:rPr lang="en-US" sz="4800" b="1" dirty="0" err="1">
                <a:solidFill>
                  <a:srgbClr val="FFFFFF"/>
                </a:solidFill>
                <a:latin typeface="Chalkboard"/>
                <a:cs typeface="Chalkboard"/>
              </a:rPr>
              <a:t>IoT</a:t>
            </a:r>
            <a:r>
              <a:rPr lang="en-US" sz="4800" b="1" dirty="0">
                <a:solidFill>
                  <a:srgbClr val="FFFFFF"/>
                </a:solidFill>
                <a:latin typeface="Chalkboard"/>
                <a:cs typeface="Chalkboard"/>
              </a:rPr>
              <a:t> strategy.</a:t>
            </a:r>
          </a:p>
        </p:txBody>
      </p:sp>
    </p:spTree>
    <p:extLst>
      <p:ext uri="{BB962C8B-B14F-4D97-AF65-F5344CB8AC3E}">
        <p14:creationId xmlns:p14="http://schemas.microsoft.com/office/powerpoint/2010/main" val="3982984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670" y="1284029"/>
            <a:ext cx="4469678" cy="923330"/>
          </a:xfrm>
          <a:prstGeom prst="rect">
            <a:avLst/>
          </a:prstGeom>
          <a:noFill/>
        </p:spPr>
        <p:txBody>
          <a:bodyPr wrap="none" rtlCol="0">
            <a:spAutoFit/>
          </a:bodyPr>
          <a:lstStyle/>
          <a:p>
            <a:r>
              <a:rPr lang="en-US" sz="5400" b="1" dirty="0" smtClean="0">
                <a:latin typeface="Chalkboard"/>
                <a:cs typeface="Chalkboard"/>
              </a:rPr>
              <a:t>TREND NO. 2</a:t>
            </a:r>
            <a:endParaRPr lang="en-US" sz="5400" b="1" dirty="0">
              <a:latin typeface="Chalkboard"/>
              <a:cs typeface="Chalkboard"/>
            </a:endParaRPr>
          </a:p>
        </p:txBody>
      </p:sp>
      <p:sp>
        <p:nvSpPr>
          <p:cNvPr id="3" name="TextBox 2"/>
          <p:cNvSpPr txBox="1"/>
          <p:nvPr/>
        </p:nvSpPr>
        <p:spPr>
          <a:xfrm>
            <a:off x="1212492" y="2933065"/>
            <a:ext cx="6871725" cy="1754327"/>
          </a:xfrm>
          <a:prstGeom prst="rect">
            <a:avLst/>
          </a:prstGeom>
          <a:solidFill>
            <a:schemeClr val="accent5">
              <a:lumMod val="50000"/>
            </a:schemeClr>
          </a:solidFill>
        </p:spPr>
        <p:txBody>
          <a:bodyPr wrap="square" rtlCol="0">
            <a:spAutoFit/>
          </a:bodyPr>
          <a:lstStyle/>
          <a:p>
            <a:pPr algn="ctr"/>
            <a:r>
              <a:rPr lang="en-US" sz="5400" b="1" dirty="0" smtClean="0">
                <a:solidFill>
                  <a:srgbClr val="FFFFFF"/>
                </a:solidFill>
                <a:latin typeface="Chalkboard"/>
                <a:cs typeface="Chalkboard"/>
              </a:rPr>
              <a:t>Social, Legal &amp; Ethical of </a:t>
            </a:r>
            <a:r>
              <a:rPr lang="en-US" sz="5400" b="1" dirty="0" err="1" smtClean="0">
                <a:solidFill>
                  <a:srgbClr val="FFFFFF"/>
                </a:solidFill>
                <a:latin typeface="Chalkboard"/>
                <a:cs typeface="Chalkboard"/>
              </a:rPr>
              <a:t>IoT</a:t>
            </a:r>
            <a:endParaRPr lang="en-US" sz="5400" b="1" dirty="0">
              <a:solidFill>
                <a:srgbClr val="FFFFFF"/>
              </a:solidFill>
              <a:latin typeface="Chalkboard"/>
              <a:cs typeface="Chalkboard"/>
            </a:endParaRPr>
          </a:p>
        </p:txBody>
      </p:sp>
    </p:spTree>
    <p:extLst>
      <p:ext uri="{BB962C8B-B14F-4D97-AF65-F5344CB8AC3E}">
        <p14:creationId xmlns:p14="http://schemas.microsoft.com/office/powerpoint/2010/main" val="2464345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965" y="527605"/>
            <a:ext cx="4349208" cy="1107996"/>
          </a:xfrm>
          <a:prstGeom prst="rect">
            <a:avLst/>
          </a:prstGeom>
          <a:noFill/>
        </p:spPr>
        <p:txBody>
          <a:bodyPr wrap="none" rtlCol="0">
            <a:spAutoFit/>
          </a:bodyPr>
          <a:lstStyle/>
          <a:p>
            <a:r>
              <a:rPr lang="en-US" sz="6600" b="1" dirty="0" smtClean="0">
                <a:latin typeface="Chalkboard"/>
                <a:cs typeface="Chalkboard"/>
              </a:rPr>
              <a:t>STRATEGY</a:t>
            </a:r>
            <a:endParaRPr lang="en-US" sz="6600" b="1" dirty="0">
              <a:latin typeface="Chalkboard"/>
              <a:cs typeface="Chalkboard"/>
            </a:endParaRPr>
          </a:p>
        </p:txBody>
      </p:sp>
      <p:sp>
        <p:nvSpPr>
          <p:cNvPr id="3" name="TextBox 2"/>
          <p:cNvSpPr txBox="1"/>
          <p:nvPr/>
        </p:nvSpPr>
        <p:spPr>
          <a:xfrm>
            <a:off x="448966" y="2207361"/>
            <a:ext cx="8246070" cy="4031873"/>
          </a:xfrm>
          <a:prstGeom prst="rect">
            <a:avLst/>
          </a:prstGeom>
          <a:solidFill>
            <a:schemeClr val="tx1">
              <a:lumMod val="95000"/>
              <a:lumOff val="5000"/>
            </a:schemeClr>
          </a:solidFill>
        </p:spPr>
        <p:txBody>
          <a:bodyPr wrap="square" rtlCol="0">
            <a:spAutoFit/>
          </a:bodyPr>
          <a:lstStyle/>
          <a:p>
            <a:r>
              <a:rPr lang="en-US" sz="3200" b="1" dirty="0" smtClean="0">
                <a:solidFill>
                  <a:srgbClr val="FFFFFF"/>
                </a:solidFill>
                <a:latin typeface="Chalkboard"/>
                <a:cs typeface="Chalkboard"/>
              </a:rPr>
              <a:t>Organizations must</a:t>
            </a:r>
            <a:r>
              <a:rPr lang="en-US" sz="3200" b="1" dirty="0">
                <a:solidFill>
                  <a:srgbClr val="FFFFFF"/>
                </a:solidFill>
                <a:latin typeface="Chalkboard"/>
                <a:cs typeface="Chalkboard"/>
              </a:rPr>
              <a:t>, therefore, educate themselves and their staff in this area, and consider forming groups, such as ethics councils, to review corporate strategy. </a:t>
            </a:r>
            <a:r>
              <a:rPr lang="en-US" sz="3200" b="1" dirty="0" smtClean="0">
                <a:solidFill>
                  <a:srgbClr val="FFFFFF"/>
                </a:solidFill>
                <a:latin typeface="Chalkboard"/>
                <a:cs typeface="Chalkboard"/>
              </a:rPr>
              <a:t>Managers </a:t>
            </a:r>
            <a:r>
              <a:rPr lang="en-US" sz="3200" b="1" dirty="0">
                <a:solidFill>
                  <a:srgbClr val="FFFFFF"/>
                </a:solidFill>
                <a:latin typeface="Chalkboard"/>
                <a:cs typeface="Chalkboard"/>
              </a:rPr>
              <a:t>should also consider having key algorithms and AI systems reviewed by external consultancies to identify potential bias.”</a:t>
            </a:r>
          </a:p>
        </p:txBody>
      </p:sp>
    </p:spTree>
    <p:extLst>
      <p:ext uri="{BB962C8B-B14F-4D97-AF65-F5344CB8AC3E}">
        <p14:creationId xmlns:p14="http://schemas.microsoft.com/office/powerpoint/2010/main" val="3002345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602" y="0"/>
            <a:ext cx="7151009" cy="6858000"/>
          </a:xfrm>
          <a:prstGeom prst="rect">
            <a:avLst/>
          </a:prstGeom>
        </p:spPr>
      </p:pic>
      <p:sp>
        <p:nvSpPr>
          <p:cNvPr id="4" name="TextBox 3"/>
          <p:cNvSpPr txBox="1"/>
          <p:nvPr/>
        </p:nvSpPr>
        <p:spPr>
          <a:xfrm>
            <a:off x="-78560" y="367800"/>
            <a:ext cx="4469678" cy="923330"/>
          </a:xfrm>
          <a:prstGeom prst="rect">
            <a:avLst/>
          </a:prstGeom>
          <a:noFill/>
        </p:spPr>
        <p:txBody>
          <a:bodyPr wrap="none" rtlCol="0">
            <a:spAutoFit/>
          </a:bodyPr>
          <a:lstStyle/>
          <a:p>
            <a:r>
              <a:rPr lang="en-US" sz="5400" b="1" dirty="0" smtClean="0">
                <a:latin typeface="Chalkboard"/>
                <a:cs typeface="Chalkboard"/>
              </a:rPr>
              <a:t>TREND NO. 3</a:t>
            </a:r>
            <a:endParaRPr lang="en-US" sz="5400" b="1" dirty="0">
              <a:latin typeface="Chalkboard"/>
              <a:cs typeface="Chalkboard"/>
            </a:endParaRPr>
          </a:p>
        </p:txBody>
      </p:sp>
      <p:sp>
        <p:nvSpPr>
          <p:cNvPr id="5" name="TextBox 4"/>
          <p:cNvSpPr txBox="1"/>
          <p:nvPr/>
        </p:nvSpPr>
        <p:spPr>
          <a:xfrm>
            <a:off x="1823312" y="2970886"/>
            <a:ext cx="4958653" cy="769441"/>
          </a:xfrm>
          <a:prstGeom prst="rect">
            <a:avLst/>
          </a:prstGeom>
          <a:noFill/>
        </p:spPr>
        <p:txBody>
          <a:bodyPr wrap="none" rtlCol="0">
            <a:spAutoFit/>
          </a:bodyPr>
          <a:lstStyle/>
          <a:p>
            <a:r>
              <a:rPr lang="en-US" sz="4400" b="1" dirty="0" smtClean="0">
                <a:latin typeface="Chalkboard"/>
                <a:cs typeface="Chalkboard"/>
              </a:rPr>
              <a:t>&amp; DATA BROKING</a:t>
            </a:r>
            <a:endParaRPr lang="en-US" sz="4400" b="1" dirty="0">
              <a:latin typeface="Chalkboard"/>
              <a:cs typeface="Chalkboard"/>
            </a:endParaRPr>
          </a:p>
        </p:txBody>
      </p:sp>
    </p:spTree>
    <p:extLst>
      <p:ext uri="{BB962C8B-B14F-4D97-AF65-F5344CB8AC3E}">
        <p14:creationId xmlns:p14="http://schemas.microsoft.com/office/powerpoint/2010/main" val="3817977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965" y="527606"/>
            <a:ext cx="3970614" cy="1015663"/>
          </a:xfrm>
          <a:prstGeom prst="rect">
            <a:avLst/>
          </a:prstGeom>
          <a:noFill/>
        </p:spPr>
        <p:txBody>
          <a:bodyPr wrap="none" rtlCol="0">
            <a:spAutoFit/>
          </a:bodyPr>
          <a:lstStyle/>
          <a:p>
            <a:r>
              <a:rPr lang="en-US" sz="6000" b="1" dirty="0" smtClean="0">
                <a:latin typeface="Chalkboard"/>
                <a:cs typeface="Chalkboard"/>
              </a:rPr>
              <a:t>STRATEGY</a:t>
            </a:r>
            <a:endParaRPr lang="en-US" sz="6000" b="1" dirty="0">
              <a:latin typeface="Chalkboard"/>
              <a:cs typeface="Chalkboard"/>
            </a:endParaRPr>
          </a:p>
        </p:txBody>
      </p:sp>
      <p:sp>
        <p:nvSpPr>
          <p:cNvPr id="3" name="TextBox 2"/>
          <p:cNvSpPr txBox="1"/>
          <p:nvPr/>
        </p:nvSpPr>
        <p:spPr>
          <a:xfrm>
            <a:off x="907082" y="1749246"/>
            <a:ext cx="7482545" cy="3970318"/>
          </a:xfrm>
          <a:prstGeom prst="rect">
            <a:avLst/>
          </a:prstGeom>
          <a:solidFill>
            <a:schemeClr val="tx2">
              <a:lumMod val="50000"/>
            </a:schemeClr>
          </a:solidFill>
        </p:spPr>
        <p:txBody>
          <a:bodyPr wrap="square" rtlCol="0">
            <a:spAutoFit/>
          </a:bodyPr>
          <a:lstStyle/>
          <a:p>
            <a:r>
              <a:rPr lang="en-US" sz="3600" dirty="0">
                <a:solidFill>
                  <a:srgbClr val="FFFFFF"/>
                </a:solidFill>
              </a:rPr>
              <a:t> </a:t>
            </a:r>
            <a:r>
              <a:rPr lang="en-US" sz="3600" dirty="0" smtClean="0">
                <a:solidFill>
                  <a:srgbClr val="FFFFFF"/>
                </a:solidFill>
              </a:rPr>
              <a:t>…</a:t>
            </a:r>
            <a:r>
              <a:rPr lang="en-US" sz="3600" b="1" dirty="0" smtClean="0">
                <a:solidFill>
                  <a:srgbClr val="FFFFFF"/>
                </a:solidFill>
                <a:latin typeface="Chalkboard"/>
                <a:cs typeface="Chalkboard"/>
              </a:rPr>
              <a:t>must </a:t>
            </a:r>
            <a:r>
              <a:rPr lang="en-US" sz="3600" b="1" dirty="0">
                <a:solidFill>
                  <a:srgbClr val="FFFFFF"/>
                </a:solidFill>
                <a:latin typeface="Chalkboard"/>
                <a:cs typeface="Chalkboard"/>
              </a:rPr>
              <a:t>educate their organizations on the risks and opportunities related to data broking in order to set the IT policies required in this area and to advise other parts of the organization.</a:t>
            </a:r>
          </a:p>
        </p:txBody>
      </p:sp>
    </p:spTree>
    <p:extLst>
      <p:ext uri="{BB962C8B-B14F-4D97-AF65-F5344CB8AC3E}">
        <p14:creationId xmlns:p14="http://schemas.microsoft.com/office/powerpoint/2010/main" val="1277542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50" y="374900"/>
            <a:ext cx="9144000" cy="6096000"/>
          </a:xfrm>
          <a:prstGeom prst="rect">
            <a:avLst/>
          </a:prstGeom>
        </p:spPr>
      </p:pic>
      <p:sp>
        <p:nvSpPr>
          <p:cNvPr id="5" name="TextBox 4"/>
          <p:cNvSpPr txBox="1"/>
          <p:nvPr/>
        </p:nvSpPr>
        <p:spPr>
          <a:xfrm>
            <a:off x="1323962" y="895684"/>
            <a:ext cx="4469678" cy="923330"/>
          </a:xfrm>
          <a:prstGeom prst="rect">
            <a:avLst/>
          </a:prstGeom>
          <a:noFill/>
        </p:spPr>
        <p:txBody>
          <a:bodyPr wrap="none" rtlCol="0">
            <a:spAutoFit/>
          </a:bodyPr>
          <a:lstStyle/>
          <a:p>
            <a:r>
              <a:rPr lang="en-US" sz="5400" b="1" dirty="0" smtClean="0">
                <a:latin typeface="Chalkboard"/>
                <a:cs typeface="Chalkboard"/>
              </a:rPr>
              <a:t>TREND NO. 4</a:t>
            </a:r>
            <a:endParaRPr lang="en-US" sz="5400" b="1" dirty="0">
              <a:latin typeface="Chalkboard"/>
              <a:cs typeface="Chalkboard"/>
            </a:endParaRPr>
          </a:p>
        </p:txBody>
      </p:sp>
      <p:sp>
        <p:nvSpPr>
          <p:cNvPr id="6" name="TextBox 5"/>
          <p:cNvSpPr txBox="1"/>
          <p:nvPr/>
        </p:nvSpPr>
        <p:spPr>
          <a:xfrm>
            <a:off x="1212490" y="2512772"/>
            <a:ext cx="7024430" cy="2585323"/>
          </a:xfrm>
          <a:prstGeom prst="rect">
            <a:avLst/>
          </a:prstGeom>
          <a:solidFill>
            <a:schemeClr val="tx2">
              <a:lumMod val="75000"/>
            </a:schemeClr>
          </a:solidFill>
        </p:spPr>
        <p:txBody>
          <a:bodyPr wrap="square" rtlCol="0">
            <a:spAutoFit/>
          </a:bodyPr>
          <a:lstStyle/>
          <a:p>
            <a:r>
              <a:rPr lang="en-US" sz="5400" b="1" dirty="0">
                <a:solidFill>
                  <a:srgbClr val="FFFFFF"/>
                </a:solidFill>
                <a:latin typeface="Chalkboard"/>
                <a:cs typeface="Chalkboard"/>
              </a:rPr>
              <a:t>The Shift from Intelligent Edge to Intelligent Mesh</a:t>
            </a:r>
          </a:p>
        </p:txBody>
      </p:sp>
    </p:spTree>
    <p:extLst>
      <p:ext uri="{BB962C8B-B14F-4D97-AF65-F5344CB8AC3E}">
        <p14:creationId xmlns:p14="http://schemas.microsoft.com/office/powerpoint/2010/main" val="2619684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75" y="680311"/>
            <a:ext cx="3213424" cy="830997"/>
          </a:xfrm>
          <a:prstGeom prst="rect">
            <a:avLst/>
          </a:prstGeom>
          <a:noFill/>
        </p:spPr>
        <p:txBody>
          <a:bodyPr wrap="none" rtlCol="0">
            <a:spAutoFit/>
          </a:bodyPr>
          <a:lstStyle/>
          <a:p>
            <a:r>
              <a:rPr lang="en-US" sz="4800" b="1" dirty="0" smtClean="0">
                <a:latin typeface="Chalkboard"/>
                <a:cs typeface="Chalkboard"/>
              </a:rPr>
              <a:t>STRATEGY</a:t>
            </a:r>
            <a:endParaRPr lang="en-US" sz="4800" b="1" dirty="0">
              <a:latin typeface="Chalkboard"/>
              <a:cs typeface="Chalkboard"/>
            </a:endParaRPr>
          </a:p>
        </p:txBody>
      </p:sp>
      <p:sp>
        <p:nvSpPr>
          <p:cNvPr id="3" name="TextBox 2"/>
          <p:cNvSpPr txBox="1"/>
          <p:nvPr/>
        </p:nvSpPr>
        <p:spPr>
          <a:xfrm>
            <a:off x="754375" y="2207361"/>
            <a:ext cx="7787956" cy="4247317"/>
          </a:xfrm>
          <a:prstGeom prst="rect">
            <a:avLst/>
          </a:prstGeom>
          <a:solidFill>
            <a:schemeClr val="accent2">
              <a:lumMod val="20000"/>
              <a:lumOff val="80000"/>
            </a:schemeClr>
          </a:solidFill>
        </p:spPr>
        <p:txBody>
          <a:bodyPr wrap="square" rtlCol="0">
            <a:spAutoFit/>
          </a:bodyPr>
          <a:lstStyle/>
          <a:p>
            <a:r>
              <a:rPr lang="en-US" sz="5400" b="1" dirty="0" smtClean="0">
                <a:latin typeface="Chalkboard"/>
                <a:cs typeface="Chalkboard"/>
              </a:rPr>
              <a:t>Organizations must </a:t>
            </a:r>
            <a:r>
              <a:rPr lang="en-US" sz="5400" b="1" dirty="0">
                <a:latin typeface="Chalkboard"/>
                <a:cs typeface="Chalkboard"/>
              </a:rPr>
              <a:t>prepare for mesh architectures’ impact on IT infrastructure, skills and sourcing</a:t>
            </a:r>
            <a:r>
              <a:rPr lang="en-US" dirty="0"/>
              <a:t>.</a:t>
            </a:r>
          </a:p>
        </p:txBody>
      </p:sp>
    </p:spTree>
    <p:extLst>
      <p:ext uri="{BB962C8B-B14F-4D97-AF65-F5344CB8AC3E}">
        <p14:creationId xmlns:p14="http://schemas.microsoft.com/office/powerpoint/2010/main" val="478471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825500"/>
            <a:ext cx="7620000" cy="5207000"/>
          </a:xfrm>
          <a:prstGeom prst="rect">
            <a:avLst/>
          </a:prstGeom>
        </p:spPr>
      </p:pic>
      <p:sp>
        <p:nvSpPr>
          <p:cNvPr id="5" name="TextBox 4"/>
          <p:cNvSpPr txBox="1"/>
          <p:nvPr/>
        </p:nvSpPr>
        <p:spPr>
          <a:xfrm>
            <a:off x="861056" y="833017"/>
            <a:ext cx="3863651" cy="830997"/>
          </a:xfrm>
          <a:prstGeom prst="rect">
            <a:avLst/>
          </a:prstGeom>
          <a:noFill/>
        </p:spPr>
        <p:txBody>
          <a:bodyPr wrap="none" rtlCol="0">
            <a:spAutoFit/>
          </a:bodyPr>
          <a:lstStyle/>
          <a:p>
            <a:r>
              <a:rPr lang="en-US" sz="4800" b="1" dirty="0" smtClean="0">
                <a:latin typeface="Chalkboard"/>
                <a:cs typeface="Chalkboard"/>
              </a:rPr>
              <a:t>TREND No. 5</a:t>
            </a:r>
            <a:endParaRPr lang="en-US" sz="4800" b="1" dirty="0">
              <a:latin typeface="Chalkboard"/>
              <a:cs typeface="Chalkboard"/>
            </a:endParaRPr>
          </a:p>
        </p:txBody>
      </p:sp>
      <p:sp>
        <p:nvSpPr>
          <p:cNvPr id="6" name="TextBox 5"/>
          <p:cNvSpPr txBox="1"/>
          <p:nvPr/>
        </p:nvSpPr>
        <p:spPr>
          <a:xfrm>
            <a:off x="3560426" y="1596542"/>
            <a:ext cx="1775101" cy="1323439"/>
          </a:xfrm>
          <a:prstGeom prst="rect">
            <a:avLst/>
          </a:prstGeom>
          <a:noFill/>
        </p:spPr>
        <p:txBody>
          <a:bodyPr wrap="none" rtlCol="0">
            <a:spAutoFit/>
          </a:bodyPr>
          <a:lstStyle/>
          <a:p>
            <a:r>
              <a:rPr lang="en-US" sz="8000" b="1" dirty="0" err="1" smtClean="0">
                <a:solidFill>
                  <a:srgbClr val="FFFFFF"/>
                </a:solidFill>
                <a:latin typeface="Chalkboard"/>
                <a:cs typeface="Chalkboard"/>
              </a:rPr>
              <a:t>IoT</a:t>
            </a:r>
            <a:endParaRPr lang="en-US" sz="8000" b="1" dirty="0">
              <a:solidFill>
                <a:srgbClr val="FFFFFF"/>
              </a:solidFill>
              <a:latin typeface="Chalkboard"/>
              <a:cs typeface="Chalkboard"/>
            </a:endParaRPr>
          </a:p>
        </p:txBody>
      </p:sp>
    </p:spTree>
    <p:extLst>
      <p:ext uri="{BB962C8B-B14F-4D97-AF65-F5344CB8AC3E}">
        <p14:creationId xmlns:p14="http://schemas.microsoft.com/office/powerpoint/2010/main" val="2870205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526" y="949157"/>
            <a:ext cx="3592018" cy="923330"/>
          </a:xfrm>
          <a:prstGeom prst="rect">
            <a:avLst/>
          </a:prstGeom>
          <a:noFill/>
        </p:spPr>
        <p:txBody>
          <a:bodyPr wrap="none" rtlCol="0">
            <a:spAutoFit/>
          </a:bodyPr>
          <a:lstStyle/>
          <a:p>
            <a:r>
              <a:rPr lang="en-US" sz="5400" b="1" dirty="0" smtClean="0">
                <a:latin typeface="Chalkboard"/>
                <a:cs typeface="Chalkboard"/>
              </a:rPr>
              <a:t>STRATEGY</a:t>
            </a:r>
            <a:endParaRPr lang="en-US" sz="5400" b="1" dirty="0">
              <a:latin typeface="Chalkboard"/>
              <a:cs typeface="Chalkboard"/>
            </a:endParaRPr>
          </a:p>
        </p:txBody>
      </p:sp>
      <p:sp>
        <p:nvSpPr>
          <p:cNvPr id="3" name="TextBox 2"/>
          <p:cNvSpPr txBox="1"/>
          <p:nvPr/>
        </p:nvSpPr>
        <p:spPr>
          <a:xfrm>
            <a:off x="754375" y="2360066"/>
            <a:ext cx="7329840" cy="3416320"/>
          </a:xfrm>
          <a:prstGeom prst="rect">
            <a:avLst/>
          </a:prstGeom>
          <a:solidFill>
            <a:schemeClr val="tx2">
              <a:lumMod val="50000"/>
            </a:schemeClr>
          </a:solidFill>
        </p:spPr>
        <p:txBody>
          <a:bodyPr wrap="square" rtlCol="0">
            <a:spAutoFit/>
          </a:bodyPr>
          <a:lstStyle/>
          <a:p>
            <a:r>
              <a:rPr lang="en-US" sz="3600" b="1" dirty="0" smtClean="0">
                <a:solidFill>
                  <a:schemeClr val="bg1"/>
                </a:solidFill>
                <a:latin typeface="Chalkboard"/>
                <a:cs typeface="Chalkboard"/>
              </a:rPr>
              <a:t>Organization must </a:t>
            </a:r>
            <a:r>
              <a:rPr lang="en-US" sz="3600" b="1" dirty="0">
                <a:solidFill>
                  <a:schemeClr val="bg1"/>
                </a:solidFill>
                <a:latin typeface="Chalkboard"/>
                <a:cs typeface="Chalkboard"/>
              </a:rPr>
              <a:t>take on the role of educating their organizations on governance issues and in some cases invest in staff and technologies to tackle governance</a:t>
            </a:r>
            <a:r>
              <a:rPr lang="en-US" b="1" dirty="0">
                <a:solidFill>
                  <a:schemeClr val="bg1"/>
                </a:solidFill>
              </a:rPr>
              <a:t>.</a:t>
            </a:r>
          </a:p>
        </p:txBody>
      </p:sp>
    </p:spTree>
    <p:extLst>
      <p:ext uri="{BB962C8B-B14F-4D97-AF65-F5344CB8AC3E}">
        <p14:creationId xmlns:p14="http://schemas.microsoft.com/office/powerpoint/2010/main" val="79315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576" y="1717298"/>
            <a:ext cx="8247165" cy="415498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6600" b="1" dirty="0">
                <a:latin typeface="Chalkboard SE Regular"/>
                <a:cs typeface="Chalkboard SE Regular"/>
              </a:rPr>
              <a:t>This means that it </a:t>
            </a:r>
            <a:r>
              <a:rPr lang="en-US" sz="6600" b="1" dirty="0">
                <a:solidFill>
                  <a:schemeClr val="accent1">
                    <a:lumMod val="50000"/>
                  </a:schemeClr>
                </a:solidFill>
                <a:latin typeface="Chalkboard SE Regular"/>
                <a:cs typeface="Chalkboard SE Regular"/>
              </a:rPr>
              <a:t>disrupts</a:t>
            </a:r>
            <a:r>
              <a:rPr lang="en-US" sz="6600" b="1" dirty="0">
                <a:latin typeface="Chalkboard SE Regular"/>
                <a:cs typeface="Chalkboard SE Regular"/>
              </a:rPr>
              <a:t> the status quo in a </a:t>
            </a:r>
            <a:r>
              <a:rPr lang="en-US" sz="6600" b="1" dirty="0">
                <a:solidFill>
                  <a:srgbClr val="632523"/>
                </a:solidFill>
                <a:latin typeface="Chalkboard SE Regular"/>
                <a:cs typeface="Chalkboard SE Regular"/>
              </a:rPr>
              <a:t>competitive industry</a:t>
            </a:r>
          </a:p>
        </p:txBody>
      </p:sp>
    </p:spTree>
    <p:extLst>
      <p:ext uri="{BB962C8B-B14F-4D97-AF65-F5344CB8AC3E}">
        <p14:creationId xmlns:p14="http://schemas.microsoft.com/office/powerpoint/2010/main" val="25636979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1100" y="1219200"/>
            <a:ext cx="6769100" cy="4419600"/>
          </a:xfrm>
          <a:prstGeom prst="rect">
            <a:avLst/>
          </a:prstGeom>
        </p:spPr>
      </p:pic>
      <p:sp>
        <p:nvSpPr>
          <p:cNvPr id="4" name="TextBox 3"/>
          <p:cNvSpPr txBox="1"/>
          <p:nvPr/>
        </p:nvSpPr>
        <p:spPr>
          <a:xfrm>
            <a:off x="529184" y="2700422"/>
            <a:ext cx="8318556" cy="1015663"/>
          </a:xfrm>
          <a:prstGeom prst="rect">
            <a:avLst/>
          </a:prstGeom>
          <a:noFill/>
        </p:spPr>
        <p:txBody>
          <a:bodyPr wrap="none" rtlCol="0">
            <a:spAutoFit/>
          </a:bodyPr>
          <a:lstStyle/>
          <a:p>
            <a:r>
              <a:rPr lang="en-US" sz="6000" b="1" dirty="0" smtClean="0">
                <a:latin typeface="Chalkboard"/>
                <a:cs typeface="Chalkboard"/>
              </a:rPr>
              <a:t>SENSOR INNOVATION</a:t>
            </a:r>
            <a:endParaRPr lang="en-US" sz="6000" b="1" dirty="0">
              <a:latin typeface="Chalkboard"/>
              <a:cs typeface="Chalkboard"/>
            </a:endParaRPr>
          </a:p>
        </p:txBody>
      </p:sp>
      <p:sp>
        <p:nvSpPr>
          <p:cNvPr id="5" name="TextBox 4"/>
          <p:cNvSpPr txBox="1"/>
          <p:nvPr/>
        </p:nvSpPr>
        <p:spPr>
          <a:xfrm>
            <a:off x="1018552" y="978620"/>
            <a:ext cx="4469678" cy="923330"/>
          </a:xfrm>
          <a:prstGeom prst="rect">
            <a:avLst/>
          </a:prstGeom>
          <a:noFill/>
        </p:spPr>
        <p:txBody>
          <a:bodyPr wrap="none" rtlCol="0">
            <a:spAutoFit/>
          </a:bodyPr>
          <a:lstStyle/>
          <a:p>
            <a:r>
              <a:rPr lang="en-US" sz="5400" b="1" dirty="0" smtClean="0">
                <a:latin typeface="Chalkboard"/>
                <a:cs typeface="Chalkboard"/>
              </a:rPr>
              <a:t>TREND NO. 6</a:t>
            </a:r>
            <a:endParaRPr lang="en-US" sz="5400" b="1" dirty="0">
              <a:latin typeface="Chalkboard"/>
              <a:cs typeface="Chalkboard"/>
            </a:endParaRPr>
          </a:p>
        </p:txBody>
      </p:sp>
    </p:spTree>
    <p:extLst>
      <p:ext uri="{BB962C8B-B14F-4D97-AF65-F5344CB8AC3E}">
        <p14:creationId xmlns:p14="http://schemas.microsoft.com/office/powerpoint/2010/main" val="1174182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316" y="949160"/>
            <a:ext cx="3970614" cy="1015663"/>
          </a:xfrm>
          <a:prstGeom prst="rect">
            <a:avLst/>
          </a:prstGeom>
          <a:noFill/>
        </p:spPr>
        <p:txBody>
          <a:bodyPr wrap="none" rtlCol="0">
            <a:spAutoFit/>
          </a:bodyPr>
          <a:lstStyle/>
          <a:p>
            <a:r>
              <a:rPr lang="en-US" sz="6000" b="1" dirty="0" smtClean="0">
                <a:latin typeface="Chalkboard"/>
                <a:cs typeface="Chalkboard"/>
              </a:rPr>
              <a:t>STRATEGY </a:t>
            </a:r>
            <a:endParaRPr lang="en-US" sz="6000" b="1" dirty="0">
              <a:latin typeface="Chalkboard"/>
              <a:cs typeface="Chalkboard"/>
            </a:endParaRPr>
          </a:p>
        </p:txBody>
      </p:sp>
      <p:sp>
        <p:nvSpPr>
          <p:cNvPr id="3" name="TextBox 2"/>
          <p:cNvSpPr txBox="1"/>
          <p:nvPr/>
        </p:nvSpPr>
        <p:spPr>
          <a:xfrm>
            <a:off x="754376" y="2152316"/>
            <a:ext cx="7482545" cy="3785652"/>
          </a:xfrm>
          <a:prstGeom prst="rect">
            <a:avLst/>
          </a:prstGeom>
          <a:solidFill>
            <a:schemeClr val="accent2">
              <a:lumMod val="50000"/>
            </a:schemeClr>
          </a:solidFill>
        </p:spPr>
        <p:txBody>
          <a:bodyPr wrap="square" rtlCol="0">
            <a:spAutoFit/>
          </a:bodyPr>
          <a:lstStyle/>
          <a:p>
            <a:r>
              <a:rPr lang="en-US" sz="4000" b="1" dirty="0" smtClean="0">
                <a:solidFill>
                  <a:srgbClr val="FFFFFF"/>
                </a:solidFill>
                <a:latin typeface="Chalkboard"/>
                <a:cs typeface="Chalkboard"/>
              </a:rPr>
              <a:t>Organizations should </a:t>
            </a:r>
            <a:r>
              <a:rPr lang="en-US" sz="4000" b="1" dirty="0">
                <a:solidFill>
                  <a:srgbClr val="FFFFFF"/>
                </a:solidFill>
                <a:latin typeface="Chalkboard"/>
                <a:cs typeface="Chalkboard"/>
              </a:rPr>
              <a:t>ensure their teams are monitoring sensor innovations to identify those that might assist new opportunities and business innovation</a:t>
            </a:r>
            <a:r>
              <a:rPr lang="en-US" dirty="0"/>
              <a:t>.</a:t>
            </a:r>
          </a:p>
        </p:txBody>
      </p:sp>
    </p:spTree>
    <p:extLst>
      <p:ext uri="{BB962C8B-B14F-4D97-AF65-F5344CB8AC3E}">
        <p14:creationId xmlns:p14="http://schemas.microsoft.com/office/powerpoint/2010/main" val="1667603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3300" y="1943101"/>
            <a:ext cx="4584700" cy="2959100"/>
          </a:xfrm>
          <a:prstGeom prst="rect">
            <a:avLst/>
          </a:prstGeom>
        </p:spPr>
      </p:pic>
      <p:sp>
        <p:nvSpPr>
          <p:cNvPr id="4" name="TextBox 3"/>
          <p:cNvSpPr txBox="1"/>
          <p:nvPr/>
        </p:nvSpPr>
        <p:spPr>
          <a:xfrm>
            <a:off x="754375" y="1138425"/>
            <a:ext cx="4469678" cy="923330"/>
          </a:xfrm>
          <a:prstGeom prst="rect">
            <a:avLst/>
          </a:prstGeom>
          <a:noFill/>
        </p:spPr>
        <p:txBody>
          <a:bodyPr wrap="none" rtlCol="0">
            <a:spAutoFit/>
          </a:bodyPr>
          <a:lstStyle/>
          <a:p>
            <a:r>
              <a:rPr lang="en-US" sz="5400" b="1" dirty="0" smtClean="0">
                <a:latin typeface="Chalkboard"/>
                <a:cs typeface="Chalkboard"/>
              </a:rPr>
              <a:t>TREND NO. 5</a:t>
            </a:r>
            <a:endParaRPr lang="en-US" sz="5400" b="1" dirty="0">
              <a:latin typeface="Chalkboard"/>
              <a:cs typeface="Chalkboard"/>
            </a:endParaRPr>
          </a:p>
        </p:txBody>
      </p:sp>
      <p:sp>
        <p:nvSpPr>
          <p:cNvPr id="5" name="TextBox 4"/>
          <p:cNvSpPr txBox="1"/>
          <p:nvPr/>
        </p:nvSpPr>
        <p:spPr>
          <a:xfrm>
            <a:off x="754375" y="3475789"/>
            <a:ext cx="7787956" cy="1569660"/>
          </a:xfrm>
          <a:prstGeom prst="rect">
            <a:avLst/>
          </a:prstGeom>
          <a:noFill/>
        </p:spPr>
        <p:txBody>
          <a:bodyPr wrap="square" rtlCol="0">
            <a:spAutoFit/>
          </a:bodyPr>
          <a:lstStyle/>
          <a:p>
            <a:r>
              <a:rPr lang="en-US" sz="4800" b="1" dirty="0" smtClean="0">
                <a:solidFill>
                  <a:schemeClr val="tx2">
                    <a:lumMod val="50000"/>
                  </a:schemeClr>
                </a:solidFill>
                <a:latin typeface="Chalkboard"/>
                <a:cs typeface="Chalkboard"/>
              </a:rPr>
              <a:t>TRUSTED HARDWARE AND OPERATING SYSTEM</a:t>
            </a:r>
            <a:endParaRPr lang="en-US" sz="4800" b="1" dirty="0">
              <a:solidFill>
                <a:schemeClr val="tx2">
                  <a:lumMod val="50000"/>
                </a:schemeClr>
              </a:solidFill>
              <a:latin typeface="Chalkboard"/>
              <a:cs typeface="Chalkboard"/>
            </a:endParaRPr>
          </a:p>
        </p:txBody>
      </p:sp>
    </p:spTree>
    <p:extLst>
      <p:ext uri="{BB962C8B-B14F-4D97-AF65-F5344CB8AC3E}">
        <p14:creationId xmlns:p14="http://schemas.microsoft.com/office/powerpoint/2010/main" val="224464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672" y="2207360"/>
            <a:ext cx="7787955" cy="3970318"/>
          </a:xfrm>
          <a:prstGeom prst="rect">
            <a:avLst/>
          </a:prstGeom>
          <a:solidFill>
            <a:schemeClr val="accent2">
              <a:lumMod val="50000"/>
            </a:schemeClr>
          </a:solidFill>
        </p:spPr>
        <p:txBody>
          <a:bodyPr wrap="square" rtlCol="0">
            <a:spAutoFit/>
          </a:bodyPr>
          <a:lstStyle/>
          <a:p>
            <a:r>
              <a:rPr lang="en-US" sz="3600" b="1" dirty="0" smtClean="0">
                <a:solidFill>
                  <a:schemeClr val="bg1"/>
                </a:solidFill>
                <a:latin typeface="Chalkboard"/>
                <a:cs typeface="Chalkboard"/>
              </a:rPr>
              <a:t>Organizations are advised to </a:t>
            </a:r>
            <a:r>
              <a:rPr lang="en-US" sz="3600" b="1" dirty="0">
                <a:solidFill>
                  <a:schemeClr val="bg1"/>
                </a:solidFill>
                <a:latin typeface="Chalkboard"/>
                <a:cs typeface="Chalkboard"/>
              </a:rPr>
              <a:t>collaborate with chief information security officers to ensure the right staff are involved in reviewing any decisions that involve purchasing </a:t>
            </a:r>
            <a:r>
              <a:rPr lang="en-US" sz="3600" b="1" dirty="0" err="1">
                <a:solidFill>
                  <a:schemeClr val="bg1"/>
                </a:solidFill>
                <a:latin typeface="Chalkboard"/>
                <a:cs typeface="Chalkboard"/>
              </a:rPr>
              <a:t>IoT</a:t>
            </a:r>
            <a:r>
              <a:rPr lang="en-US" sz="3600" b="1" dirty="0">
                <a:solidFill>
                  <a:schemeClr val="bg1"/>
                </a:solidFill>
                <a:latin typeface="Chalkboard"/>
                <a:cs typeface="Chalkboard"/>
              </a:rPr>
              <a:t> devices and embedded operating systems.”</a:t>
            </a:r>
          </a:p>
        </p:txBody>
      </p:sp>
      <p:sp>
        <p:nvSpPr>
          <p:cNvPr id="3" name="TextBox 2"/>
          <p:cNvSpPr txBox="1"/>
          <p:nvPr/>
        </p:nvSpPr>
        <p:spPr>
          <a:xfrm>
            <a:off x="601670" y="680309"/>
            <a:ext cx="3592018" cy="923330"/>
          </a:xfrm>
          <a:prstGeom prst="rect">
            <a:avLst/>
          </a:prstGeom>
          <a:noFill/>
        </p:spPr>
        <p:txBody>
          <a:bodyPr wrap="none" rtlCol="0">
            <a:spAutoFit/>
          </a:bodyPr>
          <a:lstStyle/>
          <a:p>
            <a:r>
              <a:rPr lang="en-US" sz="5400" b="1" dirty="0" smtClean="0">
                <a:latin typeface="Chalkboard"/>
                <a:cs typeface="Chalkboard"/>
              </a:rPr>
              <a:t>STRATEGY</a:t>
            </a:r>
            <a:endParaRPr lang="en-US" sz="5400" b="1" dirty="0">
              <a:latin typeface="Chalkboard"/>
              <a:cs typeface="Chalkboard"/>
            </a:endParaRPr>
          </a:p>
        </p:txBody>
      </p:sp>
    </p:spTree>
    <p:extLst>
      <p:ext uri="{BB962C8B-B14F-4D97-AF65-F5344CB8AC3E}">
        <p14:creationId xmlns:p14="http://schemas.microsoft.com/office/powerpoint/2010/main" val="103984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7080" y="1131325"/>
            <a:ext cx="4469678" cy="923330"/>
          </a:xfrm>
          <a:prstGeom prst="rect">
            <a:avLst/>
          </a:prstGeom>
          <a:noFill/>
        </p:spPr>
        <p:txBody>
          <a:bodyPr wrap="none" rtlCol="0">
            <a:spAutoFit/>
          </a:bodyPr>
          <a:lstStyle/>
          <a:p>
            <a:r>
              <a:rPr lang="en-US" sz="5400" b="1" dirty="0" smtClean="0">
                <a:latin typeface="Chalkboard"/>
                <a:cs typeface="Chalkboard"/>
              </a:rPr>
              <a:t>TREND NO. 8</a:t>
            </a:r>
            <a:endParaRPr lang="en-US" sz="5400" b="1" dirty="0">
              <a:latin typeface="Chalkboard"/>
              <a:cs typeface="Chalkboard"/>
            </a:endParaRPr>
          </a:p>
        </p:txBody>
      </p:sp>
      <p:sp>
        <p:nvSpPr>
          <p:cNvPr id="3" name="TextBox 2"/>
          <p:cNvSpPr txBox="1"/>
          <p:nvPr/>
        </p:nvSpPr>
        <p:spPr>
          <a:xfrm>
            <a:off x="754375" y="3235160"/>
            <a:ext cx="7593474" cy="76944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de-DE" sz="4400" b="1" dirty="0" err="1">
                <a:latin typeface="Chalkboard"/>
                <a:cs typeface="Chalkboard"/>
              </a:rPr>
              <a:t>Novel</a:t>
            </a:r>
            <a:r>
              <a:rPr lang="de-DE" sz="4400" b="1" dirty="0">
                <a:latin typeface="Chalkboard"/>
                <a:cs typeface="Chalkboard"/>
              </a:rPr>
              <a:t> </a:t>
            </a:r>
            <a:r>
              <a:rPr lang="de-DE" sz="4400" b="1" dirty="0" err="1">
                <a:latin typeface="Chalkboard"/>
                <a:cs typeface="Chalkboard"/>
              </a:rPr>
              <a:t>IoT</a:t>
            </a:r>
            <a:r>
              <a:rPr lang="de-DE" sz="4400" b="1" dirty="0">
                <a:latin typeface="Chalkboard"/>
                <a:cs typeface="Chalkboard"/>
              </a:rPr>
              <a:t> User </a:t>
            </a:r>
            <a:r>
              <a:rPr lang="de-DE" sz="4400" b="1" dirty="0" err="1">
                <a:latin typeface="Chalkboard"/>
                <a:cs typeface="Chalkboard"/>
              </a:rPr>
              <a:t>Experiences</a:t>
            </a:r>
            <a:endParaRPr lang="en-US" sz="4400" dirty="0">
              <a:latin typeface="Chalkboard"/>
              <a:cs typeface="Chalkboard"/>
            </a:endParaRPr>
          </a:p>
        </p:txBody>
      </p:sp>
    </p:spTree>
    <p:extLst>
      <p:ext uri="{BB962C8B-B14F-4D97-AF65-F5344CB8AC3E}">
        <p14:creationId xmlns:p14="http://schemas.microsoft.com/office/powerpoint/2010/main" val="3823366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966" y="2054656"/>
            <a:ext cx="8093365" cy="3416320"/>
          </a:xfrm>
          <a:prstGeom prst="rect">
            <a:avLst/>
          </a:prstGeom>
          <a:solidFill>
            <a:schemeClr val="tx2">
              <a:lumMod val="50000"/>
            </a:schemeClr>
          </a:solidFill>
        </p:spPr>
        <p:txBody>
          <a:bodyPr wrap="square" rtlCol="0">
            <a:spAutoFit/>
          </a:bodyPr>
          <a:lstStyle/>
          <a:p>
            <a:r>
              <a:rPr lang="en-US" sz="3600" b="1" dirty="0">
                <a:solidFill>
                  <a:srgbClr val="FFFFFF"/>
                </a:solidFill>
                <a:latin typeface="Chalkboard"/>
                <a:cs typeface="Chalkboard"/>
              </a:rPr>
              <a:t>O</a:t>
            </a:r>
            <a:r>
              <a:rPr lang="en-US" sz="3600" b="1" dirty="0" smtClean="0">
                <a:solidFill>
                  <a:srgbClr val="FFFFFF"/>
                </a:solidFill>
                <a:latin typeface="Chalkboard"/>
                <a:cs typeface="Chalkboard"/>
              </a:rPr>
              <a:t>rganizations</a:t>
            </a:r>
            <a:r>
              <a:rPr lang="en-US" sz="3600" b="1" dirty="0">
                <a:solidFill>
                  <a:srgbClr val="FFFFFF"/>
                </a:solidFill>
                <a:latin typeface="Chalkboard"/>
                <a:cs typeface="Chalkboard"/>
              </a:rPr>
              <a:t>’ UX designers will be required to use new technologies and adopt new perspectives if they want to create a superior UX that reduces friction, locks in users, and encourages usage and retention</a:t>
            </a:r>
          </a:p>
        </p:txBody>
      </p:sp>
      <p:sp>
        <p:nvSpPr>
          <p:cNvPr id="3" name="TextBox 2"/>
          <p:cNvSpPr txBox="1"/>
          <p:nvPr/>
        </p:nvSpPr>
        <p:spPr>
          <a:xfrm>
            <a:off x="601670" y="680309"/>
            <a:ext cx="3592018" cy="923330"/>
          </a:xfrm>
          <a:prstGeom prst="rect">
            <a:avLst/>
          </a:prstGeom>
          <a:noFill/>
        </p:spPr>
        <p:txBody>
          <a:bodyPr wrap="none" rtlCol="0">
            <a:spAutoFit/>
          </a:bodyPr>
          <a:lstStyle/>
          <a:p>
            <a:r>
              <a:rPr lang="en-US" sz="5400" b="1" dirty="0" smtClean="0">
                <a:latin typeface="Chalkboard"/>
                <a:cs typeface="Chalkboard"/>
              </a:rPr>
              <a:t>STRATEGY</a:t>
            </a:r>
            <a:endParaRPr lang="en-US" sz="5400" b="1" dirty="0">
              <a:latin typeface="Chalkboard"/>
              <a:cs typeface="Chalkboard"/>
            </a:endParaRPr>
          </a:p>
        </p:txBody>
      </p:sp>
    </p:spTree>
    <p:extLst>
      <p:ext uri="{BB962C8B-B14F-4D97-AF65-F5344CB8AC3E}">
        <p14:creationId xmlns:p14="http://schemas.microsoft.com/office/powerpoint/2010/main" val="2456712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9372" y="1589440"/>
            <a:ext cx="4469678" cy="923330"/>
          </a:xfrm>
          <a:prstGeom prst="rect">
            <a:avLst/>
          </a:prstGeom>
          <a:noFill/>
        </p:spPr>
        <p:txBody>
          <a:bodyPr wrap="none" rtlCol="0">
            <a:spAutoFit/>
          </a:bodyPr>
          <a:lstStyle/>
          <a:p>
            <a:r>
              <a:rPr lang="en-US" sz="5400" b="1" dirty="0" smtClean="0">
                <a:latin typeface="Chalkboard"/>
                <a:cs typeface="Chalkboard"/>
              </a:rPr>
              <a:t>TREND NO. 9</a:t>
            </a:r>
            <a:endParaRPr lang="en-US" sz="5400" b="1" dirty="0">
              <a:latin typeface="Chalkboard"/>
              <a:cs typeface="Chalkboard"/>
            </a:endParaRPr>
          </a:p>
        </p:txBody>
      </p:sp>
      <p:sp>
        <p:nvSpPr>
          <p:cNvPr id="3" name="TextBox 2"/>
          <p:cNvSpPr txBox="1"/>
          <p:nvPr/>
        </p:nvSpPr>
        <p:spPr>
          <a:xfrm>
            <a:off x="1365197" y="3221790"/>
            <a:ext cx="6566315" cy="1754327"/>
          </a:xfrm>
          <a:prstGeom prst="rect">
            <a:avLst/>
          </a:prstGeom>
          <a:solidFill>
            <a:schemeClr val="tx2">
              <a:lumMod val="40000"/>
              <a:lumOff val="60000"/>
            </a:schemeClr>
          </a:solidFill>
        </p:spPr>
        <p:txBody>
          <a:bodyPr wrap="square" rtlCol="0">
            <a:spAutoFit/>
          </a:bodyPr>
          <a:lstStyle/>
          <a:p>
            <a:pPr algn="ctr"/>
            <a:r>
              <a:rPr lang="en-US" sz="5400" b="1" dirty="0" smtClean="0">
                <a:latin typeface="Chalkboard"/>
                <a:cs typeface="Chalkboard"/>
              </a:rPr>
              <a:t>SELICON CHIP INNOVATION</a:t>
            </a:r>
            <a:endParaRPr lang="en-US" sz="5400" b="1" dirty="0">
              <a:latin typeface="Chalkboard"/>
              <a:cs typeface="Chalkboard"/>
            </a:endParaRPr>
          </a:p>
        </p:txBody>
      </p:sp>
    </p:spTree>
    <p:extLst>
      <p:ext uri="{BB962C8B-B14F-4D97-AF65-F5344CB8AC3E}">
        <p14:creationId xmlns:p14="http://schemas.microsoft.com/office/powerpoint/2010/main" val="775826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75" y="825915"/>
            <a:ext cx="3592018" cy="923330"/>
          </a:xfrm>
          <a:prstGeom prst="rect">
            <a:avLst/>
          </a:prstGeom>
          <a:noFill/>
        </p:spPr>
        <p:txBody>
          <a:bodyPr wrap="none" rtlCol="0">
            <a:spAutoFit/>
          </a:bodyPr>
          <a:lstStyle/>
          <a:p>
            <a:r>
              <a:rPr lang="en-US" sz="5400" b="1" dirty="0" smtClean="0">
                <a:latin typeface="Chalkboard"/>
                <a:cs typeface="Chalkboard"/>
              </a:rPr>
              <a:t>STRATEGY</a:t>
            </a:r>
            <a:endParaRPr lang="en-US" sz="5400" b="1" dirty="0">
              <a:latin typeface="Chalkboard"/>
              <a:cs typeface="Chalkboard"/>
            </a:endParaRPr>
          </a:p>
        </p:txBody>
      </p:sp>
      <p:sp>
        <p:nvSpPr>
          <p:cNvPr id="3" name="TextBox 2"/>
          <p:cNvSpPr txBox="1"/>
          <p:nvPr/>
        </p:nvSpPr>
        <p:spPr>
          <a:xfrm>
            <a:off x="601670" y="2207360"/>
            <a:ext cx="7482546" cy="3416320"/>
          </a:xfrm>
          <a:prstGeom prst="rect">
            <a:avLst/>
          </a:prstGeom>
          <a:solidFill>
            <a:schemeClr val="accent2">
              <a:lumMod val="40000"/>
              <a:lumOff val="60000"/>
            </a:schemeClr>
          </a:solidFill>
        </p:spPr>
        <p:txBody>
          <a:bodyPr wrap="square" rtlCol="0">
            <a:spAutoFit/>
          </a:bodyPr>
          <a:lstStyle/>
          <a:p>
            <a:r>
              <a:rPr lang="en-US" sz="3600" b="1" dirty="0" smtClean="0">
                <a:latin typeface="Chalkboard"/>
                <a:cs typeface="Chalkboard"/>
              </a:rPr>
              <a:t>Organizations are </a:t>
            </a:r>
            <a:r>
              <a:rPr lang="en-US" sz="3600" b="1" dirty="0">
                <a:latin typeface="Chalkboard"/>
                <a:cs typeface="Chalkboard"/>
              </a:rPr>
              <a:t>advised to take note of this trend as silicon chips enabling functions such as embedded AI will in turn enable organizations to create highly innovative products and services.</a:t>
            </a:r>
          </a:p>
        </p:txBody>
      </p:sp>
    </p:spTree>
    <p:extLst>
      <p:ext uri="{BB962C8B-B14F-4D97-AF65-F5344CB8AC3E}">
        <p14:creationId xmlns:p14="http://schemas.microsoft.com/office/powerpoint/2010/main" val="1149377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967" y="1131325"/>
            <a:ext cx="4757387" cy="923330"/>
          </a:xfrm>
          <a:prstGeom prst="rect">
            <a:avLst/>
          </a:prstGeom>
          <a:noFill/>
        </p:spPr>
        <p:txBody>
          <a:bodyPr wrap="none" rtlCol="0">
            <a:spAutoFit/>
          </a:bodyPr>
          <a:lstStyle/>
          <a:p>
            <a:r>
              <a:rPr lang="en-US" sz="5400" b="1" dirty="0" smtClean="0">
                <a:latin typeface="Chalkboard"/>
                <a:cs typeface="Chalkboard"/>
              </a:rPr>
              <a:t>TREND NO. 10</a:t>
            </a:r>
            <a:endParaRPr lang="en-US" sz="5400" b="1" dirty="0">
              <a:latin typeface="Chalkboard"/>
              <a:cs typeface="Chalkboard"/>
            </a:endParaRPr>
          </a:p>
        </p:txBody>
      </p:sp>
      <p:sp>
        <p:nvSpPr>
          <p:cNvPr id="3" name="TextBox 2"/>
          <p:cNvSpPr txBox="1"/>
          <p:nvPr/>
        </p:nvSpPr>
        <p:spPr>
          <a:xfrm>
            <a:off x="601670" y="2992196"/>
            <a:ext cx="7940660" cy="1569660"/>
          </a:xfrm>
          <a:prstGeom prst="rect">
            <a:avLst/>
          </a:prstGeom>
          <a:noFill/>
        </p:spPr>
        <p:txBody>
          <a:bodyPr wrap="square" rtlCol="0">
            <a:spAutoFit/>
          </a:bodyPr>
          <a:lstStyle/>
          <a:p>
            <a:r>
              <a:rPr lang="en-US" sz="4800" b="1" dirty="0">
                <a:latin typeface="Chalkboard"/>
                <a:cs typeface="Chalkboard"/>
              </a:rPr>
              <a:t>New Wireless Networking Technologies for </a:t>
            </a:r>
            <a:r>
              <a:rPr lang="en-US" sz="4800" b="1" dirty="0" err="1">
                <a:latin typeface="Chalkboard"/>
                <a:cs typeface="Chalkboard"/>
              </a:rPr>
              <a:t>IoT</a:t>
            </a:r>
            <a:endParaRPr lang="en-US" sz="4800" dirty="0">
              <a:latin typeface="Chalkboard"/>
              <a:cs typeface="Chalkboard"/>
            </a:endParaRPr>
          </a:p>
        </p:txBody>
      </p:sp>
    </p:spTree>
    <p:extLst>
      <p:ext uri="{BB962C8B-B14F-4D97-AF65-F5344CB8AC3E}">
        <p14:creationId xmlns:p14="http://schemas.microsoft.com/office/powerpoint/2010/main" val="3635120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684" y="825915"/>
            <a:ext cx="3592018" cy="923330"/>
          </a:xfrm>
          <a:prstGeom prst="rect">
            <a:avLst/>
          </a:prstGeom>
          <a:noFill/>
        </p:spPr>
        <p:txBody>
          <a:bodyPr wrap="none" rtlCol="0">
            <a:spAutoFit/>
          </a:bodyPr>
          <a:lstStyle/>
          <a:p>
            <a:r>
              <a:rPr lang="en-US" sz="5400" b="1" dirty="0" smtClean="0">
                <a:latin typeface="Chalkboard"/>
                <a:cs typeface="Chalkboard"/>
              </a:rPr>
              <a:t>STRATEGY</a:t>
            </a:r>
            <a:endParaRPr lang="en-US" sz="5400" b="1" dirty="0">
              <a:latin typeface="Chalkboard"/>
              <a:cs typeface="Chalkboard"/>
            </a:endParaRPr>
          </a:p>
        </p:txBody>
      </p:sp>
      <p:sp>
        <p:nvSpPr>
          <p:cNvPr id="3" name="TextBox 2"/>
          <p:cNvSpPr txBox="1"/>
          <p:nvPr/>
        </p:nvSpPr>
        <p:spPr>
          <a:xfrm>
            <a:off x="754375" y="2054655"/>
            <a:ext cx="7940660" cy="4524316"/>
          </a:xfrm>
          <a:prstGeom prst="rect">
            <a:avLst/>
          </a:prstGeom>
          <a:solidFill>
            <a:schemeClr val="tx2">
              <a:lumMod val="50000"/>
            </a:schemeClr>
          </a:solidFill>
        </p:spPr>
        <p:txBody>
          <a:bodyPr wrap="square" rtlCol="0">
            <a:spAutoFit/>
          </a:bodyPr>
          <a:lstStyle/>
          <a:p>
            <a:r>
              <a:rPr lang="en-US" sz="3600" dirty="0" smtClean="0">
                <a:solidFill>
                  <a:srgbClr val="FFFFFF"/>
                </a:solidFill>
                <a:latin typeface="Chalkboard"/>
                <a:cs typeface="Chalkboard"/>
              </a:rPr>
              <a:t>No </a:t>
            </a:r>
            <a:r>
              <a:rPr lang="en-US" sz="3600" dirty="0">
                <a:solidFill>
                  <a:srgbClr val="FFFFFF"/>
                </a:solidFill>
                <a:latin typeface="Chalkboard"/>
                <a:cs typeface="Chalkboard"/>
              </a:rPr>
              <a:t>single networking technology optimizes all of these and new </a:t>
            </a:r>
            <a:r>
              <a:rPr lang="en-US" sz="3600" dirty="0" err="1">
                <a:solidFill>
                  <a:srgbClr val="FFFFFF"/>
                </a:solidFill>
                <a:latin typeface="Chalkboard"/>
                <a:cs typeface="Chalkboard"/>
              </a:rPr>
              <a:t>IoT</a:t>
            </a:r>
            <a:r>
              <a:rPr lang="en-US" sz="3600" dirty="0">
                <a:solidFill>
                  <a:srgbClr val="FFFFFF"/>
                </a:solidFill>
                <a:latin typeface="Chalkboard"/>
                <a:cs typeface="Chalkboard"/>
              </a:rPr>
              <a:t> networking technologies will provide </a:t>
            </a:r>
            <a:r>
              <a:rPr lang="en-US" sz="3600" dirty="0" smtClean="0">
                <a:solidFill>
                  <a:srgbClr val="FFFFFF"/>
                </a:solidFill>
                <a:latin typeface="Chalkboard"/>
                <a:cs typeface="Chalkboard"/>
              </a:rPr>
              <a:t>organizations </a:t>
            </a:r>
            <a:r>
              <a:rPr lang="en-US" sz="3600" dirty="0">
                <a:solidFill>
                  <a:srgbClr val="FFFFFF"/>
                </a:solidFill>
                <a:latin typeface="Chalkboard"/>
                <a:cs typeface="Chalkboard"/>
              </a:rPr>
              <a:t>with additional choice and flexibility. In particular they should explore 5G, the forthcoming generation of low earth orbit satellites, and backscatter networks</a:t>
            </a:r>
            <a:r>
              <a:rPr lang="en-US" dirty="0">
                <a:solidFill>
                  <a:srgbClr val="FFFFFF"/>
                </a:solidFill>
              </a:rPr>
              <a:t>.</a:t>
            </a:r>
          </a:p>
        </p:txBody>
      </p:sp>
    </p:spTree>
    <p:extLst>
      <p:ext uri="{BB962C8B-B14F-4D97-AF65-F5344CB8AC3E}">
        <p14:creationId xmlns:p14="http://schemas.microsoft.com/office/powerpoint/2010/main" val="254857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3215"/>
            <a:ext cx="9144000" cy="7024429"/>
          </a:xfrm>
          <a:prstGeom prst="rect">
            <a:avLst/>
          </a:prstGeom>
        </p:spPr>
      </p:pic>
      <p:sp>
        <p:nvSpPr>
          <p:cNvPr id="4" name="TextBox 3"/>
          <p:cNvSpPr txBox="1"/>
          <p:nvPr/>
        </p:nvSpPr>
        <p:spPr>
          <a:xfrm>
            <a:off x="2442229" y="1443835"/>
            <a:ext cx="3198706" cy="923330"/>
          </a:xfrm>
          <a:prstGeom prst="rect">
            <a:avLst/>
          </a:prstGeom>
          <a:noFill/>
        </p:spPr>
        <p:txBody>
          <a:bodyPr wrap="none" rtlCol="0">
            <a:spAutoFit/>
          </a:bodyPr>
          <a:lstStyle/>
          <a:p>
            <a:r>
              <a:rPr lang="en-US" sz="5400" b="1" dirty="0" smtClean="0">
                <a:solidFill>
                  <a:schemeClr val="tx2">
                    <a:lumMod val="75000"/>
                  </a:schemeClr>
                </a:solidFill>
                <a:latin typeface="Chalkboard SE Regular"/>
                <a:cs typeface="Chalkboard SE Regular"/>
              </a:rPr>
              <a:t>WHAT IS</a:t>
            </a:r>
            <a:endParaRPr lang="en-US" sz="5400" b="1" dirty="0">
              <a:solidFill>
                <a:schemeClr val="tx2">
                  <a:lumMod val="75000"/>
                </a:schemeClr>
              </a:solidFill>
              <a:latin typeface="Chalkboard SE Regular"/>
              <a:cs typeface="Chalkboard SE Regular"/>
            </a:endParaRPr>
          </a:p>
        </p:txBody>
      </p:sp>
    </p:spTree>
    <p:extLst>
      <p:ext uri="{BB962C8B-B14F-4D97-AF65-F5344CB8AC3E}">
        <p14:creationId xmlns:p14="http://schemas.microsoft.com/office/powerpoint/2010/main" val="2555221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73100"/>
            <a:ext cx="9144000" cy="5502925"/>
          </a:xfrm>
          <a:prstGeom prst="rect">
            <a:avLst/>
          </a:prstGeom>
        </p:spPr>
      </p:pic>
    </p:spTree>
    <p:extLst>
      <p:ext uri="{BB962C8B-B14F-4D97-AF65-F5344CB8AC3E}">
        <p14:creationId xmlns:p14="http://schemas.microsoft.com/office/powerpoint/2010/main" val="1454458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672" y="374902"/>
            <a:ext cx="8093365" cy="6001643"/>
          </a:xfrm>
          <a:prstGeom prst="rect">
            <a:avLst/>
          </a:prstGeom>
          <a:solidFill>
            <a:srgbClr val="000090"/>
          </a:solidFill>
        </p:spPr>
        <p:txBody>
          <a:bodyPr wrap="square" rtlCol="0">
            <a:spAutoFit/>
          </a:bodyPr>
          <a:lstStyle/>
          <a:p>
            <a:pPr algn="ctr"/>
            <a:r>
              <a:rPr lang="en-US" sz="4800" b="1" dirty="0" smtClean="0">
                <a:solidFill>
                  <a:schemeClr val="bg1"/>
                </a:solidFill>
                <a:latin typeface="Chalkboard"/>
                <a:cs typeface="Chalkboard"/>
              </a:rPr>
              <a:t>Is THE NETWORK OF PHYSICAL OBJECTS or “THINGS” embedded with electronics, software, sensors, and network connectivity, which enables these objects to collect and exchange data</a:t>
            </a:r>
            <a:endParaRPr lang="en-US" sz="4800" b="1" dirty="0">
              <a:solidFill>
                <a:schemeClr val="bg1"/>
              </a:solidFill>
              <a:latin typeface="Chalkboard"/>
              <a:cs typeface="Chalkboard"/>
            </a:endParaRPr>
          </a:p>
        </p:txBody>
      </p:sp>
    </p:spTree>
    <p:extLst>
      <p:ext uri="{BB962C8B-B14F-4D97-AF65-F5344CB8AC3E}">
        <p14:creationId xmlns:p14="http://schemas.microsoft.com/office/powerpoint/2010/main" val="404190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0894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0300" y="2197100"/>
            <a:ext cx="4330700" cy="2463800"/>
          </a:xfrm>
          <a:prstGeom prst="rect">
            <a:avLst/>
          </a:prstGeom>
        </p:spPr>
      </p:pic>
      <p:sp>
        <p:nvSpPr>
          <p:cNvPr id="3" name="TextBox 2"/>
          <p:cNvSpPr txBox="1"/>
          <p:nvPr/>
        </p:nvSpPr>
        <p:spPr>
          <a:xfrm>
            <a:off x="2586835" y="4956050"/>
            <a:ext cx="3970330" cy="707886"/>
          </a:xfrm>
          <a:prstGeom prst="rect">
            <a:avLst/>
          </a:prstGeom>
          <a:noFill/>
        </p:spPr>
        <p:txBody>
          <a:bodyPr wrap="square" rtlCol="0">
            <a:spAutoFit/>
          </a:bodyPr>
          <a:lstStyle/>
          <a:p>
            <a:pPr algn="ctr"/>
            <a:r>
              <a:rPr lang="en-US" sz="4000" dirty="0" smtClean="0">
                <a:latin typeface="Avenir Black"/>
                <a:cs typeface="Avenir Black"/>
              </a:rPr>
              <a:t>Smart Watches </a:t>
            </a:r>
            <a:endParaRPr lang="en-US" sz="4000" dirty="0">
              <a:latin typeface="Avenir Black"/>
              <a:cs typeface="Avenir Black"/>
            </a:endParaRPr>
          </a:p>
        </p:txBody>
      </p:sp>
    </p:spTree>
    <p:extLst>
      <p:ext uri="{BB962C8B-B14F-4D97-AF65-F5344CB8AC3E}">
        <p14:creationId xmlns:p14="http://schemas.microsoft.com/office/powerpoint/2010/main" val="76636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1628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741</TotalTime>
  <Words>650</Words>
  <Application>Microsoft Macintosh PowerPoint</Application>
  <PresentationFormat>On-screen Show (4:3)</PresentationFormat>
  <Paragraphs>59</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Internet of Things: Challenges to STRATEGIC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joseph </cp:lastModifiedBy>
  <cp:revision>77</cp:revision>
  <dcterms:created xsi:type="dcterms:W3CDTF">2013-08-21T19:17:07Z</dcterms:created>
  <dcterms:modified xsi:type="dcterms:W3CDTF">2019-10-15T11:20:58Z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3881345</vt:lpwstr>
  </property>
  <property fmtid="{D5CDD505-2E9C-101B-9397-08002B2CF9AE}" name="NXPowerLiteSettings" pid="3">
    <vt:lpwstr>C7000400038000</vt:lpwstr>
  </property>
  <property fmtid="{D5CDD505-2E9C-101B-9397-08002B2CF9AE}" name="NXPowerLiteVersion" pid="4">
    <vt:lpwstr>S8.2.3</vt:lpwstr>
  </property>
</Properties>
</file>