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9" r:id="rId6"/>
    <p:sldId id="27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C2CFF2B-1142-4BFD-B17F-C0411D90D8D7}">
          <p14:sldIdLst>
            <p14:sldId id="256"/>
            <p14:sldId id="257"/>
            <p14:sldId id="258"/>
            <p14:sldId id="259"/>
            <p14:sldId id="269"/>
            <p14:sldId id="270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  <p14:section name="Untitled Section" id="{06468D0B-FAA4-45AA-A2C6-0592B82F9AF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n.tempo.co/tag/millennia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The Emergence of Digital Millennials in Indonesia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Presented By:</a:t>
            </a:r>
          </a:p>
          <a:p>
            <a:r>
              <a:rPr lang="en-US" dirty="0" smtClean="0"/>
              <a:t>Santy </a:t>
            </a:r>
            <a:r>
              <a:rPr lang="en-US" dirty="0" err="1" smtClean="0"/>
              <a:t>Christinawati</a:t>
            </a:r>
            <a:r>
              <a:rPr lang="en-US" dirty="0" smtClean="0"/>
              <a:t>, S.S,. </a:t>
            </a:r>
            <a:r>
              <a:rPr lang="en-US" dirty="0" err="1" smtClean="0"/>
              <a:t>M.Hum</a:t>
            </a:r>
            <a:endParaRPr lang="en-US" dirty="0" smtClean="0"/>
          </a:p>
          <a:p>
            <a:r>
              <a:rPr lang="en-US" dirty="0" smtClean="0"/>
              <a:t>October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96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BRAVE (George </a:t>
            </a:r>
            <a:r>
              <a:rPr lang="en-US" dirty="0" err="1" smtClean="0"/>
              <a:t>Bradt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i="1" dirty="0" smtClean="0"/>
              <a:t>“Don’t even try to manage millennials, lead them”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Behaviors  (What impacts?)</a:t>
            </a:r>
          </a:p>
          <a:p>
            <a:r>
              <a:rPr lang="en-US" dirty="0" smtClean="0"/>
              <a:t>2. Relationship (How to connect-Communication)</a:t>
            </a:r>
          </a:p>
          <a:p>
            <a:r>
              <a:rPr lang="en-US" dirty="0" smtClean="0"/>
              <a:t>3. Attitude (How to  win-Strategy)</a:t>
            </a:r>
          </a:p>
          <a:p>
            <a:r>
              <a:rPr lang="en-US" dirty="0" smtClean="0"/>
              <a:t>4. Values (What matters and why – Purpose)</a:t>
            </a:r>
          </a:p>
          <a:p>
            <a:r>
              <a:rPr lang="en-US" dirty="0" smtClean="0"/>
              <a:t>5. Environment (Where to play-Context)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0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Indonesia Millennials Leaders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295401" y="2462078"/>
            <a:ext cx="9063700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Indonesia has 63.4 million millennials.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800" dirty="0"/>
              <a:t>The millennials belong to the age group of 20 to 35 years. </a:t>
            </a:r>
            <a:endParaRPr lang="en-US" sz="1800" dirty="0" smtClean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800" dirty="0" smtClean="0"/>
              <a:t>Millennials </a:t>
            </a:r>
            <a:r>
              <a:rPr lang="en-US" sz="1800" dirty="0"/>
              <a:t>constitute some 24 percent of Indonesia`s population, and they are </a:t>
            </a:r>
            <a:endParaRPr lang="en-US" sz="1800" dirty="0" smtClean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800" dirty="0" smtClean="0"/>
              <a:t>the </a:t>
            </a:r>
            <a:r>
              <a:rPr lang="en-US" sz="1800" dirty="0"/>
              <a:t>future leaders of the Indonesian nation</a:t>
            </a:r>
            <a:r>
              <a:rPr lang="en-US" sz="1800" dirty="0" smtClean="0"/>
              <a:t>.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800" dirty="0"/>
              <a:t>the </a:t>
            </a:r>
            <a:r>
              <a:rPr lang="en-US" dirty="0">
                <a:hlinkClick r:id="rId2"/>
              </a:rPr>
              <a:t>millennial </a:t>
            </a:r>
            <a:r>
              <a:rPr lang="en-US" sz="1800" dirty="0"/>
              <a:t>generation plays a vital role in industry 4.0, especially considering that </a:t>
            </a:r>
            <a:endParaRPr lang="en-US" sz="1800" dirty="0" smtClean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800" dirty="0" smtClean="0"/>
              <a:t>Indonesia </a:t>
            </a:r>
            <a:r>
              <a:rPr lang="en-US" sz="1800" dirty="0"/>
              <a:t>will also enjoy a demographic bonus period until 2030. </a:t>
            </a:r>
            <a:endParaRPr lang="en-US" sz="1800" dirty="0" smtClean="0"/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800" dirty="0" smtClean="0"/>
              <a:t>This </a:t>
            </a:r>
            <a:r>
              <a:rPr lang="en-US" sz="1800" dirty="0"/>
              <a:t>means as many as 130 million people of the productive age group can seize new </a:t>
            </a:r>
            <a:r>
              <a:rPr lang="en-US" sz="1800" dirty="0" smtClean="0"/>
              <a:t>opportunities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1800" dirty="0" smtClean="0"/>
              <a:t>to </a:t>
            </a:r>
            <a:r>
              <a:rPr lang="en-US" sz="1800" dirty="0"/>
              <a:t>develop business in the digital era.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60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Millennials Challenges</a:t>
            </a:r>
            <a:endParaRPr lang="en-US" dirty="0"/>
          </a:p>
        </p:txBody>
      </p:sp>
      <p:sp>
        <p:nvSpPr>
          <p:cNvPr id="4" name="AutoShape 2" descr="Image result for anggota dpr ri milenial 2019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en-US" dirty="0" smtClean="0"/>
              <a:t>Actualization, self development for adaptation.</a:t>
            </a:r>
          </a:p>
          <a:p>
            <a:r>
              <a:rPr lang="en-US" dirty="0" smtClean="0"/>
              <a:t>Productivity, millennials mostly concern for consuming.</a:t>
            </a:r>
          </a:p>
          <a:p>
            <a:r>
              <a:rPr lang="en-US" dirty="0" smtClean="0"/>
              <a:t>But millennials can be the most wealthy generation in the future, WHY?</a:t>
            </a:r>
          </a:p>
          <a:p>
            <a:pPr marL="457200" indent="-457200">
              <a:buAutoNum type="alphaLcPeriod"/>
            </a:pPr>
            <a:r>
              <a:rPr lang="en-US" dirty="0" smtClean="0"/>
              <a:t>They work because of passion</a:t>
            </a:r>
          </a:p>
          <a:p>
            <a:pPr marL="457200" indent="-457200">
              <a:buAutoNum type="alphaLcPeriod"/>
            </a:pPr>
            <a:r>
              <a:rPr lang="en-US" dirty="0" smtClean="0"/>
              <a:t>They work as entrepreneurs </a:t>
            </a:r>
          </a:p>
          <a:p>
            <a:pPr marL="457200" indent="-457200">
              <a:buAutoNum type="alphaLcPeriod"/>
            </a:pPr>
            <a:r>
              <a:rPr lang="en-US" dirty="0" smtClean="0"/>
              <a:t>They create start up</a:t>
            </a:r>
          </a:p>
          <a:p>
            <a:pPr marL="457200" indent="-457200">
              <a:buAutoNum type="alphaLcPeriod"/>
            </a:pPr>
            <a:r>
              <a:rPr lang="en-US" dirty="0" smtClean="0"/>
              <a:t>They are investors</a:t>
            </a:r>
          </a:p>
          <a:p>
            <a:pPr marL="457200" indent="-457200">
              <a:buAutoNum type="alphaL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06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Successful Indonesian Millennials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Ahmad </a:t>
            </a:r>
            <a:r>
              <a:rPr lang="en-US" dirty="0" err="1" smtClean="0"/>
              <a:t>Zaki</a:t>
            </a:r>
            <a:r>
              <a:rPr lang="en-US" dirty="0" smtClean="0"/>
              <a:t>, CEO </a:t>
            </a:r>
            <a:r>
              <a:rPr lang="en-US" dirty="0" err="1" smtClean="0"/>
              <a:t>Bukalapak</a:t>
            </a:r>
            <a:r>
              <a:rPr lang="en-US" dirty="0" smtClean="0"/>
              <a:t>, 1986 (USD 110 </a:t>
            </a:r>
            <a:r>
              <a:rPr lang="en-US" dirty="0" err="1" smtClean="0"/>
              <a:t>juta</a:t>
            </a:r>
            <a:r>
              <a:rPr lang="en-US" dirty="0" smtClean="0"/>
              <a:t> , 1,5 T)</a:t>
            </a:r>
          </a:p>
          <a:p>
            <a:r>
              <a:rPr lang="en-US" dirty="0" err="1" smtClean="0"/>
              <a:t>Ugine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Ferry, </a:t>
            </a:r>
            <a:r>
              <a:rPr lang="en-US" dirty="0" err="1" smtClean="0"/>
              <a:t>Puyo</a:t>
            </a:r>
            <a:r>
              <a:rPr lang="en-US" dirty="0" smtClean="0"/>
              <a:t> Silky Dessert, 2000 ( 1 </a:t>
            </a:r>
            <a:r>
              <a:rPr lang="en-US" dirty="0" err="1" smtClean="0"/>
              <a:t>Milyar</a:t>
            </a:r>
            <a:r>
              <a:rPr lang="en-US" dirty="0" smtClean="0"/>
              <a:t>/</a:t>
            </a:r>
            <a:r>
              <a:rPr lang="en-US" dirty="0" err="1" smtClean="0"/>
              <a:t>bln</a:t>
            </a:r>
            <a:r>
              <a:rPr lang="en-US" dirty="0" smtClean="0"/>
              <a:t>)</a:t>
            </a:r>
          </a:p>
          <a:p>
            <a:r>
              <a:rPr lang="en-US" dirty="0" smtClean="0"/>
              <a:t>Ferry </a:t>
            </a:r>
            <a:r>
              <a:rPr lang="en-US" dirty="0" err="1" smtClean="0"/>
              <a:t>Unardi</a:t>
            </a:r>
            <a:r>
              <a:rPr lang="en-US" dirty="0" smtClean="0"/>
              <a:t> , CEO </a:t>
            </a:r>
            <a:r>
              <a:rPr lang="en-US" dirty="0" err="1" smtClean="0"/>
              <a:t>Traveloka</a:t>
            </a:r>
            <a:r>
              <a:rPr lang="en-US" dirty="0" smtClean="0"/>
              <a:t>, 1988 (145 </a:t>
            </a:r>
            <a:r>
              <a:rPr lang="en-US" dirty="0" err="1" smtClean="0"/>
              <a:t>juta</a:t>
            </a:r>
            <a:r>
              <a:rPr lang="en-US" dirty="0" smtClean="0"/>
              <a:t> Dollar)</a:t>
            </a:r>
          </a:p>
          <a:p>
            <a:r>
              <a:rPr lang="en-US" dirty="0" err="1" smtClean="0"/>
              <a:t>Nadiem</a:t>
            </a:r>
            <a:r>
              <a:rPr lang="en-US" dirty="0" smtClean="0"/>
              <a:t> </a:t>
            </a:r>
            <a:r>
              <a:rPr lang="en-US" dirty="0" err="1" smtClean="0"/>
              <a:t>Makarim</a:t>
            </a:r>
            <a:r>
              <a:rPr lang="en-US" dirty="0" smtClean="0"/>
              <a:t>, CEO </a:t>
            </a:r>
            <a:r>
              <a:rPr lang="en-US" dirty="0" err="1" smtClean="0"/>
              <a:t>Gojek</a:t>
            </a:r>
            <a:r>
              <a:rPr lang="en-US" dirty="0" smtClean="0"/>
              <a:t>, 1984 (1,4 T) </a:t>
            </a:r>
          </a:p>
          <a:p>
            <a:r>
              <a:rPr lang="en-US" dirty="0" smtClean="0"/>
              <a:t>William </a:t>
            </a:r>
            <a:r>
              <a:rPr lang="en-US" dirty="0" err="1" smtClean="0"/>
              <a:t>Tanuwijaya</a:t>
            </a:r>
            <a:r>
              <a:rPr lang="en-US" dirty="0" smtClean="0"/>
              <a:t>, CEO </a:t>
            </a:r>
            <a:r>
              <a:rPr lang="en-US" dirty="0" err="1" smtClean="0"/>
              <a:t>Tokopedia</a:t>
            </a:r>
            <a:r>
              <a:rPr lang="en-US" dirty="0" smtClean="0"/>
              <a:t>, 1981 (1,8T)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557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816" y="553791"/>
            <a:ext cx="3129567" cy="6069245"/>
          </a:xfrm>
        </p:spPr>
      </p:pic>
    </p:spTree>
    <p:extLst>
      <p:ext uri="{BB962C8B-B14F-4D97-AF65-F5344CB8AC3E}">
        <p14:creationId xmlns:p14="http://schemas.microsoft.com/office/powerpoint/2010/main" val="798982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95401" y="1390919"/>
            <a:ext cx="9601196" cy="4484950"/>
          </a:xfrm>
        </p:spPr>
        <p:txBody>
          <a:bodyPr>
            <a:normAutofit/>
          </a:bodyPr>
          <a:lstStyle/>
          <a:p>
            <a:pPr marL="2286000" lvl="5" indent="0">
              <a:buNone/>
            </a:pPr>
            <a:r>
              <a:rPr lang="en-US" sz="6000" i="1" dirty="0" smtClean="0"/>
              <a:t>“Be yourself- it’s the best that you can do”</a:t>
            </a:r>
          </a:p>
          <a:p>
            <a:pPr marL="2286000" lvl="5" indent="0">
              <a:buNone/>
            </a:pPr>
            <a:endParaRPr lang="en-US" sz="6000" i="1" dirty="0"/>
          </a:p>
          <a:p>
            <a:pPr marL="2286000" lvl="5" indent="0">
              <a:buNone/>
            </a:pPr>
            <a:endParaRPr lang="en-US" sz="60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695" y="2995076"/>
            <a:ext cx="3240378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587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063" y="1295333"/>
            <a:ext cx="6635750" cy="4371371"/>
          </a:xfrm>
        </p:spPr>
      </p:pic>
    </p:spTree>
    <p:extLst>
      <p:ext uri="{BB962C8B-B14F-4D97-AF65-F5344CB8AC3E}">
        <p14:creationId xmlns:p14="http://schemas.microsoft.com/office/powerpoint/2010/main" val="2941531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generation are you?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6806" y="2285999"/>
            <a:ext cx="8358388" cy="371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785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 Y and Gen Z = Millennials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generations  are now leaders in companies with different perspectives and different way of thinking and leadership.</a:t>
            </a:r>
          </a:p>
          <a:p>
            <a:r>
              <a:rPr lang="en-US" dirty="0" smtClean="0"/>
              <a:t>They grew up and began their career  in a time when:</a:t>
            </a:r>
          </a:p>
          <a:p>
            <a:pPr marL="457200" indent="-457200">
              <a:buAutoNum type="arabicPeriod"/>
            </a:pPr>
            <a:r>
              <a:rPr lang="en-US" dirty="0" smtClean="0"/>
              <a:t>Almost every home had an internet connection</a:t>
            </a:r>
          </a:p>
          <a:p>
            <a:pPr marL="457200" indent="-457200">
              <a:buAutoNum type="arabicPeriod"/>
            </a:pPr>
            <a:r>
              <a:rPr lang="en-US" dirty="0" smtClean="0"/>
              <a:t>Terrorist attacks</a:t>
            </a:r>
          </a:p>
          <a:p>
            <a:pPr marL="457200" indent="-457200">
              <a:buAutoNum type="arabicPeriod"/>
            </a:pPr>
            <a:r>
              <a:rPr lang="en-US" dirty="0" smtClean="0"/>
              <a:t>Global warming</a:t>
            </a:r>
          </a:p>
          <a:p>
            <a:pPr marL="457200" indent="-457200">
              <a:buAutoNum type="arabicPeriod"/>
            </a:pPr>
            <a:r>
              <a:rPr lang="en-US" dirty="0" smtClean="0"/>
              <a:t>The explosive growth in online companies such as Google, FB, IG, OVO, </a:t>
            </a:r>
            <a:r>
              <a:rPr lang="en-US" dirty="0" err="1" smtClean="0"/>
              <a:t>etc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dirty="0" smtClean="0"/>
              <a:t>A revolution in the way we work including acceptance of flex-time, work from home, and freelancing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993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65" y="734096"/>
            <a:ext cx="6967470" cy="4922302"/>
          </a:xfrm>
        </p:spPr>
      </p:pic>
    </p:spTree>
    <p:extLst>
      <p:ext uri="{BB962C8B-B14F-4D97-AF65-F5344CB8AC3E}">
        <p14:creationId xmlns:p14="http://schemas.microsoft.com/office/powerpoint/2010/main" val="1203404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503" y="618186"/>
            <a:ext cx="6030254" cy="5231394"/>
          </a:xfrm>
        </p:spPr>
      </p:pic>
    </p:spTree>
    <p:extLst>
      <p:ext uri="{BB962C8B-B14F-4D97-AF65-F5344CB8AC3E}">
        <p14:creationId xmlns:p14="http://schemas.microsoft.com/office/powerpoint/2010/main" val="4060038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Millennials and </a:t>
            </a:r>
            <a:r>
              <a:rPr lang="en-US" dirty="0" err="1" smtClean="0"/>
              <a:t>IoT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290" y="1854557"/>
            <a:ext cx="7353837" cy="5220438"/>
          </a:xfrm>
        </p:spPr>
      </p:pic>
    </p:spTree>
    <p:extLst>
      <p:ext uri="{BB962C8B-B14F-4D97-AF65-F5344CB8AC3E}">
        <p14:creationId xmlns:p14="http://schemas.microsoft.com/office/powerpoint/2010/main" val="1810894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Millennials and </a:t>
            </a:r>
            <a:r>
              <a:rPr lang="en-US" dirty="0" err="1" smtClean="0"/>
              <a:t>IoT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Streaming native</a:t>
            </a:r>
          </a:p>
          <a:p>
            <a:r>
              <a:rPr lang="en-US" dirty="0" smtClean="0"/>
              <a:t>E-Commerce native</a:t>
            </a:r>
          </a:p>
          <a:p>
            <a:r>
              <a:rPr lang="en-US" dirty="0" smtClean="0"/>
              <a:t>Democracy native</a:t>
            </a:r>
          </a:p>
          <a:p>
            <a:r>
              <a:rPr lang="en-US" dirty="0" smtClean="0"/>
              <a:t>Technology native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107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Millennials +  </a:t>
            </a:r>
            <a:r>
              <a:rPr lang="en-US" dirty="0" err="1" smtClean="0"/>
              <a:t>IoT</a:t>
            </a:r>
            <a:r>
              <a:rPr lang="en-US" dirty="0" smtClean="0"/>
              <a:t>  = New Indonesia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Millennials as a medium of change</a:t>
            </a:r>
          </a:p>
          <a:p>
            <a:r>
              <a:rPr lang="en-US" dirty="0" smtClean="0"/>
              <a:t>Technology as a subject of change</a:t>
            </a:r>
          </a:p>
          <a:p>
            <a:r>
              <a:rPr lang="en-US" dirty="0" smtClean="0"/>
              <a:t>The social media existence is very effective to collect the aspiration that can bring new pattern in Indonesia.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0602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172</TotalTime>
  <Words>419</Words>
  <Application>Microsoft Office PowerPoint</Application>
  <PresentationFormat>Widescreen</PresentationFormat>
  <Paragraphs>55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The Emergence of Digital Millennials in Indonesia</vt:lpstr>
      <vt:lpstr>PowerPoint Presentation</vt:lpstr>
      <vt:lpstr>Which generation are you?</vt:lpstr>
      <vt:lpstr>Gen Y and Gen Z = Millennials</vt:lpstr>
      <vt:lpstr>PowerPoint Presentation</vt:lpstr>
      <vt:lpstr>PowerPoint Presentation</vt:lpstr>
      <vt:lpstr>Millennials and IoT</vt:lpstr>
      <vt:lpstr>Millennials and IoT</vt:lpstr>
      <vt:lpstr>Millennials +  IoT  = New Indonesia</vt:lpstr>
      <vt:lpstr>BRAVE (George Bradt) “Don’t even try to manage millennials, lead them”</vt:lpstr>
      <vt:lpstr>Indonesia Millennials Leaders</vt:lpstr>
      <vt:lpstr>Millennials Challenges</vt:lpstr>
      <vt:lpstr>The Successful Indonesian Millennials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Emergence of Digital Millennials in Indonesia</dc:title>
  <dc:creator>W 8.1</dc:creator>
  <cp:lastModifiedBy>W 8.1</cp:lastModifiedBy>
  <cp:revision>18</cp:revision>
  <dcterms:created xsi:type="dcterms:W3CDTF">2019-10-15T13:43:34Z</dcterms:created>
  <dcterms:modified xsi:type="dcterms:W3CDTF">2019-10-15T16:35:42Z</dcterms:modified>
</cp:coreProperties>
</file>