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3" r:id="rId4"/>
    <p:sldId id="260" r:id="rId5"/>
    <p:sldId id="267" r:id="rId6"/>
    <p:sldId id="272" r:id="rId7"/>
    <p:sldId id="262" r:id="rId8"/>
    <p:sldId id="264" r:id="rId9"/>
    <p:sldId id="275" r:id="rId10"/>
    <p:sldId id="270" r:id="rId11"/>
    <p:sldId id="266" r:id="rId12"/>
    <p:sldId id="261" r:id="rId13"/>
    <p:sldId id="257" r:id="rId14"/>
    <p:sldId id="259" r:id="rId15"/>
    <p:sldId id="277" r:id="rId16"/>
    <p:sldId id="265" r:id="rId17"/>
  </p:sldIdLst>
  <p:sldSz cx="9144000" cy="5143500" type="screen16x9"/>
  <p:notesSz cx="6858000" cy="9144000"/>
  <p:embeddedFontLst>
    <p:embeddedFont>
      <p:font typeface="Muli" pitchFamily="2" charset="0"/>
      <p:regular r:id="rId19"/>
      <p:bold r:id="rId20"/>
      <p:italic r:id="rId21"/>
      <p:boldItalic r:id="rId22"/>
    </p:embeddedFont>
    <p:embeddedFont>
      <p:font typeface="Muli Light" pitchFamily="2" charset="0"/>
      <p:regular r:id="rId23"/>
      <p:bold r:id="rId24"/>
      <p:italic r:id="rId25"/>
      <p:boldItalic r:id="rId26"/>
    </p:embeddedFont>
    <p:embeddedFont>
      <p:font typeface="Poppins" pitchFamily="2" charset="0"/>
      <p:regular r:id="rId27"/>
      <p:bold r:id="rId28"/>
      <p:italic r:id="rId29"/>
      <p:boldItalic r:id="rId30"/>
    </p:embeddedFont>
    <p:embeddedFont>
      <p:font typeface="Poppins Light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9C0F00-1F63-46F5-970A-F12C1D0C5BCE}">
  <a:tblStyle styleId="{A49C0F00-1F63-46F5-970A-F12C1D0C5B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26" Type="http://schemas.openxmlformats.org/officeDocument/2006/relationships/font" Target="fonts/font8.fntdata" /><Relationship Id="rId3" Type="http://schemas.openxmlformats.org/officeDocument/2006/relationships/slide" Target="slides/slide2.xml" /><Relationship Id="rId21" Type="http://schemas.openxmlformats.org/officeDocument/2006/relationships/font" Target="fonts/font3.fntdata" /><Relationship Id="rId34" Type="http://schemas.openxmlformats.org/officeDocument/2006/relationships/font" Target="fonts/font16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7.fntdata" /><Relationship Id="rId33" Type="http://schemas.openxmlformats.org/officeDocument/2006/relationships/font" Target="fonts/font15.fntdata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2.fntdata" /><Relationship Id="rId29" Type="http://schemas.openxmlformats.org/officeDocument/2006/relationships/font" Target="fonts/font11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6.fntdata" /><Relationship Id="rId32" Type="http://schemas.openxmlformats.org/officeDocument/2006/relationships/font" Target="fonts/font14.fntdata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5.fntdata" /><Relationship Id="rId28" Type="http://schemas.openxmlformats.org/officeDocument/2006/relationships/font" Target="fonts/font10.fntdata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1.fntdata" /><Relationship Id="rId31" Type="http://schemas.openxmlformats.org/officeDocument/2006/relationships/font" Target="fonts/font1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4.fntdata" /><Relationship Id="rId27" Type="http://schemas.openxmlformats.org/officeDocument/2006/relationships/font" Target="fonts/font9.fntdata" /><Relationship Id="rId30" Type="http://schemas.openxmlformats.org/officeDocument/2006/relationships/font" Target="fonts/font12.fntdata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773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85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7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46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84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00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46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78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97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80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35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07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25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76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95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98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25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3200">
                <a:solidFill>
                  <a:srgbClr val="A7A4BC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_AND_BODY_1">
    <p:bg>
      <p:bgPr>
        <a:solidFill>
          <a:srgbClr val="A7D86D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29.jp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9.xml" Type="http://schemas.openxmlformats.org/officeDocument/2006/relationships/slideLayout"/><Relationship Id="rId5" Target="../media/image31.jpeg" Type="http://schemas.openxmlformats.org/officeDocument/2006/relationships/image"/><Relationship Id="rId4" Target="../media/image30.jp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0.xml" /><Relationship Id="rId4" Type="http://schemas.openxmlformats.org/officeDocument/2006/relationships/image" Target="../media/image33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7.jpg" /><Relationship Id="rId4" Type="http://schemas.openxmlformats.org/officeDocument/2006/relationships/image" Target="../media/image36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9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0.xml" /><Relationship Id="rId5" Type="http://schemas.openxmlformats.org/officeDocument/2006/relationships/image" Target="../media/image42.jpg" /><Relationship Id="rId4" Type="http://schemas.openxmlformats.org/officeDocument/2006/relationships/image" Target="../media/image41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45.png" /><Relationship Id="rId4" Type="http://schemas.openxmlformats.org/officeDocument/2006/relationships/image" Target="../media/image44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 ?><Relationships xmlns="http://schemas.openxmlformats.org/package/2006/relationships"><Relationship Id="rId8" Target="../media/image15.jpeg" Type="http://schemas.openxmlformats.org/officeDocument/2006/relationships/image"/><Relationship Id="rId13" Target="../media/image18.jpeg" Type="http://schemas.openxmlformats.org/officeDocument/2006/relationships/image"/><Relationship Id="rId3" Target="../media/image11.jpg" Type="http://schemas.openxmlformats.org/officeDocument/2006/relationships/image"/><Relationship Id="rId7" Target="../media/hdphoto1.wdp" Type="http://schemas.microsoft.com/office/2007/relationships/hdphoto"/><Relationship Id="rId12" Target="../media/image17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0.xml" Type="http://schemas.openxmlformats.org/officeDocument/2006/relationships/slideLayout"/><Relationship Id="rId6" Target="../media/image14.jpeg" Type="http://schemas.openxmlformats.org/officeDocument/2006/relationships/image"/><Relationship Id="rId11" Target="../media/hdphoto3.wdp" Type="http://schemas.microsoft.com/office/2007/relationships/hdphoto"/><Relationship Id="rId5" Target="../media/image13.jpg" Type="http://schemas.openxmlformats.org/officeDocument/2006/relationships/image"/><Relationship Id="rId10" Target="../media/image16.jpeg" Type="http://schemas.openxmlformats.org/officeDocument/2006/relationships/image"/><Relationship Id="rId4" Target="../media/image12.jpg" Type="http://schemas.openxmlformats.org/officeDocument/2006/relationships/image"/><Relationship Id="rId9" Target="../media/hdphoto2.wdp" Type="http://schemas.microsoft.com/office/2007/relationships/hdphoto"/><Relationship Id="rId14" Target="../media/hdphoto4.wdp" Type="http://schemas.microsoft.com/office/2007/relationships/hdphoto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7" Type="http://schemas.openxmlformats.org/officeDocument/2006/relationships/image" Target="../media/image23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jpg" /><Relationship Id="rId5" Type="http://schemas.openxmlformats.org/officeDocument/2006/relationships/image" Target="../media/image21.jpg" /><Relationship Id="rId4" Type="http://schemas.openxmlformats.org/officeDocument/2006/relationships/image" Target="../media/image20.jp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 /><Relationship Id="rId3" Type="http://schemas.openxmlformats.org/officeDocument/2006/relationships/image" Target="../media/image13.jpg" /><Relationship Id="rId7" Type="http://schemas.openxmlformats.org/officeDocument/2006/relationships/image" Target="../media/image26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25.jpg" /><Relationship Id="rId5" Type="http://schemas.openxmlformats.org/officeDocument/2006/relationships/image" Target="../media/image24.jpg" /><Relationship Id="rId4" Type="http://schemas.openxmlformats.org/officeDocument/2006/relationships/image" Target="../media/image12.jpg" /><Relationship Id="rId9" Type="http://schemas.openxmlformats.org/officeDocument/2006/relationships/image" Target="../media/image28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0" y="460118"/>
            <a:ext cx="5391000" cy="41632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Himpunan Mahasiswa Ananlis Kesehatan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9981" y="2521196"/>
            <a:ext cx="334744" cy="3347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 r="1822" b="1367"/>
          <a:stretch/>
        </p:blipFill>
        <p:spPr bwMode="auto">
          <a:xfrm>
            <a:off x="6893959" y="2866214"/>
            <a:ext cx="339047" cy="359871"/>
          </a:xfrm>
          <a:prstGeom prst="flowChar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86D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ctrTitle" idx="4294967295"/>
          </p:nvPr>
        </p:nvSpPr>
        <p:spPr>
          <a:xfrm>
            <a:off x="5755253" y="1999609"/>
            <a:ext cx="3274031" cy="4913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T</a:t>
            </a:r>
            <a:r>
              <a:rPr lang="en" sz="2400" dirty="0">
                <a:solidFill>
                  <a:srgbClr val="FFFFFF"/>
                </a:solidFill>
              </a:rPr>
              <a:t>amasya Bersama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9" y="2839649"/>
            <a:ext cx="3274888" cy="2107002"/>
          </a:xfrm>
          <a:prstGeom prst="flowChartOffpageConnector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7" y="316730"/>
            <a:ext cx="3390471" cy="2174268"/>
          </a:xfrm>
          <a:prstGeom prst="flowChartOffpageConnector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5" b="16704"/>
          <a:stretch/>
        </p:blipFill>
        <p:spPr>
          <a:xfrm>
            <a:off x="4006400" y="138216"/>
            <a:ext cx="2893219" cy="2029631"/>
          </a:xfrm>
          <a:prstGeom prst="flowChartOffpageConnector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 idx="4294967295"/>
          </p:nvPr>
        </p:nvSpPr>
        <p:spPr>
          <a:xfrm>
            <a:off x="194888" y="233184"/>
            <a:ext cx="2455845" cy="547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Buka Bersama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06" y="1171254"/>
            <a:ext cx="5187308" cy="2917861"/>
          </a:xfrm>
          <a:prstGeom prst="bevel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065190" y="1839073"/>
            <a:ext cx="2575376" cy="71319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Relasi dengan Organisasi Luar</a:t>
            </a:r>
            <a:endParaRPr sz="2400"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3" y="686333"/>
            <a:ext cx="4972127" cy="3269218"/>
          </a:xfrm>
          <a:prstGeom prst="snip2DiagRect">
            <a:avLst>
              <a:gd name="adj1" fmla="val 40109"/>
              <a:gd name="adj2" fmla="val 29415"/>
            </a:avLst>
          </a:prstGeom>
        </p:spPr>
      </p:pic>
      <p:sp>
        <p:nvSpPr>
          <p:cNvPr id="6" name="Google Shape;98;p19"/>
          <p:cNvSpPr txBox="1">
            <a:spLocks/>
          </p:cNvSpPr>
          <p:nvPr/>
        </p:nvSpPr>
        <p:spPr>
          <a:xfrm>
            <a:off x="946948" y="4266967"/>
            <a:ext cx="3419570" cy="48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2400" dirty="0"/>
              <a:t>#</a:t>
            </a:r>
            <a:r>
              <a:rPr lang="en-US" sz="2400" dirty="0" err="1"/>
              <a:t>imatelkimengajar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5984695" y="2340581"/>
            <a:ext cx="2851079" cy="4203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#bincangmahasiswabersamakesemnkes</a:t>
            </a:r>
            <a:endParaRPr sz="2000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7" y="212118"/>
            <a:ext cx="3578496" cy="2220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7" y="2587234"/>
            <a:ext cx="3539126" cy="2359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11" y="1405311"/>
            <a:ext cx="3436384" cy="22909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5894798" y="2506894"/>
            <a:ext cx="1944384" cy="3518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#seminar</a:t>
            </a:r>
            <a:endParaRPr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51" y="143623"/>
            <a:ext cx="2922677" cy="1948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8" y="2291137"/>
            <a:ext cx="3227797" cy="24208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7D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title" idx="4294967295"/>
          </p:nvPr>
        </p:nvSpPr>
        <p:spPr>
          <a:xfrm>
            <a:off x="3642189" y="4475263"/>
            <a:ext cx="2101066" cy="549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#imatelki</a:t>
            </a: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7" y="612892"/>
            <a:ext cx="3465977" cy="2311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41" y="1802906"/>
            <a:ext cx="3300572" cy="1862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4" y="3066694"/>
            <a:ext cx="2819935" cy="18799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85281" y="78646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</a:t>
            </a:r>
            <a:r>
              <a:rPr lang="en" sz="5400" dirty="0"/>
              <a:t>hanks!</a:t>
            </a:r>
            <a:endParaRPr sz="5400"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" y="2635974"/>
            <a:ext cx="2348752" cy="2113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90" y="1643865"/>
            <a:ext cx="5148385" cy="23682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79;p16"/>
          <p:cNvSpPr txBox="1">
            <a:spLocks/>
          </p:cNvSpPr>
          <p:nvPr/>
        </p:nvSpPr>
        <p:spPr>
          <a:xfrm>
            <a:off x="6000108" y="1269296"/>
            <a:ext cx="2480476" cy="9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Chevro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6000" u="sng" dirty="0"/>
              <a:t>LOGO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2" y="0"/>
            <a:ext cx="5124116" cy="5111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1474036" y="156226"/>
            <a:ext cx="6300300" cy="6202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Filosofi Lambang</a:t>
            </a:r>
            <a:endParaRPr dirty="0"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195209" y="915067"/>
            <a:ext cx="2753474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Mikroskop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Melambangkan organisasi yang anggotanya adalah mahasiwa ahli tenaga laboratorium medik atau analis kesehatan</a:t>
            </a:r>
            <a:endParaRPr sz="1200" dirty="0"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2"/>
          </p:nvPr>
        </p:nvSpPr>
        <p:spPr>
          <a:xfrm>
            <a:off x="3261917" y="915067"/>
            <a:ext cx="2669654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Logo </a:t>
            </a:r>
            <a:r>
              <a:rPr lang="en-US" b="1" dirty="0" err="1"/>
              <a:t>Politeknik</a:t>
            </a:r>
            <a:r>
              <a:rPr lang="en-US" b="1" dirty="0"/>
              <a:t> </a:t>
            </a:r>
            <a:r>
              <a:rPr lang="en-US" b="1" dirty="0" err="1"/>
              <a:t>Piksi</a:t>
            </a:r>
            <a:r>
              <a:rPr lang="en-US" b="1" dirty="0"/>
              <a:t> </a:t>
            </a:r>
            <a:r>
              <a:rPr lang="en-US" b="1" dirty="0" err="1"/>
              <a:t>Ganesha</a:t>
            </a: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Melambangkan asal instansi dari organisasi ini</a:t>
            </a:r>
            <a:endParaRPr sz="1200" dirty="0"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3"/>
          </p:nvPr>
        </p:nvSpPr>
        <p:spPr>
          <a:xfrm>
            <a:off x="6244805" y="915067"/>
            <a:ext cx="2702285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/>
              <a:t>Padi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Kapas</a:t>
            </a:r>
            <a:r>
              <a:rPr lang="en-US" b="1" dirty="0"/>
              <a:t> yang </a:t>
            </a:r>
            <a:r>
              <a:rPr lang="en-US" b="1" dirty="0" err="1"/>
              <a:t>merunduk</a:t>
            </a: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Melambangkan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 yang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kemaslahatan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sesama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tunduk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Tuhan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1"/>
          </p:nvPr>
        </p:nvSpPr>
        <p:spPr>
          <a:xfrm>
            <a:off x="195209" y="2763074"/>
            <a:ext cx="2753474" cy="1659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/>
              <a:t>Warna</a:t>
            </a:r>
            <a:r>
              <a:rPr lang="en-US" b="1" dirty="0"/>
              <a:t> </a:t>
            </a:r>
            <a:r>
              <a:rPr lang="en-US" b="1" dirty="0" err="1"/>
              <a:t>Putih</a:t>
            </a:r>
            <a:r>
              <a:rPr lang="en-US" b="1" dirty="0"/>
              <a:t> </a:t>
            </a:r>
            <a:r>
              <a:rPr lang="en-US" b="1" dirty="0" err="1"/>
              <a:t>ditengah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Warna</a:t>
            </a:r>
            <a:r>
              <a:rPr lang="en-US" b="1" dirty="0"/>
              <a:t> </a:t>
            </a:r>
            <a:r>
              <a:rPr lang="en-US" b="1" dirty="0" err="1"/>
              <a:t>Kehitaman</a:t>
            </a:r>
            <a:r>
              <a:rPr lang="en-US" b="1" dirty="0"/>
              <a:t> yang </a:t>
            </a:r>
            <a:r>
              <a:rPr lang="en-US" b="1" dirty="0" err="1"/>
              <a:t>memudar</a:t>
            </a:r>
            <a:r>
              <a:rPr lang="en-US" b="1" dirty="0"/>
              <a:t> </a:t>
            </a:r>
            <a:r>
              <a:rPr lang="en-US" b="1" dirty="0" err="1"/>
              <a:t>disekitarnya</a:t>
            </a: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Melambangkan organisasi yang mengimprovisasi agar menjadi lebih baik dari sebelumnya</a:t>
            </a:r>
            <a:endParaRPr sz="1200" dirty="0"/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2"/>
          </p:nvPr>
        </p:nvSpPr>
        <p:spPr>
          <a:xfrm>
            <a:off x="3289359" y="2763074"/>
            <a:ext cx="2669654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Tulisan “HIMPUNAN MAHASISWA ANALIS KESEHATAN”</a:t>
            </a: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Memperjelas bahwa organisasi ini adalah beranggotakan mahasiswa analis kesehatan yang memiliki semangat dan spiritualitas yang tinggi</a:t>
            </a:r>
            <a:endParaRPr sz="1200" dirty="0"/>
          </a:p>
        </p:txBody>
      </p:sp>
      <p:sp>
        <p:nvSpPr>
          <p:cNvPr id="255" name="Google Shape;255;p31"/>
          <p:cNvSpPr txBox="1">
            <a:spLocks noGrp="1"/>
          </p:cNvSpPr>
          <p:nvPr>
            <p:ph type="body" idx="3"/>
          </p:nvPr>
        </p:nvSpPr>
        <p:spPr>
          <a:xfrm>
            <a:off x="6244805" y="2763074"/>
            <a:ext cx="2702284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Lingkaran</a:t>
            </a: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Melambangkan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terus</a:t>
            </a:r>
            <a:r>
              <a:rPr lang="en-US" sz="1200" dirty="0"/>
              <a:t> </a:t>
            </a:r>
            <a:r>
              <a:rPr lang="en-US" sz="1200" dirty="0" err="1"/>
              <a:t>berdiri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terus</a:t>
            </a:r>
            <a:r>
              <a:rPr lang="en-US" sz="1200" dirty="0"/>
              <a:t> </a:t>
            </a:r>
            <a:r>
              <a:rPr lang="en-US" sz="1200" dirty="0" err="1"/>
              <a:t>terjalin</a:t>
            </a:r>
            <a:r>
              <a:rPr lang="en-US" sz="1200" dirty="0"/>
              <a:t>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554372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Menjadi analis kesehatan yang berbudi luhur, berintegrasi tinggi, dan berkesinambungan</a:t>
            </a:r>
            <a:endParaRPr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Google Shape;79;p16"/>
          <p:cNvSpPr txBox="1">
            <a:spLocks/>
          </p:cNvSpPr>
          <p:nvPr/>
        </p:nvSpPr>
        <p:spPr>
          <a:xfrm>
            <a:off x="6596008" y="919975"/>
            <a:ext cx="1603743" cy="9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Inflat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6000" u="sng" dirty="0"/>
              <a:t>VISI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57" name="Google Shape;157;p25"/>
          <p:cNvGrpSpPr/>
          <p:nvPr/>
        </p:nvGrpSpPr>
        <p:grpSpPr>
          <a:xfrm>
            <a:off x="381000" y="3655791"/>
            <a:ext cx="5895000" cy="670508"/>
            <a:chOff x="1431325" y="2473842"/>
            <a:chExt cx="5895000" cy="670508"/>
          </a:xfrm>
        </p:grpSpPr>
        <p:sp>
          <p:nvSpPr>
            <p:cNvPr id="158" name="Google Shape;158;p25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 txBox="1"/>
            <p:nvPr/>
          </p:nvSpPr>
          <p:spPr>
            <a:xfrm>
              <a:off x="2744681" y="2473842"/>
              <a:ext cx="4470138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7800" lvl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</a:pP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Mengembangkan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intelektualitas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mahasiswa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yang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bermoral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dan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beretika</a:t>
              </a:r>
              <a:endParaRPr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Muli Light"/>
                  <a:ea typeface="Muli Light"/>
                  <a:cs typeface="Muli Light"/>
                  <a:sym typeface="Muli Light"/>
                </a:rPr>
                <a:t>3.</a:t>
              </a:r>
              <a:endParaRPr dirty="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</p:grpSp>
      <p:grpSp>
        <p:nvGrpSpPr>
          <p:cNvPr id="166" name="Google Shape;166;p25"/>
          <p:cNvGrpSpPr/>
          <p:nvPr/>
        </p:nvGrpSpPr>
        <p:grpSpPr>
          <a:xfrm>
            <a:off x="381000" y="2974516"/>
            <a:ext cx="5895000" cy="670508"/>
            <a:chOff x="1431325" y="2473842"/>
            <a:chExt cx="5895000" cy="670508"/>
          </a:xfrm>
        </p:grpSpPr>
        <p:sp>
          <p:nvSpPr>
            <p:cNvPr id="167" name="Google Shape;167;p25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 txBox="1"/>
            <p:nvPr/>
          </p:nvSpPr>
          <p:spPr>
            <a:xfrm>
              <a:off x="2744681" y="2473842"/>
              <a:ext cx="4470138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7800" lvl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</a:pP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Menyelenggarakan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kegiatan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yang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mendukung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kebersamaan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untuk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mempererat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solidaritas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antar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mahasiswa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analis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kesehatan</a:t>
              </a:r>
              <a:endParaRPr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Muli Light"/>
                  <a:ea typeface="Muli Light"/>
                  <a:cs typeface="Muli Light"/>
                  <a:sym typeface="Muli Light"/>
                </a:rPr>
                <a:t>2.</a:t>
              </a:r>
              <a:endParaRPr dirty="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</p:grpSp>
      <p:grpSp>
        <p:nvGrpSpPr>
          <p:cNvPr id="175" name="Google Shape;175;p25"/>
          <p:cNvGrpSpPr/>
          <p:nvPr/>
        </p:nvGrpSpPr>
        <p:grpSpPr>
          <a:xfrm>
            <a:off x="381000" y="2293241"/>
            <a:ext cx="5913600" cy="670508"/>
            <a:chOff x="1431325" y="2473842"/>
            <a:chExt cx="5913600" cy="670508"/>
          </a:xfrm>
        </p:grpSpPr>
        <p:sp>
          <p:nvSpPr>
            <p:cNvPr id="176" name="Google Shape;176;p25"/>
            <p:cNvSpPr/>
            <p:nvPr/>
          </p:nvSpPr>
          <p:spPr>
            <a:xfrm rot="-5400000">
              <a:off x="4317925" y="117350"/>
              <a:ext cx="670500" cy="53835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5"/>
            <p:cNvSpPr txBox="1"/>
            <p:nvPr/>
          </p:nvSpPr>
          <p:spPr>
            <a:xfrm>
              <a:off x="2744681" y="2473842"/>
              <a:ext cx="4581644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7800" lvl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</a:pP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Menjadi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wadah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aspirasi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bagi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mahasiswa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analis</a:t>
              </a:r>
              <a:r>
                <a:rPr lang="en-US" sz="12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kesehatan</a:t>
              </a:r>
              <a:endParaRPr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Muli Light"/>
                  <a:ea typeface="Muli Light"/>
                  <a:cs typeface="Muli Light"/>
                  <a:sym typeface="Muli Light"/>
                </a:rPr>
                <a:t>1.</a:t>
              </a:r>
              <a:endParaRPr dirty="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</p:grpSp>
      <p:sp>
        <p:nvSpPr>
          <p:cNvPr id="32" name="Google Shape;79;p16"/>
          <p:cNvSpPr txBox="1">
            <a:spLocks/>
          </p:cNvSpPr>
          <p:nvPr/>
        </p:nvSpPr>
        <p:spPr>
          <a:xfrm>
            <a:off x="1864936" y="613434"/>
            <a:ext cx="2898792" cy="9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Inflate">
              <a:avLst>
                <a:gd name="adj" fmla="val 20000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6000" u="sng" dirty="0"/>
              <a:t>MISI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29" name="Google Shape;229;p30"/>
          <p:cNvGrpSpPr/>
          <p:nvPr/>
        </p:nvGrpSpPr>
        <p:grpSpPr>
          <a:xfrm>
            <a:off x="-226259" y="3033753"/>
            <a:ext cx="3153512" cy="1338140"/>
            <a:chOff x="1047099" y="2241353"/>
            <a:chExt cx="3153512" cy="1338140"/>
          </a:xfrm>
        </p:grpSpPr>
        <p:sp>
          <p:nvSpPr>
            <p:cNvPr id="230" name="Google Shape;230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2" name="Google Shape;232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Wadah aspirasi</a:t>
              </a:r>
              <a:endParaRPr sz="8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3" name="Google Shape;233;p30"/>
            <p:cNvSpPr txBox="1"/>
            <p:nvPr/>
          </p:nvSpPr>
          <p:spPr>
            <a:xfrm rot="18900000">
              <a:off x="1742456" y="2640686"/>
              <a:ext cx="2458155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7800" lvl="0" algn="just">
                <a:lnSpc>
                  <a:spcPct val="115000"/>
                </a:lnSpc>
                <a:buClr>
                  <a:srgbClr val="FFFFFF"/>
                </a:buClr>
                <a:buSzPts val="800"/>
              </a:pP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Menjadi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wadah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aspirasi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bagi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mahasiswa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analis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kesehatan</a:t>
              </a:r>
              <a:endParaRPr lang="en-US" sz="1050" dirty="0">
                <a:solidFill>
                  <a:schemeClr val="bg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34" name="Google Shape;234;p30"/>
          <p:cNvGrpSpPr/>
          <p:nvPr/>
        </p:nvGrpSpPr>
        <p:grpSpPr>
          <a:xfrm>
            <a:off x="1576742" y="3033303"/>
            <a:ext cx="3148785" cy="1338590"/>
            <a:chOff x="2957320" y="2240903"/>
            <a:chExt cx="3148785" cy="1338590"/>
          </a:xfrm>
        </p:grpSpPr>
        <p:sp>
          <p:nvSpPr>
            <p:cNvPr id="235" name="Google Shape;235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7" name="Google Shape;237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Solidaritas antar sesama</a:t>
              </a:r>
              <a:endParaRPr sz="8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8" name="Google Shape;238;p30"/>
            <p:cNvSpPr txBox="1"/>
            <p:nvPr/>
          </p:nvSpPr>
          <p:spPr>
            <a:xfrm rot="18900000">
              <a:off x="3680239" y="2629270"/>
              <a:ext cx="2425866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50" dirty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Meningkatkan rasa solidaritas, rasa persaudaraan, dan kekeluargaan</a:t>
              </a:r>
              <a:endParaRPr sz="1050" b="1" dirty="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39" name="Google Shape;239;p30"/>
          <p:cNvGrpSpPr/>
          <p:nvPr/>
        </p:nvGrpSpPr>
        <p:grpSpPr>
          <a:xfrm>
            <a:off x="3375973" y="3030603"/>
            <a:ext cx="3154162" cy="1341290"/>
            <a:chOff x="4877339" y="2238203"/>
            <a:chExt cx="3154162" cy="1341290"/>
          </a:xfrm>
        </p:grpSpPr>
        <p:sp>
          <p:nvSpPr>
            <p:cNvPr id="240" name="Google Shape;240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2" name="Google Shape;242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Intelektualitas</a:t>
              </a:r>
              <a:endParaRPr sz="8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3" name="Google Shape;243;p30"/>
            <p:cNvSpPr txBox="1"/>
            <p:nvPr/>
          </p:nvSpPr>
          <p:spPr>
            <a:xfrm rot="18900000">
              <a:off x="5568908" y="2642255"/>
              <a:ext cx="2462593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7800" lvl="0" algn="just">
                <a:lnSpc>
                  <a:spcPct val="115000"/>
                </a:lnSpc>
                <a:buClr>
                  <a:srgbClr val="FFFFFF"/>
                </a:buClr>
                <a:buSzPts val="800"/>
              </a:pP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Mengembangkan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intelektualitas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mahasiswa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yang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bermoral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dan</a:t>
              </a:r>
              <a:r>
                <a:rPr lang="en-US" sz="1050" dirty="0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en-US" sz="1050" dirty="0" err="1">
                  <a:solidFill>
                    <a:schemeClr val="bg2"/>
                  </a:solidFill>
                  <a:latin typeface="Muli"/>
                  <a:ea typeface="Muli"/>
                  <a:cs typeface="Muli"/>
                  <a:sym typeface="Muli"/>
                </a:rPr>
                <a:t>beretika</a:t>
              </a:r>
              <a:endParaRPr lang="en-US" sz="1050" dirty="0">
                <a:solidFill>
                  <a:schemeClr val="bg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9" name="Google Shape;79;p16"/>
          <p:cNvSpPr txBox="1">
            <a:spLocks/>
          </p:cNvSpPr>
          <p:nvPr/>
        </p:nvSpPr>
        <p:spPr>
          <a:xfrm>
            <a:off x="1698175" y="566112"/>
            <a:ext cx="4034862" cy="9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Inflate">
              <a:avLst>
                <a:gd name="adj" fmla="val 20000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6000" u="sng" dirty="0"/>
              <a:t>TUJUAN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229;p30"/>
          <p:cNvGrpSpPr/>
          <p:nvPr/>
        </p:nvGrpSpPr>
        <p:grpSpPr>
          <a:xfrm>
            <a:off x="3295733" y="3768749"/>
            <a:ext cx="2667545" cy="869535"/>
            <a:chOff x="1737838" y="-553597"/>
            <a:chExt cx="3199761" cy="869535"/>
          </a:xfrm>
        </p:grpSpPr>
        <p:sp>
          <p:nvSpPr>
            <p:cNvPr id="82" name="Google Shape;230;p30"/>
            <p:cNvSpPr/>
            <p:nvPr/>
          </p:nvSpPr>
          <p:spPr>
            <a:xfrm rot="5400000">
              <a:off x="3415536" y="-1325219"/>
              <a:ext cx="256851" cy="2412778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83" name="Google Shape;231;p30"/>
            <p:cNvSpPr/>
            <p:nvPr/>
          </p:nvSpPr>
          <p:spPr>
            <a:xfrm>
              <a:off x="1737838" y="-553597"/>
              <a:ext cx="1096836" cy="869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84" name="Google Shape;233;p30"/>
            <p:cNvSpPr txBox="1"/>
            <p:nvPr/>
          </p:nvSpPr>
          <p:spPr>
            <a:xfrm>
              <a:off x="2834674" y="-314037"/>
              <a:ext cx="1774656" cy="43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Sindi Cantika</a:t>
              </a:r>
              <a:endParaRPr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85" name="Google Shape;232;p30"/>
            <p:cNvSpPr txBox="1"/>
            <p:nvPr/>
          </p:nvSpPr>
          <p:spPr>
            <a:xfrm>
              <a:off x="2604995" y="134517"/>
              <a:ext cx="2332604" cy="175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 dirty="0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Kordinator Div. Dana dan Usaha</a:t>
              </a:r>
              <a:endParaRPr sz="500" b="1" u="sng" dirty="0">
                <a:solidFill>
                  <a:srgbClr val="92D05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96" name="Minus 95"/>
          <p:cNvSpPr/>
          <p:nvPr/>
        </p:nvSpPr>
        <p:spPr>
          <a:xfrm rot="5400000">
            <a:off x="4407405" y="281589"/>
            <a:ext cx="547615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5" name="Minus 94"/>
          <p:cNvSpPr/>
          <p:nvPr/>
        </p:nvSpPr>
        <p:spPr>
          <a:xfrm>
            <a:off x="4055865" y="2165674"/>
            <a:ext cx="1366463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4" name="Minus 93"/>
          <p:cNvSpPr/>
          <p:nvPr/>
        </p:nvSpPr>
        <p:spPr>
          <a:xfrm>
            <a:off x="4367694" y="1290596"/>
            <a:ext cx="2236317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2" name="Minus 91"/>
          <p:cNvSpPr/>
          <p:nvPr/>
        </p:nvSpPr>
        <p:spPr>
          <a:xfrm rot="5400000">
            <a:off x="3237839" y="1996293"/>
            <a:ext cx="2886748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2" name="Google Shape;229;p30"/>
          <p:cNvGrpSpPr/>
          <p:nvPr/>
        </p:nvGrpSpPr>
        <p:grpSpPr>
          <a:xfrm>
            <a:off x="349322" y="120036"/>
            <a:ext cx="2626451" cy="869535"/>
            <a:chOff x="1737838" y="-553597"/>
            <a:chExt cx="3150467" cy="869535"/>
          </a:xfrm>
        </p:grpSpPr>
        <p:sp>
          <p:nvSpPr>
            <p:cNvPr id="23" name="Google Shape;230;p30"/>
            <p:cNvSpPr/>
            <p:nvPr/>
          </p:nvSpPr>
          <p:spPr>
            <a:xfrm rot="5400000">
              <a:off x="3415536" y="-1325219"/>
              <a:ext cx="256851" cy="2412778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4" name="Google Shape;231;p30"/>
            <p:cNvSpPr/>
            <p:nvPr/>
          </p:nvSpPr>
          <p:spPr>
            <a:xfrm>
              <a:off x="1737838" y="-553597"/>
              <a:ext cx="1096836" cy="869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6" name="Google Shape;233;p30"/>
            <p:cNvSpPr txBox="1"/>
            <p:nvPr/>
          </p:nvSpPr>
          <p:spPr>
            <a:xfrm>
              <a:off x="2834674" y="-314037"/>
              <a:ext cx="1774656" cy="43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Ela Melani, M.Si</a:t>
              </a:r>
              <a:endParaRPr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5" name="Google Shape;232;p30"/>
            <p:cNvSpPr txBox="1"/>
            <p:nvPr/>
          </p:nvSpPr>
          <p:spPr>
            <a:xfrm>
              <a:off x="2555700" y="41421"/>
              <a:ext cx="2332605" cy="175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u="sng" dirty="0" err="1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Pembimbing</a:t>
              </a:r>
              <a:endParaRPr lang="en-US" sz="500" b="1" u="sng" dirty="0">
                <a:solidFill>
                  <a:srgbClr val="92D05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7" name="Google Shape;229;p30"/>
          <p:cNvGrpSpPr/>
          <p:nvPr/>
        </p:nvGrpSpPr>
        <p:grpSpPr>
          <a:xfrm>
            <a:off x="3295733" y="645912"/>
            <a:ext cx="2626451" cy="869535"/>
            <a:chOff x="1737838" y="-553597"/>
            <a:chExt cx="3150467" cy="869535"/>
          </a:xfrm>
        </p:grpSpPr>
        <p:sp>
          <p:nvSpPr>
            <p:cNvPr id="48" name="Google Shape;230;p30"/>
            <p:cNvSpPr/>
            <p:nvPr/>
          </p:nvSpPr>
          <p:spPr>
            <a:xfrm rot="5400000">
              <a:off x="3415536" y="-1325219"/>
              <a:ext cx="256851" cy="2412778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49" name="Google Shape;231;p30"/>
            <p:cNvSpPr/>
            <p:nvPr/>
          </p:nvSpPr>
          <p:spPr>
            <a:xfrm>
              <a:off x="1737838" y="-553597"/>
              <a:ext cx="1096836" cy="869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0" name="Google Shape;233;p30"/>
            <p:cNvSpPr txBox="1"/>
            <p:nvPr/>
          </p:nvSpPr>
          <p:spPr>
            <a:xfrm>
              <a:off x="2834674" y="-314037"/>
              <a:ext cx="1774656" cy="43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Rina Istiqomah</a:t>
              </a:r>
              <a:endParaRPr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" name="Google Shape;232;p30"/>
            <p:cNvSpPr txBox="1"/>
            <p:nvPr/>
          </p:nvSpPr>
          <p:spPr>
            <a:xfrm>
              <a:off x="2555700" y="41421"/>
              <a:ext cx="2332605" cy="175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 dirty="0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Ketua Umum</a:t>
              </a:r>
              <a:endParaRPr sz="500" b="1" u="sng" dirty="0">
                <a:solidFill>
                  <a:srgbClr val="92D05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2" name="Google Shape;229;p30"/>
          <p:cNvGrpSpPr/>
          <p:nvPr/>
        </p:nvGrpSpPr>
        <p:grpSpPr>
          <a:xfrm>
            <a:off x="6320583" y="1302157"/>
            <a:ext cx="2626451" cy="869535"/>
            <a:chOff x="1737838" y="-553597"/>
            <a:chExt cx="3150467" cy="869535"/>
          </a:xfrm>
        </p:grpSpPr>
        <p:sp>
          <p:nvSpPr>
            <p:cNvPr id="53" name="Google Shape;230;p30"/>
            <p:cNvSpPr/>
            <p:nvPr/>
          </p:nvSpPr>
          <p:spPr>
            <a:xfrm rot="5400000">
              <a:off x="3415536" y="-1325219"/>
              <a:ext cx="256851" cy="2412778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54" name="Google Shape;231;p30"/>
            <p:cNvSpPr/>
            <p:nvPr/>
          </p:nvSpPr>
          <p:spPr>
            <a:xfrm>
              <a:off x="1737838" y="-553597"/>
              <a:ext cx="1096836" cy="869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5" name="Google Shape;233;p30"/>
            <p:cNvSpPr txBox="1"/>
            <p:nvPr/>
          </p:nvSpPr>
          <p:spPr>
            <a:xfrm>
              <a:off x="2834674" y="-314037"/>
              <a:ext cx="1774656" cy="43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Andrie Abdul Aziz</a:t>
              </a:r>
              <a:endParaRPr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6" name="Google Shape;232;p30"/>
            <p:cNvSpPr txBox="1"/>
            <p:nvPr/>
          </p:nvSpPr>
          <p:spPr>
            <a:xfrm>
              <a:off x="2555700" y="41421"/>
              <a:ext cx="2332605" cy="175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 dirty="0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Wakil Ketua</a:t>
              </a:r>
              <a:endParaRPr sz="500" b="1" u="sng" dirty="0">
                <a:solidFill>
                  <a:srgbClr val="92D05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7" name="Google Shape;229;p30"/>
          <p:cNvGrpSpPr/>
          <p:nvPr/>
        </p:nvGrpSpPr>
        <p:grpSpPr>
          <a:xfrm>
            <a:off x="1770175" y="2192724"/>
            <a:ext cx="2626451" cy="869535"/>
            <a:chOff x="1737838" y="-553597"/>
            <a:chExt cx="3150467" cy="869535"/>
          </a:xfrm>
        </p:grpSpPr>
        <p:sp>
          <p:nvSpPr>
            <p:cNvPr id="58" name="Google Shape;230;p30"/>
            <p:cNvSpPr/>
            <p:nvPr/>
          </p:nvSpPr>
          <p:spPr>
            <a:xfrm rot="5400000">
              <a:off x="3415536" y="-1325219"/>
              <a:ext cx="256851" cy="2412778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59" name="Google Shape;231;p30"/>
            <p:cNvSpPr/>
            <p:nvPr/>
          </p:nvSpPr>
          <p:spPr>
            <a:xfrm>
              <a:off x="1737838" y="-553597"/>
              <a:ext cx="1096836" cy="869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" name="Google Shape;233;p30"/>
            <p:cNvSpPr txBox="1"/>
            <p:nvPr/>
          </p:nvSpPr>
          <p:spPr>
            <a:xfrm>
              <a:off x="2834674" y="-314037"/>
              <a:ext cx="1774656" cy="43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Yusuf Krismanto</a:t>
              </a:r>
              <a:endParaRPr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1" name="Google Shape;232;p30"/>
            <p:cNvSpPr txBox="1"/>
            <p:nvPr/>
          </p:nvSpPr>
          <p:spPr>
            <a:xfrm>
              <a:off x="2555700" y="41421"/>
              <a:ext cx="2332605" cy="175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 dirty="0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Sekretaris Umum</a:t>
              </a:r>
              <a:endParaRPr sz="500" b="1" u="sng" dirty="0">
                <a:solidFill>
                  <a:srgbClr val="92D05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2" name="Google Shape;229;p30"/>
          <p:cNvGrpSpPr/>
          <p:nvPr/>
        </p:nvGrpSpPr>
        <p:grpSpPr>
          <a:xfrm>
            <a:off x="5206292" y="2192724"/>
            <a:ext cx="2626451" cy="869535"/>
            <a:chOff x="1737838" y="-553597"/>
            <a:chExt cx="3150467" cy="869535"/>
          </a:xfrm>
        </p:grpSpPr>
        <p:sp>
          <p:nvSpPr>
            <p:cNvPr id="63" name="Google Shape;230;p30"/>
            <p:cNvSpPr/>
            <p:nvPr/>
          </p:nvSpPr>
          <p:spPr>
            <a:xfrm rot="5400000">
              <a:off x="3415536" y="-1325219"/>
              <a:ext cx="256851" cy="2412778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64" name="Google Shape;231;p30"/>
            <p:cNvSpPr/>
            <p:nvPr/>
          </p:nvSpPr>
          <p:spPr>
            <a:xfrm>
              <a:off x="1737838" y="-553597"/>
              <a:ext cx="1096836" cy="869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5" name="Google Shape;233;p30"/>
            <p:cNvSpPr txBox="1"/>
            <p:nvPr/>
          </p:nvSpPr>
          <p:spPr>
            <a:xfrm>
              <a:off x="2834674" y="-314037"/>
              <a:ext cx="1774656" cy="43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Sonya Fitri Diansa</a:t>
              </a:r>
              <a:endParaRPr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6" name="Google Shape;232;p30"/>
            <p:cNvSpPr txBox="1"/>
            <p:nvPr/>
          </p:nvSpPr>
          <p:spPr>
            <a:xfrm>
              <a:off x="2555700" y="41421"/>
              <a:ext cx="2332605" cy="175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 dirty="0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Bendahara Umum</a:t>
              </a:r>
              <a:endParaRPr sz="500" b="1" u="sng" dirty="0">
                <a:solidFill>
                  <a:srgbClr val="92D05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76" name="Google Shape;229;p30"/>
          <p:cNvGrpSpPr/>
          <p:nvPr/>
        </p:nvGrpSpPr>
        <p:grpSpPr>
          <a:xfrm>
            <a:off x="119053" y="3768749"/>
            <a:ext cx="2657271" cy="869535"/>
            <a:chOff x="1737838" y="-553597"/>
            <a:chExt cx="3187437" cy="869535"/>
          </a:xfrm>
        </p:grpSpPr>
        <p:sp>
          <p:nvSpPr>
            <p:cNvPr id="77" name="Google Shape;230;p30"/>
            <p:cNvSpPr/>
            <p:nvPr/>
          </p:nvSpPr>
          <p:spPr>
            <a:xfrm rot="5400000">
              <a:off x="3415536" y="-1325219"/>
              <a:ext cx="256851" cy="2412778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78" name="Google Shape;231;p30"/>
            <p:cNvSpPr/>
            <p:nvPr/>
          </p:nvSpPr>
          <p:spPr>
            <a:xfrm>
              <a:off x="1737838" y="-553597"/>
              <a:ext cx="1096836" cy="869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9" name="Google Shape;233;p30"/>
            <p:cNvSpPr txBox="1"/>
            <p:nvPr/>
          </p:nvSpPr>
          <p:spPr>
            <a:xfrm>
              <a:off x="2834674" y="-314037"/>
              <a:ext cx="1774656" cy="43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S. Nur Maemunah</a:t>
              </a:r>
              <a:endParaRPr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80" name="Google Shape;232;p30"/>
            <p:cNvSpPr txBox="1"/>
            <p:nvPr/>
          </p:nvSpPr>
          <p:spPr>
            <a:xfrm>
              <a:off x="2592671" y="127254"/>
              <a:ext cx="2332604" cy="175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 dirty="0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Kordinator D</a:t>
              </a:r>
              <a:r>
                <a:rPr lang="en-US" sz="1000" b="1" u="sng" dirty="0" err="1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i</a:t>
              </a:r>
              <a:r>
                <a:rPr lang="en" sz="1000" b="1" u="sng" dirty="0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v. Hubungan Masyarakat</a:t>
              </a:r>
              <a:endParaRPr sz="500" b="1" u="sng" dirty="0">
                <a:solidFill>
                  <a:srgbClr val="92D05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86" name="Google Shape;229;p30"/>
          <p:cNvGrpSpPr/>
          <p:nvPr/>
        </p:nvGrpSpPr>
        <p:grpSpPr>
          <a:xfrm>
            <a:off x="6496975" y="3794571"/>
            <a:ext cx="2667545" cy="869535"/>
            <a:chOff x="1737838" y="-553597"/>
            <a:chExt cx="3199761" cy="869535"/>
          </a:xfrm>
        </p:grpSpPr>
        <p:sp>
          <p:nvSpPr>
            <p:cNvPr id="87" name="Google Shape;230;p30"/>
            <p:cNvSpPr/>
            <p:nvPr/>
          </p:nvSpPr>
          <p:spPr>
            <a:xfrm rot="5400000">
              <a:off x="3415536" y="-1325219"/>
              <a:ext cx="256851" cy="2412778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88" name="Google Shape;231;p30"/>
            <p:cNvSpPr/>
            <p:nvPr/>
          </p:nvSpPr>
          <p:spPr>
            <a:xfrm>
              <a:off x="1737838" y="-553597"/>
              <a:ext cx="1096836" cy="869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89" name="Google Shape;233;p30"/>
            <p:cNvSpPr txBox="1"/>
            <p:nvPr/>
          </p:nvSpPr>
          <p:spPr>
            <a:xfrm>
              <a:off x="2731635" y="-314037"/>
              <a:ext cx="2018715" cy="43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Delvia Shawalantini</a:t>
              </a:r>
              <a:endParaRPr sz="1200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90" name="Google Shape;232;p30"/>
            <p:cNvSpPr txBox="1"/>
            <p:nvPr/>
          </p:nvSpPr>
          <p:spPr>
            <a:xfrm>
              <a:off x="2604995" y="123613"/>
              <a:ext cx="2332604" cy="175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u="sng" dirty="0">
                  <a:solidFill>
                    <a:srgbClr val="92D050"/>
                  </a:solidFill>
                  <a:latin typeface="Muli"/>
                  <a:ea typeface="Muli"/>
                  <a:cs typeface="Muli"/>
                  <a:sym typeface="Muli"/>
                </a:rPr>
                <a:t>Kordinator Div. Politik Luar Kampus</a:t>
              </a:r>
              <a:endParaRPr sz="500" b="1" u="sng" dirty="0">
                <a:solidFill>
                  <a:srgbClr val="92D05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1" name="Minus 10"/>
          <p:cNvSpPr/>
          <p:nvPr/>
        </p:nvSpPr>
        <p:spPr>
          <a:xfrm>
            <a:off x="-71919" y="3070109"/>
            <a:ext cx="9431648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3" name="Minus 92"/>
          <p:cNvSpPr/>
          <p:nvPr/>
        </p:nvSpPr>
        <p:spPr>
          <a:xfrm>
            <a:off x="2517627" y="81141"/>
            <a:ext cx="2516710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7" name="Minus 96"/>
          <p:cNvSpPr/>
          <p:nvPr/>
        </p:nvSpPr>
        <p:spPr>
          <a:xfrm rot="5400000">
            <a:off x="4343535" y="3345609"/>
            <a:ext cx="675353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8" name="Minus 97"/>
          <p:cNvSpPr/>
          <p:nvPr/>
        </p:nvSpPr>
        <p:spPr>
          <a:xfrm rot="5400000">
            <a:off x="7720379" y="3350749"/>
            <a:ext cx="747275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9" name="Minus 98"/>
          <p:cNvSpPr/>
          <p:nvPr/>
        </p:nvSpPr>
        <p:spPr>
          <a:xfrm rot="5400000">
            <a:off x="846636" y="3338598"/>
            <a:ext cx="709928" cy="914400"/>
          </a:xfrm>
          <a:prstGeom prst="mathMinus">
            <a:avLst>
              <a:gd name="adj1" fmla="val 329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28876"/>
          <a:stretch/>
        </p:blipFill>
        <p:spPr>
          <a:xfrm>
            <a:off x="6414440" y="3716901"/>
            <a:ext cx="1086579" cy="1025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8" r="46509" b="18702"/>
          <a:stretch/>
        </p:blipFill>
        <p:spPr>
          <a:xfrm>
            <a:off x="3225192" y="3690952"/>
            <a:ext cx="1058005" cy="1021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24569" r="54944"/>
          <a:stretch/>
        </p:blipFill>
        <p:spPr>
          <a:xfrm>
            <a:off x="3243180" y="594542"/>
            <a:ext cx="1033616" cy="978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64" r="25497" b="32884"/>
          <a:stretch/>
        </p:blipFill>
        <p:spPr>
          <a:xfrm>
            <a:off x="5107825" y="2119810"/>
            <a:ext cx="1111333" cy="1027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22172" r="14045" b="27491"/>
          <a:stretch/>
        </p:blipFill>
        <p:spPr>
          <a:xfrm>
            <a:off x="6287037" y="1221364"/>
            <a:ext cx="983549" cy="1024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80" r="64157"/>
          <a:stretch/>
        </p:blipFill>
        <p:spPr>
          <a:xfrm>
            <a:off x="46670" y="3700970"/>
            <a:ext cx="1058630" cy="1022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1" t="28764" b="35681"/>
          <a:stretch/>
        </p:blipFill>
        <p:spPr>
          <a:xfrm>
            <a:off x="1692375" y="2131609"/>
            <a:ext cx="1074011" cy="991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72" b="30686"/>
          <a:stretch/>
        </p:blipFill>
        <p:spPr>
          <a:xfrm>
            <a:off x="310770" y="89214"/>
            <a:ext cx="1017104" cy="936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1" name="Google Shape;79;p16"/>
          <p:cNvSpPr txBox="1">
            <a:spLocks/>
          </p:cNvSpPr>
          <p:nvPr/>
        </p:nvSpPr>
        <p:spPr>
          <a:xfrm>
            <a:off x="6719300" y="120036"/>
            <a:ext cx="2333402" cy="52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TriangleInverted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3200" u="sng" dirty="0" err="1"/>
              <a:t>Struktur</a:t>
            </a:r>
            <a:r>
              <a:rPr lang="en-US" sz="3200" u="sng" dirty="0"/>
              <a:t> </a:t>
            </a:r>
            <a:r>
              <a:rPr lang="en-US" sz="3200" u="sng" dirty="0" err="1"/>
              <a:t>Organisasi</a:t>
            </a:r>
            <a:endParaRPr lang="en-US" sz="32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545" y="111396"/>
            <a:ext cx="3128481" cy="404481"/>
          </a:xfrm>
        </p:spPr>
        <p:txBody>
          <a:bodyPr/>
          <a:lstStyle/>
          <a:p>
            <a:r>
              <a:rPr lang="en-US" sz="2400" u="sng" dirty="0" err="1"/>
              <a:t>Lampiran</a:t>
            </a:r>
            <a:r>
              <a:rPr lang="en-US" sz="2400" u="sng" dirty="0"/>
              <a:t> </a:t>
            </a:r>
            <a:r>
              <a:rPr lang="en-US" sz="2400" u="sng" dirty="0" err="1"/>
              <a:t>Kegiatan</a:t>
            </a:r>
            <a:endParaRPr lang="en-US" sz="24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06" y="713089"/>
            <a:ext cx="2447909" cy="1954357"/>
          </a:xfrm>
          <a:prstGeom prst="hexagon">
            <a:avLst>
              <a:gd name="adj" fmla="val 23151"/>
              <a:gd name="vf" fmla="val 115470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06" y="2792760"/>
            <a:ext cx="2447909" cy="1944872"/>
          </a:xfrm>
          <a:prstGeom prst="hexagon">
            <a:avLst>
              <a:gd name="adj" fmla="val 22333"/>
              <a:gd name="vf" fmla="val 115470"/>
            </a:avLst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9" y="713089"/>
            <a:ext cx="2453188" cy="1991667"/>
          </a:xfrm>
          <a:prstGeom prst="hexagon">
            <a:avLst>
              <a:gd name="adj" fmla="val 23028"/>
              <a:gd name="vf" fmla="val 115470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9" y="2792759"/>
            <a:ext cx="2463463" cy="2014421"/>
          </a:xfrm>
          <a:prstGeom prst="hexagon">
            <a:avLst>
              <a:gd name="adj" fmla="val 21986"/>
              <a:gd name="vf" fmla="val 115470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3" y="1721090"/>
            <a:ext cx="2694738" cy="2028977"/>
          </a:xfrm>
          <a:prstGeom prst="hexagon">
            <a:avLst>
              <a:gd name="adj" fmla="val 22957"/>
              <a:gd name="vf" fmla="val 115470"/>
            </a:avLst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475802" y="780774"/>
            <a:ext cx="2061969" cy="4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400" dirty="0" err="1"/>
              <a:t>Praktek</a:t>
            </a:r>
            <a:r>
              <a:rPr lang="en-US" sz="1400" dirty="0"/>
              <a:t> </a:t>
            </a:r>
            <a:r>
              <a:rPr lang="en-US" sz="1400" dirty="0" err="1"/>
              <a:t>Laboratorium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7D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179983" y="164385"/>
            <a:ext cx="2620585" cy="397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Belajar Bersama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76"/>
          <a:stretch/>
        </p:blipFill>
        <p:spPr>
          <a:xfrm>
            <a:off x="3364185" y="1177092"/>
            <a:ext cx="2116390" cy="2069561"/>
          </a:xfrm>
          <a:prstGeom prst="diamond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10" y="164386"/>
            <a:ext cx="2082861" cy="1962364"/>
          </a:xfrm>
          <a:prstGeom prst="diamond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9" y="2276446"/>
            <a:ext cx="1961860" cy="2084929"/>
          </a:xfrm>
          <a:prstGeom prst="diamond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71" y="164385"/>
            <a:ext cx="1972972" cy="1962364"/>
          </a:xfrm>
          <a:prstGeom prst="diamond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/>
          <a:stretch/>
        </p:blipFill>
        <p:spPr>
          <a:xfrm>
            <a:off x="179983" y="1814109"/>
            <a:ext cx="2422459" cy="2178102"/>
          </a:xfrm>
          <a:prstGeom prst="diamond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4" y="335547"/>
            <a:ext cx="2602442" cy="2650733"/>
          </a:xfrm>
          <a:prstGeom prst="diamond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76" y="2483785"/>
            <a:ext cx="2703173" cy="2640458"/>
          </a:xfrm>
          <a:prstGeom prst="diamond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280</Words>
  <Application>Microsoft Office PowerPoint</Application>
  <PresentationFormat>On-screen Show (16:9)</PresentationFormat>
  <Paragraphs>83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Gower template</vt:lpstr>
      <vt:lpstr>Himpunan Mahasiswa Ananlis Kesehatan</vt:lpstr>
      <vt:lpstr>PowerPoint Presentation</vt:lpstr>
      <vt:lpstr>Filosofi Lambang</vt:lpstr>
      <vt:lpstr>PowerPoint Presentation</vt:lpstr>
      <vt:lpstr>PowerPoint Presentation</vt:lpstr>
      <vt:lpstr>PowerPoint Presentation</vt:lpstr>
      <vt:lpstr>PowerPoint Presentation</vt:lpstr>
      <vt:lpstr>Lampiran Kegiatan</vt:lpstr>
      <vt:lpstr>Belajar Bersama</vt:lpstr>
      <vt:lpstr>Tamasya Bersama</vt:lpstr>
      <vt:lpstr>Buka Bersama</vt:lpstr>
      <vt:lpstr>Relasi dengan Organisasi Luar</vt:lpstr>
      <vt:lpstr>#bincangmahasiswabersamakesemnkes</vt:lpstr>
      <vt:lpstr>#seminar</vt:lpstr>
      <vt:lpstr>#imatelki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Himpunan Mahasiswa Ananlis Kesehatan</dc:title>
  <cp:lastModifiedBy>Rina Istiqomah</cp:lastModifiedBy>
  <cp:revision>38</cp:revision>
  <dcterms:modified xsi:type="dcterms:W3CDTF">2019-09-03T04:19:57Z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4699110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