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296" r:id="rId3"/>
    <p:sldId id="297" r:id="rId4"/>
    <p:sldId id="309" r:id="rId5"/>
    <p:sldId id="310" r:id="rId6"/>
    <p:sldId id="311" r:id="rId7"/>
    <p:sldId id="312" r:id="rId8"/>
    <p:sldId id="313" r:id="rId9"/>
    <p:sldId id="314" r:id="rId10"/>
    <p:sldId id="315" r:id="rId11"/>
    <p:sldId id="295" r:id="rId12"/>
    <p:sldId id="266" r:id="rId13"/>
    <p:sldId id="287" r:id="rId14"/>
    <p:sldId id="288" r:id="rId15"/>
    <p:sldId id="306" r:id="rId16"/>
    <p:sldId id="307" r:id="rId17"/>
    <p:sldId id="308" r:id="rId18"/>
    <p:sldId id="298" r:id="rId19"/>
    <p:sldId id="262" r:id="rId20"/>
    <p:sldId id="263" r:id="rId21"/>
    <p:sldId id="267" r:id="rId22"/>
    <p:sldId id="268" r:id="rId23"/>
    <p:sldId id="272" r:id="rId24"/>
    <p:sldId id="324" r:id="rId25"/>
    <p:sldId id="316" r:id="rId26"/>
    <p:sldId id="317" r:id="rId27"/>
    <p:sldId id="318" r:id="rId28"/>
    <p:sldId id="319" r:id="rId29"/>
    <p:sldId id="320" r:id="rId30"/>
    <p:sldId id="321" r:id="rId31"/>
    <p:sldId id="322" r:id="rId32"/>
    <p:sldId id="323" r:id="rId33"/>
    <p:sldId id="299" r:id="rId34"/>
    <p:sldId id="273" r:id="rId35"/>
    <p:sldId id="292" r:id="rId36"/>
    <p:sldId id="302" r:id="rId37"/>
    <p:sldId id="303" r:id="rId38"/>
    <p:sldId id="304" r:id="rId39"/>
    <p:sldId id="305" r:id="rId40"/>
    <p:sldId id="293" r:id="rId41"/>
    <p:sldId id="294" r:id="rId42"/>
    <p:sldId id="301" r:id="rId43"/>
    <p:sldId id="274" r:id="rId44"/>
    <p:sldId id="285" r:id="rId45"/>
    <p:sldId id="286" r:id="rId46"/>
    <p:sldId id="275" r:id="rId47"/>
    <p:sldId id="276" r:id="rId48"/>
    <p:sldId id="279" r:id="rId49"/>
    <p:sldId id="300" r:id="rId50"/>
    <p:sldId id="280" r:id="rId51"/>
    <p:sldId id="281" r:id="rId52"/>
    <p:sldId id="28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6" d="100"/>
          <a:sy n="66" d="100"/>
        </p:scale>
        <p:origin x="-888"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E9FE2-7323-4C7B-868D-CBBB7612B65B}" type="datetimeFigureOut">
              <a:rPr lang="en-US" smtClean="0"/>
              <a:pPr/>
              <a:t>11/16/2019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F0D67-5058-46FC-BE00-C21727A9061E}" type="slidenum">
              <a:rPr lang="en-US" smtClean="0"/>
              <a:pPr/>
              <a:t>‹#›</a:t>
            </a:fld>
            <a:endParaRPr lang="en-US"/>
          </a:p>
        </p:txBody>
      </p:sp>
    </p:spTree>
    <p:extLst>
      <p:ext uri="{BB962C8B-B14F-4D97-AF65-F5344CB8AC3E}">
        <p14:creationId xmlns:p14="http://schemas.microsoft.com/office/powerpoint/2010/main" val="91195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71EE8-C546-419A-A51E-AFDB01B59150}"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36686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a:ea typeface="맑은 고딕" panose="020B0503020000020004" pitchFamily="34" charset="-127"/>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35871CC3-968D-4EAB-8B28-2EAB19643A82}" type="slidenum">
              <a:rPr lang="id-ID">
                <a:latin typeface="Arial" panose="020B0604020202020204" pitchFamily="34" charset="0"/>
              </a:rPr>
              <a:pPr>
                <a:spcBef>
                  <a:spcPct val="0"/>
                </a:spcBef>
              </a:pPr>
              <a:t>23</a:t>
            </a:fld>
            <a:endParaRPr lang="id-ID">
              <a:latin typeface="Arial" panose="020B0604020202020204" pitchFamily="34" charset="0"/>
            </a:endParaRPr>
          </a:p>
        </p:txBody>
      </p:sp>
    </p:spTree>
    <p:extLst>
      <p:ext uri="{BB962C8B-B14F-4D97-AF65-F5344CB8AC3E}">
        <p14:creationId xmlns:p14="http://schemas.microsoft.com/office/powerpoint/2010/main" val="412516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10E212-90ED-41A7-9632-78368171B0A1}" type="slidenum">
              <a:rPr lang="en-US" smtClean="0">
                <a:latin typeface="Arial" charset="0"/>
              </a:rPr>
              <a:pPr fontAlgn="base">
                <a:spcBef>
                  <a:spcPct val="0"/>
                </a:spcBef>
                <a:spcAft>
                  <a:spcPct val="0"/>
                </a:spcAft>
                <a:defRPr/>
              </a:pPr>
              <a:t>30</a:t>
            </a:fld>
            <a:endParaRPr lang="en-US">
              <a:latin typeface="Arial" charset="0"/>
            </a:endParaRPr>
          </a:p>
        </p:txBody>
      </p:sp>
      <p:sp>
        <p:nvSpPr>
          <p:cNvPr id="95235" name="Slide Image Placeholder 1"/>
          <p:cNvSpPr>
            <a:spLocks noGrp="1" noRot="1" noChangeAspect="1" noTextEdit="1"/>
          </p:cNvSpPr>
          <p:nvPr>
            <p:ph type="sldImg"/>
          </p:nvPr>
        </p:nvSpPr>
        <p:spPr bwMode="auto">
          <a:noFill/>
          <a:ln>
            <a:solidFill>
              <a:srgbClr val="000000"/>
            </a:solidFill>
            <a:miter lim="800000"/>
            <a:headEnd/>
            <a:tailEnd/>
          </a:ln>
        </p:spPr>
      </p:sp>
      <p:sp>
        <p:nvSpPr>
          <p:cNvPr id="9523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atin typeface="Arial" charset="0"/>
            </a:endParaRPr>
          </a:p>
        </p:txBody>
      </p:sp>
      <p:sp>
        <p:nvSpPr>
          <p:cNvPr id="95237" name="Slide Number Placeholder 3"/>
          <p:cNvSpPr txBox="1">
            <a:spLocks noGrp="1"/>
          </p:cNvSpPr>
          <p:nvPr/>
        </p:nvSpPr>
        <p:spPr bwMode="auto">
          <a:xfrm>
            <a:off x="3829762" y="9443662"/>
            <a:ext cx="2929837" cy="497126"/>
          </a:xfrm>
          <a:prstGeom prst="rect">
            <a:avLst/>
          </a:prstGeom>
          <a:noFill/>
          <a:ln w="9525">
            <a:noFill/>
            <a:miter lim="800000"/>
            <a:headEnd/>
            <a:tailEnd/>
          </a:ln>
        </p:spPr>
        <p:txBody>
          <a:bodyPr lIns="91107" tIns="45553" rIns="91107" bIns="45553" anchor="b"/>
          <a:lstStyle/>
          <a:p>
            <a:pPr algn="r"/>
            <a:fld id="{F65744AF-BC6F-4AAD-9B75-60855296247B}" type="slidenum">
              <a:rPr lang="en-US" sz="1200">
                <a:latin typeface="Calibri" pitchFamily="34" charset="0"/>
              </a:rPr>
              <a:pPr algn="r"/>
              <a:t>30</a:t>
            </a:fld>
            <a:endParaRPr lang="en-US" sz="1200" dirty="0">
              <a:latin typeface="Calibri" pitchFamily="34" charset="0"/>
            </a:endParaRPr>
          </a:p>
        </p:txBody>
      </p:sp>
    </p:spTree>
    <p:extLst>
      <p:ext uri="{BB962C8B-B14F-4D97-AF65-F5344CB8AC3E}">
        <p14:creationId xmlns:p14="http://schemas.microsoft.com/office/powerpoint/2010/main" val="204354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AC92E8-39D1-4FE6-87D0-FCAF10980AAD}" type="slidenum">
              <a:rPr lang="en-US" smtClean="0">
                <a:latin typeface="Arial" charset="0"/>
              </a:rPr>
              <a:pPr fontAlgn="base">
                <a:spcBef>
                  <a:spcPct val="0"/>
                </a:spcBef>
                <a:spcAft>
                  <a:spcPct val="0"/>
                </a:spcAft>
                <a:defRPr/>
              </a:pPr>
              <a:t>32</a:t>
            </a:fld>
            <a:endParaRPr lang="en-US">
              <a:latin typeface="Arial" charset="0"/>
            </a:endParaRPr>
          </a:p>
        </p:txBody>
      </p:sp>
      <p:sp>
        <p:nvSpPr>
          <p:cNvPr id="100355"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atin typeface="Arial" charset="0"/>
            </a:endParaRPr>
          </a:p>
        </p:txBody>
      </p:sp>
      <p:sp>
        <p:nvSpPr>
          <p:cNvPr id="100357" name="Slide Number Placeholder 3"/>
          <p:cNvSpPr txBox="1">
            <a:spLocks noGrp="1"/>
          </p:cNvSpPr>
          <p:nvPr/>
        </p:nvSpPr>
        <p:spPr bwMode="auto">
          <a:xfrm>
            <a:off x="3829762" y="9443662"/>
            <a:ext cx="2929837" cy="497126"/>
          </a:xfrm>
          <a:prstGeom prst="rect">
            <a:avLst/>
          </a:prstGeom>
          <a:noFill/>
          <a:ln w="9525">
            <a:noFill/>
            <a:miter lim="800000"/>
            <a:headEnd/>
            <a:tailEnd/>
          </a:ln>
        </p:spPr>
        <p:txBody>
          <a:bodyPr lIns="91107" tIns="45553" rIns="91107" bIns="45553" anchor="b"/>
          <a:lstStyle/>
          <a:p>
            <a:pPr algn="r"/>
            <a:fld id="{9669E389-D9E9-4EA0-8966-E0BA979D84BC}" type="slidenum">
              <a:rPr lang="en-US" sz="1200">
                <a:latin typeface="Calibri" pitchFamily="34" charset="0"/>
              </a:rPr>
              <a:pPr algn="r"/>
              <a:t>32</a:t>
            </a:fld>
            <a:endParaRPr lang="en-US" sz="1200" dirty="0">
              <a:latin typeface="Calibri" pitchFamily="34" charset="0"/>
            </a:endParaRPr>
          </a:p>
        </p:txBody>
      </p:sp>
    </p:spTree>
    <p:extLst>
      <p:ext uri="{BB962C8B-B14F-4D97-AF65-F5344CB8AC3E}">
        <p14:creationId xmlns:p14="http://schemas.microsoft.com/office/powerpoint/2010/main" val="42782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67" y="0"/>
            <a:ext cx="10896533"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a:t>Click to edit Master title style</a:t>
            </a:r>
            <a:endParaRPr lang="ko-KR" altLang="en-US" dirty="0"/>
          </a:p>
        </p:txBody>
      </p:sp>
      <p:sp>
        <p:nvSpPr>
          <p:cNvPr id="4" name="Content Placeholder 2"/>
          <p:cNvSpPr>
            <a:spLocks noGrp="1"/>
          </p:cNvSpPr>
          <p:nvPr>
            <p:ph idx="1"/>
          </p:nvPr>
        </p:nvSpPr>
        <p:spPr>
          <a:xfrm>
            <a:off x="1731176" y="1508787"/>
            <a:ext cx="10125463"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744969" y="2411015"/>
            <a:ext cx="10125463"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14758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8.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jpeg" /><Relationship Id="rId1" Type="http://schemas.openxmlformats.org/officeDocument/2006/relationships/slideLayout" Target="../slideLayouts/slideLayout6.xml" /><Relationship Id="rId4" Type="http://schemas.openxmlformats.org/officeDocument/2006/relationships/image" Target="../media/image22.png"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8" Type="http://schemas.openxmlformats.org/officeDocument/2006/relationships/hyperlink" Target="http://id.wikipedia.org/w/index.php?title=Lisensi&amp;action=edit" TargetMode="External" /><Relationship Id="rId13" Type="http://schemas.openxmlformats.org/officeDocument/2006/relationships/hyperlink" Target="http://id.wikipedia.org/wiki/Teknik" TargetMode="External" /><Relationship Id="rId3" Type="http://schemas.openxmlformats.org/officeDocument/2006/relationships/hyperlink" Target="http://id.wikipedia.org/wiki/Pelatihan" TargetMode="External" /><Relationship Id="rId7" Type="http://schemas.openxmlformats.org/officeDocument/2006/relationships/hyperlink" Target="http://id.wikipedia.org/w/index.php?title=Sertifikasi&amp;action=edit" TargetMode="External" /><Relationship Id="rId12" Type="http://schemas.openxmlformats.org/officeDocument/2006/relationships/hyperlink" Target="http://id.wikipedia.org/wiki/Militer" TargetMode="External" /><Relationship Id="rId2" Type="http://schemas.openxmlformats.org/officeDocument/2006/relationships/hyperlink" Target="http://id.wikipedia.org/wiki/Pekerjaan" TargetMode="External" /><Relationship Id="rId1" Type="http://schemas.openxmlformats.org/officeDocument/2006/relationships/slideLayout" Target="../slideLayouts/slideLayout2.xml" /><Relationship Id="rId6" Type="http://schemas.openxmlformats.org/officeDocument/2006/relationships/hyperlink" Target="http://id.wikipedia.org/w/index.php?title=Kode_etik&amp;action=edit" TargetMode="External" /><Relationship Id="rId11" Type="http://schemas.openxmlformats.org/officeDocument/2006/relationships/hyperlink" Target="http://id.wikipedia.org/wiki/Keuangan" TargetMode="External" /><Relationship Id="rId5" Type="http://schemas.openxmlformats.org/officeDocument/2006/relationships/hyperlink" Target="http://id.wikipedia.org/w/index.php?title=Asosiasi_profesi&amp;action=edit" TargetMode="External" /><Relationship Id="rId10" Type="http://schemas.openxmlformats.org/officeDocument/2006/relationships/hyperlink" Target="http://id.wikipedia.org/wiki/Kedokteran" TargetMode="External" /><Relationship Id="rId4" Type="http://schemas.openxmlformats.org/officeDocument/2006/relationships/hyperlink" Target="http://id.wikipedia.org/wiki/Pengetahuan" TargetMode="External" /><Relationship Id="rId9" Type="http://schemas.openxmlformats.org/officeDocument/2006/relationships/hyperlink" Target="http://id.wikipedia.org/wiki/Hukum" TargetMode="External" /><Relationship Id="rId14" Type="http://schemas.openxmlformats.org/officeDocument/2006/relationships/hyperlink" Target="http://id.wikipedia.org/wiki/Profesional" TargetMode="Externa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869" y="1625602"/>
            <a:ext cx="10868296" cy="2235199"/>
          </a:xfrm>
        </p:spPr>
        <p:txBody>
          <a:bodyPr/>
          <a:lstStyle/>
          <a:p>
            <a:r>
              <a:rPr lang="en-US" dirty="0" err="1"/>
              <a:t>Optimalisasi</a:t>
            </a:r>
            <a:r>
              <a:rPr lang="en-US" dirty="0"/>
              <a:t> TTK </a:t>
            </a:r>
            <a:r>
              <a:rPr lang="id-ID" dirty="0"/>
              <a:t>[PAFI] </a:t>
            </a:r>
            <a:r>
              <a:rPr lang="en-US" dirty="0"/>
              <a:t>di </a:t>
            </a:r>
            <a:r>
              <a:rPr lang="en-US" dirty="0" err="1"/>
              <a:t>Pelayanan</a:t>
            </a:r>
            <a:r>
              <a:rPr lang="en-US" dirty="0"/>
              <a:t> </a:t>
            </a:r>
            <a:r>
              <a:rPr lang="en-US" dirty="0" err="1"/>
              <a:t>Kefarmasian</a:t>
            </a:r>
            <a:br>
              <a:rPr lang="en-US" dirty="0"/>
            </a:br>
            <a:endParaRPr lang="id-ID" sz="4000" dirty="0">
              <a:latin typeface="Brush Script MT" pitchFamily="66" charset="0"/>
            </a:endParaRPr>
          </a:p>
        </p:txBody>
      </p:sp>
      <p:sp>
        <p:nvSpPr>
          <p:cNvPr id="3" name="Subtitle 2"/>
          <p:cNvSpPr>
            <a:spLocks noGrp="1"/>
          </p:cNvSpPr>
          <p:nvPr>
            <p:ph type="subTitle" idx="1"/>
          </p:nvPr>
        </p:nvSpPr>
        <p:spPr>
          <a:xfrm>
            <a:off x="725714" y="3657597"/>
            <a:ext cx="10885715" cy="2394860"/>
          </a:xfrm>
        </p:spPr>
        <p:txBody>
          <a:bodyPr>
            <a:normAutofit/>
          </a:bodyPr>
          <a:lstStyle/>
          <a:p>
            <a:r>
              <a:rPr lang="en-US" dirty="0"/>
              <a:t>PD PAFI PROVINSI JAWA BARAT</a:t>
            </a:r>
          </a:p>
          <a:p>
            <a:r>
              <a:rPr lang="en-US" dirty="0"/>
              <a:t>pdpafijabar.or.id</a:t>
            </a:r>
            <a:r>
              <a:rPr lang="id-ID" dirty="0"/>
              <a:t>_</a:t>
            </a:r>
            <a:r>
              <a:rPr lang="en-US" dirty="0"/>
              <a:t>pdpafijabar@gmail.com </a:t>
            </a:r>
          </a:p>
          <a:p>
            <a:r>
              <a:rPr lang="en-US" dirty="0">
                <a:latin typeface="Brush Script MT" pitchFamily="66" charset="0"/>
              </a:rPr>
              <a:t>(</a:t>
            </a:r>
            <a:r>
              <a:rPr lang="id-ID" dirty="0">
                <a:latin typeface="Brush Script MT" pitchFamily="66" charset="0"/>
              </a:rPr>
              <a:t>STIKes SANTO BORROMEUS</a:t>
            </a:r>
            <a:r>
              <a:rPr lang="en-US" sz="2400" dirty="0">
                <a:latin typeface="Brush Script MT" pitchFamily="66" charset="0"/>
              </a:rPr>
              <a:t> Bandung, 2</a:t>
            </a:r>
            <a:r>
              <a:rPr lang="id-ID" sz="2400" dirty="0">
                <a:latin typeface="Brush Script MT" pitchFamily="66" charset="0"/>
              </a:rPr>
              <a:t>8 Agustus </a:t>
            </a:r>
            <a:r>
              <a:rPr lang="en-US" sz="2400" dirty="0">
                <a:latin typeface="Brush Script MT" pitchFamily="66" charset="0"/>
              </a:rPr>
              <a:t>201</a:t>
            </a:r>
            <a:r>
              <a:rPr lang="id-ID" sz="2400" dirty="0">
                <a:latin typeface="Brush Script MT" pitchFamily="66" charset="0"/>
              </a:rPr>
              <a:t>9</a:t>
            </a:r>
            <a:r>
              <a:rPr lang="en-US" sz="2400" dirty="0">
                <a:latin typeface="Brush Script MT" pitchFamily="66" charset="0"/>
              </a:rPr>
              <a:t>)</a:t>
            </a:r>
            <a:endParaRPr lang="en-US" dirty="0"/>
          </a:p>
          <a:p>
            <a:endParaRPr lang="id-ID" dirty="0"/>
          </a:p>
        </p:txBody>
      </p:sp>
      <p:sp>
        <p:nvSpPr>
          <p:cNvPr id="5" name="Title 1"/>
          <p:cNvSpPr txBox="1">
            <a:spLocks/>
          </p:cNvSpPr>
          <p:nvPr/>
        </p:nvSpPr>
        <p:spPr>
          <a:xfrm rot="21190820">
            <a:off x="3296762" y="1495959"/>
            <a:ext cx="7697380" cy="146306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b="1" i="1" dirty="0">
                <a:solidFill>
                  <a:srgbClr val="FF0000"/>
                </a:solidFill>
                <a:latin typeface="Bradley Hand ITC" pitchFamily="66" charset="0"/>
              </a:rPr>
              <a:t>Uniting [pafi] I CARE Generation</a:t>
            </a:r>
            <a:br>
              <a:rPr lang="en-US" dirty="0"/>
            </a:br>
            <a:endParaRPr lang="id-ID" sz="4000" dirty="0">
              <a:latin typeface="Brush Script MT" pitchFamily="66" charset="0"/>
            </a:endParaRPr>
          </a:p>
        </p:txBody>
      </p:sp>
    </p:spTree>
    <p:extLst>
      <p:ext uri="{BB962C8B-B14F-4D97-AF65-F5344CB8AC3E}">
        <p14:creationId xmlns:p14="http://schemas.microsoft.com/office/powerpoint/2010/main" val="5952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r="36476"/>
          <a:stretch/>
        </p:blipFill>
        <p:spPr bwMode="auto">
          <a:xfrm>
            <a:off x="7632171" y="2649825"/>
            <a:ext cx="4559829" cy="4238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3459" y="358030"/>
            <a:ext cx="9601196" cy="1303867"/>
          </a:xfrm>
        </p:spPr>
        <p:txBody>
          <a:bodyPr>
            <a:normAutofit/>
          </a:bodyPr>
          <a:lstStyle/>
          <a:p>
            <a:r>
              <a:rPr lang="id-ID" dirty="0">
                <a:solidFill>
                  <a:srgbClr val="FF0000"/>
                </a:solidFill>
              </a:rPr>
              <a:t>Fungsi organisasi profesi adalah :</a:t>
            </a:r>
          </a:p>
        </p:txBody>
      </p:sp>
      <p:sp>
        <p:nvSpPr>
          <p:cNvPr id="3" name="Content Placeholder 2"/>
          <p:cNvSpPr>
            <a:spLocks noGrp="1"/>
          </p:cNvSpPr>
          <p:nvPr>
            <p:ph sz="quarter" idx="4294967295"/>
          </p:nvPr>
        </p:nvSpPr>
        <p:spPr>
          <a:xfrm>
            <a:off x="527381" y="1340769"/>
            <a:ext cx="9793088" cy="4813995"/>
          </a:xfrm>
          <a:prstGeom prst="rect">
            <a:avLst/>
          </a:prstGeom>
        </p:spPr>
        <p:txBody>
          <a:bodyPr>
            <a:normAutofit lnSpcReduction="10000"/>
          </a:bodyPr>
          <a:lstStyle/>
          <a:p>
            <a:pPr lvl="0"/>
            <a:r>
              <a:rPr lang="id-ID" dirty="0"/>
              <a:t>Menetapkan standar profesi.</a:t>
            </a:r>
          </a:p>
          <a:p>
            <a:pPr lvl="0"/>
            <a:r>
              <a:rPr lang="id-ID" dirty="0"/>
              <a:t>Memberikan rekomendasi ijin praktik.</a:t>
            </a:r>
          </a:p>
          <a:p>
            <a:pPr lvl="0"/>
            <a:r>
              <a:rPr lang="id-ID" dirty="0"/>
              <a:t>Menyusun dan memberlakukan kode etik.</a:t>
            </a:r>
          </a:p>
          <a:p>
            <a:pPr lvl="0"/>
            <a:r>
              <a:rPr lang="id-ID" dirty="0"/>
              <a:t>Merencanakan, melaksanakan, dan mengawasi riset.</a:t>
            </a:r>
          </a:p>
          <a:p>
            <a:pPr lvl="0"/>
            <a:r>
              <a:rPr lang="id-ID" dirty="0"/>
              <a:t>Merencanakan, melaksanakan, dan mengawasi perkembangan IPTEK </a:t>
            </a:r>
          </a:p>
          <a:p>
            <a:pPr lvl="0"/>
            <a:r>
              <a:rPr lang="id-ID" dirty="0"/>
              <a:t>Membina, mengawasi organisasi profesi.</a:t>
            </a:r>
          </a:p>
          <a:p>
            <a:pPr lvl="0"/>
            <a:r>
              <a:rPr lang="id-ID" dirty="0"/>
              <a:t>Membina kerjasama dengan pemerintah, masyarakat, profesi lain dan antar anggota.</a:t>
            </a:r>
          </a:p>
          <a:p>
            <a:pPr lvl="0"/>
            <a:r>
              <a:rPr lang="id-ID" dirty="0"/>
              <a:t>Membina kerjasama dengan organisasi profesi sejenis dengan negara lain.</a:t>
            </a:r>
          </a:p>
          <a:p>
            <a:pPr lvl="0"/>
            <a:r>
              <a:rPr lang="id-ID" dirty="0"/>
              <a:t>Membina, mengupayakan dan mengawasi kesejahteraan anggota.</a:t>
            </a:r>
          </a:p>
        </p:txBody>
      </p:sp>
    </p:spTree>
    <p:extLst>
      <p:ext uri="{BB962C8B-B14F-4D97-AF65-F5344CB8AC3E}">
        <p14:creationId xmlns:p14="http://schemas.microsoft.com/office/powerpoint/2010/main" val="3318784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29" y="274638"/>
            <a:ext cx="6126471" cy="1143000"/>
          </a:xfrm>
        </p:spPr>
        <p:txBody>
          <a:bodyPr/>
          <a:lstStyle/>
          <a:p>
            <a:r>
              <a:rPr lang="id-ID" dirty="0"/>
              <a:t>Sejarah PAFI</a:t>
            </a:r>
          </a:p>
        </p:txBody>
      </p:sp>
      <p:sp>
        <p:nvSpPr>
          <p:cNvPr id="3" name="Content Placeholder 2"/>
          <p:cNvSpPr>
            <a:spLocks noGrp="1"/>
          </p:cNvSpPr>
          <p:nvPr>
            <p:ph sz="quarter" idx="1"/>
          </p:nvPr>
        </p:nvSpPr>
        <p:spPr>
          <a:xfrm>
            <a:off x="5615947" y="1484784"/>
            <a:ext cx="6240693" cy="5373216"/>
          </a:xfrm>
        </p:spPr>
        <p:txBody>
          <a:bodyPr>
            <a:normAutofit/>
          </a:bodyPr>
          <a:lstStyle/>
          <a:p>
            <a:r>
              <a:rPr lang="id-ID" dirty="0"/>
              <a:t>Berdiri pada 13 Februari 1946 di Hotel Merdeka Yogyakarta</a:t>
            </a:r>
          </a:p>
          <a:p>
            <a:r>
              <a:rPr lang="id-ID" dirty="0"/>
              <a:t>Anggota beberapa asisten apoteker</a:t>
            </a:r>
          </a:p>
          <a:p>
            <a:r>
              <a:rPr lang="id-ID" dirty="0"/>
              <a:t>mengusahakan pengadaan obat-obat yang dibutuhkan</a:t>
            </a:r>
          </a:p>
          <a:p>
            <a:r>
              <a:rPr lang="id-ID" dirty="0"/>
              <a:t>menyelamatkan obat-obat dan mesin – mesin yang berada di Pabrik Manggarai</a:t>
            </a:r>
          </a:p>
          <a:p>
            <a:r>
              <a:rPr lang="id-ID" dirty="0"/>
              <a:t>Masa Jepang  : membuat bahan baku untuk pembikinan Calcium Chloride injection, aether adnarcose, sulfas ferrosus dan membuat obat suntik Bihydrochloras Chinine</a:t>
            </a:r>
          </a:p>
        </p:txBody>
      </p:sp>
      <p:pic>
        <p:nvPicPr>
          <p:cNvPr id="1026" name="Picture 2" descr="http://pafi.or.id/wp-content/gallery/sejarah-pafi-1980/20160202_180646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89040"/>
            <a:ext cx="5455929"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fi.or.id/wp-content/gallery/sejarah-pafi-1980/20160202_175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5430453" cy="305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3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Legalitas PAFI</a:t>
            </a:r>
          </a:p>
        </p:txBody>
      </p:sp>
      <p:sp>
        <p:nvSpPr>
          <p:cNvPr id="3" name="Content Placeholder 2"/>
          <p:cNvSpPr>
            <a:spLocks noGrp="1"/>
          </p:cNvSpPr>
          <p:nvPr>
            <p:ph sz="quarter" idx="1"/>
          </p:nvPr>
        </p:nvSpPr>
        <p:spPr>
          <a:xfrm>
            <a:off x="623392" y="1916832"/>
            <a:ext cx="10972800" cy="1440160"/>
          </a:xfrm>
        </p:spPr>
        <p:txBody>
          <a:bodyPr>
            <a:normAutofit/>
          </a:bodyPr>
          <a:lstStyle/>
          <a:p>
            <a:r>
              <a:rPr lang="id-ID" dirty="0"/>
              <a:t>SK M</a:t>
            </a:r>
            <a:r>
              <a:rPr lang="en-US" dirty="0"/>
              <a:t>ENKUMHAM </a:t>
            </a:r>
            <a:r>
              <a:rPr lang="id-ID" dirty="0"/>
              <a:t>RI  No </a:t>
            </a:r>
            <a:r>
              <a:rPr lang="en-US" dirty="0" err="1"/>
              <a:t>mor</a:t>
            </a:r>
            <a:r>
              <a:rPr lang="en-US" dirty="0"/>
              <a:t> AHU-0069974.AH.01.07. TAHUN 2016 </a:t>
            </a:r>
            <a:r>
              <a:rPr lang="id-ID" dirty="0"/>
              <a:t>tanggal</a:t>
            </a:r>
            <a:r>
              <a:rPr lang="en-US" dirty="0"/>
              <a:t>. 08 </a:t>
            </a:r>
            <a:r>
              <a:rPr lang="en-US" dirty="0" err="1"/>
              <a:t>Agustus</a:t>
            </a:r>
            <a:r>
              <a:rPr lang="en-US" dirty="0"/>
              <a:t> 2016</a:t>
            </a:r>
          </a:p>
          <a:p>
            <a:pPr>
              <a:buNone/>
            </a:pPr>
            <a:r>
              <a:rPr lang="en-US" dirty="0"/>
              <a:t>	</a:t>
            </a:r>
            <a:r>
              <a:rPr lang="en-US" dirty="0" err="1"/>
              <a:t>Pengesahan</a:t>
            </a:r>
            <a:r>
              <a:rPr lang="en-US" dirty="0"/>
              <a:t> </a:t>
            </a:r>
            <a:r>
              <a:rPr lang="en-US" dirty="0" err="1"/>
              <a:t>Pendirian</a:t>
            </a:r>
            <a:r>
              <a:rPr lang="en-US" dirty="0"/>
              <a:t> BADAH HUKUM PAFI</a:t>
            </a:r>
            <a:endParaRPr lang="id-ID" dirty="0"/>
          </a:p>
        </p:txBody>
      </p:sp>
      <p:pic>
        <p:nvPicPr>
          <p:cNvPr id="3074" name="Picture 2" descr="http://pafi.or.id/wp-content/uploads/2016/03/banner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 y="3302758"/>
            <a:ext cx="12192001" cy="353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2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PAFI dalam UU</a:t>
            </a:r>
          </a:p>
        </p:txBody>
      </p:sp>
      <p:sp>
        <p:nvSpPr>
          <p:cNvPr id="3" name="Content Placeholder 2"/>
          <p:cNvSpPr>
            <a:spLocks noGrp="1"/>
          </p:cNvSpPr>
          <p:nvPr>
            <p:ph sz="quarter" idx="1"/>
          </p:nvPr>
        </p:nvSpPr>
        <p:spPr/>
        <p:txBody>
          <a:bodyPr>
            <a:normAutofit fontScale="92500" lnSpcReduction="10000"/>
          </a:bodyPr>
          <a:lstStyle/>
          <a:p>
            <a:r>
              <a:rPr lang="en-US" sz="2400" dirty="0"/>
              <a:t>UU 36 2014 : </a:t>
            </a:r>
          </a:p>
          <a:p>
            <a:pPr lvl="1"/>
            <a:r>
              <a:rPr lang="en-US" sz="2000" dirty="0" err="1"/>
              <a:t>Pasal</a:t>
            </a:r>
            <a:r>
              <a:rPr lang="en-US" sz="2000" dirty="0"/>
              <a:t>  50 (2) </a:t>
            </a:r>
            <a:r>
              <a:rPr lang="en-US" sz="2000" dirty="0" err="1"/>
              <a:t>Setiap</a:t>
            </a:r>
            <a:r>
              <a:rPr lang="en-US" sz="2000" dirty="0"/>
              <a:t> NAKES </a:t>
            </a:r>
            <a:r>
              <a:rPr lang="en-US" sz="2000" dirty="0" err="1"/>
              <a:t>hanya</a:t>
            </a:r>
            <a:r>
              <a:rPr lang="en-US" sz="2000" dirty="0"/>
              <a:t> </a:t>
            </a:r>
            <a:r>
              <a:rPr lang="en-US" sz="2000" dirty="0" err="1"/>
              <a:t>dpt</a:t>
            </a:r>
            <a:r>
              <a:rPr lang="en-US" sz="2000" dirty="0"/>
              <a:t> </a:t>
            </a:r>
            <a:r>
              <a:rPr lang="en-US" sz="2000" dirty="0" err="1"/>
              <a:t>membentuk</a:t>
            </a:r>
            <a:r>
              <a:rPr lang="en-US" sz="2000" dirty="0"/>
              <a:t> 1 OP (</a:t>
            </a:r>
            <a:r>
              <a:rPr lang="en-US" sz="2000" dirty="0" err="1"/>
              <a:t>wadah</a:t>
            </a:r>
            <a:r>
              <a:rPr lang="en-US" sz="2000" dirty="0"/>
              <a:t> </a:t>
            </a:r>
            <a:r>
              <a:rPr lang="en-US" sz="2000" dirty="0" err="1"/>
              <a:t>untuk</a:t>
            </a:r>
            <a:r>
              <a:rPr lang="en-US" sz="2000" dirty="0"/>
              <a:t> </a:t>
            </a:r>
            <a:r>
              <a:rPr lang="en-US" sz="2000" dirty="0" err="1"/>
              <a:t>meningkatkan</a:t>
            </a:r>
            <a:r>
              <a:rPr lang="en-US" sz="2000" dirty="0"/>
              <a:t> </a:t>
            </a:r>
            <a:r>
              <a:rPr lang="en-US" sz="2000" dirty="0" err="1"/>
              <a:t>dan</a:t>
            </a:r>
            <a:r>
              <a:rPr lang="en-US" sz="2000" dirty="0"/>
              <a:t>/</a:t>
            </a:r>
            <a:r>
              <a:rPr lang="en-US" sz="2000" dirty="0" err="1"/>
              <a:t>atau</a:t>
            </a:r>
            <a:r>
              <a:rPr lang="en-US" sz="2000" dirty="0"/>
              <a:t> </a:t>
            </a:r>
            <a:r>
              <a:rPr lang="en-US" sz="2000" dirty="0" err="1"/>
              <a:t>mengembangkan</a:t>
            </a:r>
            <a:r>
              <a:rPr lang="en-US" sz="2000" dirty="0"/>
              <a:t> </a:t>
            </a:r>
            <a:r>
              <a:rPr lang="en-US" sz="2000" dirty="0" err="1"/>
              <a:t>pengetahuan</a:t>
            </a:r>
            <a:r>
              <a:rPr lang="en-US" sz="2000" dirty="0"/>
              <a:t> &amp; </a:t>
            </a:r>
            <a:r>
              <a:rPr lang="en-US" sz="2000" dirty="0" err="1"/>
              <a:t>keterampilan</a:t>
            </a:r>
            <a:r>
              <a:rPr lang="en-US" sz="2000" dirty="0"/>
              <a:t>, </a:t>
            </a:r>
            <a:r>
              <a:rPr lang="en-US" sz="2000" dirty="0" err="1"/>
              <a:t>martabat</a:t>
            </a:r>
            <a:r>
              <a:rPr lang="en-US" sz="2000" dirty="0"/>
              <a:t> </a:t>
            </a:r>
            <a:r>
              <a:rPr lang="en-US" sz="2000" dirty="0" err="1"/>
              <a:t>dan</a:t>
            </a:r>
            <a:r>
              <a:rPr lang="en-US" sz="2000" dirty="0"/>
              <a:t> </a:t>
            </a:r>
            <a:r>
              <a:rPr lang="en-US" sz="2000" dirty="0" err="1"/>
              <a:t>etika</a:t>
            </a:r>
            <a:r>
              <a:rPr lang="en-US" sz="2000" dirty="0"/>
              <a:t> </a:t>
            </a:r>
            <a:r>
              <a:rPr lang="en-US" sz="2000" dirty="0" err="1"/>
              <a:t>profesi</a:t>
            </a:r>
            <a:r>
              <a:rPr lang="en-US" sz="2000" dirty="0"/>
              <a:t> NAKES)</a:t>
            </a:r>
          </a:p>
          <a:p>
            <a:pPr lvl="1"/>
            <a:r>
              <a:rPr lang="en-US" sz="2000" dirty="0" err="1"/>
              <a:t>Pasal</a:t>
            </a:r>
            <a:r>
              <a:rPr lang="en-US" sz="2000" dirty="0"/>
              <a:t> 44 </a:t>
            </a:r>
            <a:r>
              <a:rPr lang="en-US" sz="2000" dirty="0" err="1"/>
              <a:t>Registrasi</a:t>
            </a:r>
            <a:r>
              <a:rPr lang="en-US" sz="2000" dirty="0"/>
              <a:t> (</a:t>
            </a:r>
            <a:r>
              <a:rPr lang="en-US" sz="2000" dirty="0" err="1"/>
              <a:t>Memiliki</a:t>
            </a:r>
            <a:r>
              <a:rPr lang="en-US" sz="2000" dirty="0"/>
              <a:t> </a:t>
            </a:r>
            <a:r>
              <a:rPr lang="en-US" sz="2000" dirty="0" err="1"/>
              <a:t>Sertifikat</a:t>
            </a:r>
            <a:r>
              <a:rPr lang="en-US" sz="2000" dirty="0"/>
              <a:t> </a:t>
            </a:r>
            <a:r>
              <a:rPr lang="en-US" sz="2000" dirty="0" err="1"/>
              <a:t>Kompetensi</a:t>
            </a:r>
            <a:r>
              <a:rPr lang="en-US" sz="2000" dirty="0"/>
              <a:t>) </a:t>
            </a:r>
          </a:p>
          <a:p>
            <a:r>
              <a:rPr lang="id-ID" sz="2400" dirty="0"/>
              <a:t>Surat edaran nomor HK.02.02/Menkes/ 24/2017 tentang </a:t>
            </a:r>
            <a:r>
              <a:rPr lang="en-US" sz="2400" dirty="0"/>
              <a:t>JUKNIS </a:t>
            </a:r>
            <a:r>
              <a:rPr lang="id-ID" sz="2400" dirty="0"/>
              <a:t>Permenkes </a:t>
            </a:r>
            <a:r>
              <a:rPr lang="en-US" sz="2400" dirty="0"/>
              <a:t>N</a:t>
            </a:r>
            <a:r>
              <a:rPr lang="id-ID" sz="2400" dirty="0"/>
              <a:t>o. 31 tahun 2016 tentang </a:t>
            </a:r>
            <a:r>
              <a:rPr lang="en-US" sz="2400" dirty="0"/>
              <a:t> </a:t>
            </a:r>
            <a:r>
              <a:rPr lang="en-US" sz="2400" dirty="0" err="1"/>
              <a:t>Perubahan</a:t>
            </a:r>
            <a:r>
              <a:rPr lang="en-US" sz="2400" dirty="0"/>
              <a:t> </a:t>
            </a:r>
            <a:r>
              <a:rPr lang="en-US" sz="2400" dirty="0" err="1"/>
              <a:t>atas</a:t>
            </a:r>
            <a:r>
              <a:rPr lang="en-US" sz="2400" dirty="0"/>
              <a:t> </a:t>
            </a:r>
            <a:r>
              <a:rPr lang="en-US" sz="2400" dirty="0" err="1"/>
              <a:t>Permenkes</a:t>
            </a:r>
            <a:r>
              <a:rPr lang="en-US" sz="2400" dirty="0"/>
              <a:t> No. 889/MENKES/PER/V/2011 </a:t>
            </a:r>
            <a:r>
              <a:rPr lang="en-US" sz="2400" dirty="0" err="1"/>
              <a:t>tentang</a:t>
            </a:r>
            <a:r>
              <a:rPr lang="en-US" sz="2400" dirty="0"/>
              <a:t>  </a:t>
            </a:r>
            <a:r>
              <a:rPr lang="id-ID" sz="2400" dirty="0"/>
              <a:t>Registrasi, Izin praktek, dan Izin Kerja Tenaga Kefarmasian </a:t>
            </a:r>
          </a:p>
          <a:p>
            <a:endParaRPr lang="id-ID" dirty="0"/>
          </a:p>
        </p:txBody>
      </p:sp>
    </p:spTree>
    <p:extLst>
      <p:ext uri="{BB962C8B-B14F-4D97-AF65-F5344CB8AC3E}">
        <p14:creationId xmlns:p14="http://schemas.microsoft.com/office/powerpoint/2010/main" val="54111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Struktur Organisasi PAFI</a:t>
            </a:r>
          </a:p>
        </p:txBody>
      </p:sp>
      <p:sp>
        <p:nvSpPr>
          <p:cNvPr id="3" name="Content Placeholder 2"/>
          <p:cNvSpPr>
            <a:spLocks noGrp="1"/>
          </p:cNvSpPr>
          <p:nvPr>
            <p:ph sz="quarter" idx="1"/>
          </p:nvPr>
        </p:nvSpPr>
        <p:spPr/>
        <p:txBody>
          <a:bodyPr/>
          <a:lstStyle/>
          <a:p>
            <a:r>
              <a:rPr lang="id-ID" dirty="0"/>
              <a:t>Pengurus Pusat ( PP PAFI )</a:t>
            </a:r>
          </a:p>
          <a:p>
            <a:r>
              <a:rPr lang="id-ID" dirty="0"/>
              <a:t>Pengurus Daerah ( PD PAFI ) Provinsi</a:t>
            </a:r>
          </a:p>
          <a:p>
            <a:r>
              <a:rPr lang="id-ID" dirty="0"/>
              <a:t>Pengurus Cabang ( PC PAFI ) Kabupaten/Kota</a:t>
            </a:r>
          </a:p>
        </p:txBody>
      </p:sp>
    </p:spTree>
    <p:extLst>
      <p:ext uri="{BB962C8B-B14F-4D97-AF65-F5344CB8AC3E}">
        <p14:creationId xmlns:p14="http://schemas.microsoft.com/office/powerpoint/2010/main" val="269424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59628"/>
            <a:ext cx="9601196" cy="1303867"/>
          </a:xfrm>
        </p:spPr>
        <p:txBody>
          <a:bodyPr/>
          <a:lstStyle/>
          <a:p>
            <a:r>
              <a:rPr lang="id-ID" dirty="0"/>
              <a:t>Keanggotaan PAFI</a:t>
            </a:r>
          </a:p>
        </p:txBody>
      </p:sp>
      <p:sp>
        <p:nvSpPr>
          <p:cNvPr id="3" name="Content Placeholder 2"/>
          <p:cNvSpPr>
            <a:spLocks noGrp="1"/>
          </p:cNvSpPr>
          <p:nvPr>
            <p:ph sz="quarter" idx="4294967295"/>
          </p:nvPr>
        </p:nvSpPr>
        <p:spPr>
          <a:xfrm>
            <a:off x="609600" y="1600201"/>
            <a:ext cx="10972800" cy="2692896"/>
          </a:xfrm>
          <a:prstGeom prst="rect">
            <a:avLst/>
          </a:prstGeom>
        </p:spPr>
        <p:txBody>
          <a:bodyPr>
            <a:normAutofit/>
          </a:bodyPr>
          <a:lstStyle/>
          <a:p>
            <a:r>
              <a:rPr lang="id-ID" dirty="0"/>
              <a:t>Lulusan SAA/SMF/SMK Farmasi</a:t>
            </a:r>
          </a:p>
          <a:p>
            <a:r>
              <a:rPr lang="id-ID" dirty="0"/>
              <a:t>Lulusan D III Farmasi </a:t>
            </a:r>
          </a:p>
          <a:p>
            <a:r>
              <a:rPr lang="id-ID" dirty="0"/>
              <a:t>Lulusan S1 Farmasi</a:t>
            </a:r>
          </a:p>
        </p:txBody>
      </p:sp>
      <p:pic>
        <p:nvPicPr>
          <p:cNvPr id="1028" name="Picture 4" descr="Hasil gambar untuk sekolah asisten apote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 y="4570261"/>
            <a:ext cx="12201275" cy="2287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291" t="2796" r="22580" b="9677"/>
          <a:stretch/>
        </p:blipFill>
        <p:spPr>
          <a:xfrm rot="16200000">
            <a:off x="7406637" y="1452236"/>
            <a:ext cx="1993556" cy="4242493"/>
          </a:xfrm>
          <a:prstGeom prst="rect">
            <a:avLst/>
          </a:prstGeom>
        </p:spPr>
      </p:pic>
    </p:spTree>
    <p:extLst>
      <p:ext uri="{BB962C8B-B14F-4D97-AF65-F5344CB8AC3E}">
        <p14:creationId xmlns:p14="http://schemas.microsoft.com/office/powerpoint/2010/main" val="143512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188641"/>
            <a:ext cx="10364451" cy="1596177"/>
          </a:xfrm>
        </p:spPr>
        <p:txBody>
          <a:bodyPr/>
          <a:lstStyle/>
          <a:p>
            <a:r>
              <a:rPr lang="id-ID" dirty="0"/>
              <a:t>Kewajiban Anggota</a:t>
            </a:r>
          </a:p>
        </p:txBody>
      </p:sp>
      <p:sp>
        <p:nvSpPr>
          <p:cNvPr id="3" name="Content Placeholder 2"/>
          <p:cNvSpPr>
            <a:spLocks noGrp="1"/>
          </p:cNvSpPr>
          <p:nvPr>
            <p:ph sz="quarter" idx="4294967295"/>
          </p:nvPr>
        </p:nvSpPr>
        <p:spPr>
          <a:xfrm>
            <a:off x="913773" y="2367094"/>
            <a:ext cx="10363827" cy="3424107"/>
          </a:xfrm>
          <a:prstGeom prst="rect">
            <a:avLst/>
          </a:prstGeom>
        </p:spPr>
        <p:txBody>
          <a:bodyPr/>
          <a:lstStyle/>
          <a:p>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28" y="1556792"/>
            <a:ext cx="1135986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8746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188641"/>
            <a:ext cx="10364451" cy="1596177"/>
          </a:xfrm>
        </p:spPr>
        <p:txBody>
          <a:bodyPr/>
          <a:lstStyle/>
          <a:p>
            <a:r>
              <a:rPr lang="id-ID" dirty="0"/>
              <a:t>Hak Anggota </a:t>
            </a:r>
          </a:p>
        </p:txBody>
      </p:sp>
      <p:sp>
        <p:nvSpPr>
          <p:cNvPr id="3" name="Content Placeholder 2"/>
          <p:cNvSpPr>
            <a:spLocks noGrp="1"/>
          </p:cNvSpPr>
          <p:nvPr>
            <p:ph sz="quarter" idx="4294967295"/>
          </p:nvPr>
        </p:nvSpPr>
        <p:spPr>
          <a:xfrm>
            <a:off x="913773" y="2367094"/>
            <a:ext cx="10363827" cy="3424107"/>
          </a:xfrm>
          <a:prstGeom prst="rect">
            <a:avLst/>
          </a:prstGeom>
        </p:spPr>
        <p:txBody>
          <a:bodyPr/>
          <a:lstStyle/>
          <a:p>
            <a:endParaRPr lang="id-ID"/>
          </a:p>
        </p:txBody>
      </p:sp>
      <p:grpSp>
        <p:nvGrpSpPr>
          <p:cNvPr id="4" name="Group 3"/>
          <p:cNvGrpSpPr/>
          <p:nvPr/>
        </p:nvGrpSpPr>
        <p:grpSpPr>
          <a:xfrm>
            <a:off x="451156" y="1484784"/>
            <a:ext cx="11517027" cy="4752528"/>
            <a:chOff x="395516" y="908720"/>
            <a:chExt cx="8637770" cy="4752528"/>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6377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373"/>
            <a:stretch/>
          </p:blipFill>
          <p:spPr bwMode="auto">
            <a:xfrm>
              <a:off x="395516" y="3200400"/>
              <a:ext cx="8523473" cy="24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101132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227" y="1423556"/>
            <a:ext cx="9478385" cy="3353826"/>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id-ID" b="1" spc="600" dirty="0">
                <a:solidFill>
                  <a:srgbClr val="0070C0"/>
                </a:solidFill>
                <a:latin typeface="Broadway" panose="04040905080B02020502" pitchFamily="82" charset="0"/>
              </a:rPr>
              <a:t>PAFI JABAR JUARA</a:t>
            </a:r>
          </a:p>
        </p:txBody>
      </p:sp>
      <p:sp>
        <p:nvSpPr>
          <p:cNvPr id="3" name="Subtitle 2"/>
          <p:cNvSpPr>
            <a:spLocks noGrp="1"/>
          </p:cNvSpPr>
          <p:nvPr>
            <p:ph type="subTitle" idx="1"/>
          </p:nvPr>
        </p:nvSpPr>
        <p:spPr>
          <a:xfrm>
            <a:off x="1480479" y="595158"/>
            <a:ext cx="9260088" cy="816099"/>
          </a:xfrm>
        </p:spPr>
        <p:txBody>
          <a:bodyPr>
            <a:normAutofit/>
          </a:bodyPr>
          <a:lstStyle/>
          <a:p>
            <a:r>
              <a:rPr lang="en-US" sz="3600" dirty="0"/>
              <a:t>II.   </a:t>
            </a:r>
            <a:r>
              <a:rPr lang="en-US" sz="3600" dirty="0" err="1"/>
              <a:t>Prospektif</a:t>
            </a:r>
            <a:r>
              <a:rPr lang="en-US" sz="3600" dirty="0"/>
              <a:t> KETENAGAAN – UU 36 2014</a:t>
            </a:r>
            <a:endParaRPr lang="id-ID" sz="3600" dirty="0">
              <a:solidFill>
                <a:schemeClr val="tx1"/>
              </a:solidFill>
            </a:endParaRPr>
          </a:p>
        </p:txBody>
      </p:sp>
    </p:spTree>
    <p:extLst>
      <p:ext uri="{BB962C8B-B14F-4D97-AF65-F5344CB8AC3E}">
        <p14:creationId xmlns:p14="http://schemas.microsoft.com/office/powerpoint/2010/main" val="14668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22514" y="1854926"/>
            <a:ext cx="11220995" cy="4545874"/>
          </a:xfrm>
        </p:spPr>
        <p:txBody>
          <a:bodyPr/>
          <a:lstStyle/>
          <a:p>
            <a:pPr>
              <a:buNone/>
            </a:pPr>
            <a:r>
              <a:rPr lang="en-US" dirty="0">
                <a:solidFill>
                  <a:srgbClr val="0000CC"/>
                </a:solidFill>
              </a:rPr>
              <a:t> </a:t>
            </a:r>
          </a:p>
          <a:p>
            <a:r>
              <a:rPr lang="en-US" sz="2400" dirty="0" err="1">
                <a:solidFill>
                  <a:srgbClr val="0000CC"/>
                </a:solidFill>
              </a:rPr>
              <a:t>Tenaga</a:t>
            </a:r>
            <a:r>
              <a:rPr lang="en-US" sz="2400" dirty="0">
                <a:solidFill>
                  <a:srgbClr val="0000CC"/>
                </a:solidFill>
              </a:rPr>
              <a:t> </a:t>
            </a:r>
            <a:r>
              <a:rPr lang="en-US" sz="2400" dirty="0" err="1">
                <a:solidFill>
                  <a:srgbClr val="0000CC"/>
                </a:solidFill>
              </a:rPr>
              <a:t>Asisten</a:t>
            </a:r>
            <a:r>
              <a:rPr lang="en-US" sz="2400" dirty="0">
                <a:solidFill>
                  <a:srgbClr val="0000CC"/>
                </a:solidFill>
              </a:rPr>
              <a:t> </a:t>
            </a:r>
            <a:r>
              <a:rPr lang="en-US" sz="2400" dirty="0" err="1">
                <a:solidFill>
                  <a:srgbClr val="0000CC"/>
                </a:solidFill>
              </a:rPr>
              <a:t>di</a:t>
            </a:r>
            <a:r>
              <a:rPr lang="en-US" sz="2400" dirty="0">
                <a:solidFill>
                  <a:srgbClr val="0000CC"/>
                </a:solidFill>
              </a:rPr>
              <a:t> </a:t>
            </a:r>
            <a:r>
              <a:rPr lang="en-US" sz="2400" dirty="0" err="1">
                <a:solidFill>
                  <a:srgbClr val="0000CC"/>
                </a:solidFill>
              </a:rPr>
              <a:t>didik</a:t>
            </a:r>
            <a:r>
              <a:rPr lang="en-US" sz="2400" dirty="0">
                <a:solidFill>
                  <a:srgbClr val="0000CC"/>
                </a:solidFill>
              </a:rPr>
              <a:t> </a:t>
            </a:r>
            <a:r>
              <a:rPr lang="en-US" sz="2400" dirty="0" err="1">
                <a:solidFill>
                  <a:srgbClr val="0000CC"/>
                </a:solidFill>
              </a:rPr>
              <a:t>di</a:t>
            </a:r>
            <a:r>
              <a:rPr lang="en-US" sz="2400" dirty="0">
                <a:solidFill>
                  <a:srgbClr val="0000CC"/>
                </a:solidFill>
              </a:rPr>
              <a:t> </a:t>
            </a:r>
            <a:r>
              <a:rPr lang="en-US" sz="2400" dirty="0" err="1">
                <a:solidFill>
                  <a:srgbClr val="0000CC"/>
                </a:solidFill>
              </a:rPr>
              <a:t>tempat</a:t>
            </a:r>
            <a:r>
              <a:rPr lang="en-US" sz="2400" dirty="0">
                <a:solidFill>
                  <a:srgbClr val="0000CC"/>
                </a:solidFill>
              </a:rPr>
              <a:t> </a:t>
            </a:r>
            <a:r>
              <a:rPr lang="en-US" sz="2400" dirty="0" err="1">
                <a:solidFill>
                  <a:srgbClr val="0000CC"/>
                </a:solidFill>
              </a:rPr>
              <a:t>kerjanya</a:t>
            </a:r>
            <a:r>
              <a:rPr lang="en-US" sz="2400" dirty="0">
                <a:solidFill>
                  <a:srgbClr val="0000CC"/>
                </a:solidFill>
              </a:rPr>
              <a:t> </a:t>
            </a:r>
            <a:r>
              <a:rPr lang="en-US" sz="2400" dirty="0" err="1">
                <a:solidFill>
                  <a:srgbClr val="0000CC"/>
                </a:solidFill>
              </a:rPr>
              <a:t>di</a:t>
            </a:r>
            <a:r>
              <a:rPr lang="en-US" sz="2400" dirty="0">
                <a:solidFill>
                  <a:srgbClr val="0000CC"/>
                </a:solidFill>
              </a:rPr>
              <a:t> </a:t>
            </a:r>
            <a:r>
              <a:rPr lang="en-US" sz="2400" dirty="0" err="1">
                <a:solidFill>
                  <a:srgbClr val="0000CC"/>
                </a:solidFill>
              </a:rPr>
              <a:t>Apotik</a:t>
            </a:r>
            <a:r>
              <a:rPr lang="en-US" sz="2400" dirty="0">
                <a:solidFill>
                  <a:srgbClr val="0000CC"/>
                </a:solidFill>
              </a:rPr>
              <a:t> </a:t>
            </a:r>
            <a:r>
              <a:rPr lang="en-US" sz="2400" dirty="0" err="1">
                <a:solidFill>
                  <a:srgbClr val="0000CC"/>
                </a:solidFill>
              </a:rPr>
              <a:t>oleh</a:t>
            </a:r>
            <a:r>
              <a:rPr lang="en-US" sz="2400" dirty="0">
                <a:solidFill>
                  <a:srgbClr val="0000CC"/>
                </a:solidFill>
              </a:rPr>
              <a:t> </a:t>
            </a:r>
            <a:r>
              <a:rPr lang="en-US" sz="2400" dirty="0" err="1">
                <a:solidFill>
                  <a:srgbClr val="0000CC"/>
                </a:solidFill>
              </a:rPr>
              <a:t>Apoteker</a:t>
            </a:r>
            <a:r>
              <a:rPr lang="en-US" sz="2400" dirty="0">
                <a:solidFill>
                  <a:srgbClr val="0000CC"/>
                </a:solidFill>
              </a:rPr>
              <a:t> </a:t>
            </a:r>
            <a:r>
              <a:rPr lang="en-US" sz="2400" dirty="0" err="1">
                <a:solidFill>
                  <a:srgbClr val="0000CC"/>
                </a:solidFill>
              </a:rPr>
              <a:t>Belanda</a:t>
            </a:r>
            <a:r>
              <a:rPr lang="en-US" sz="2400" dirty="0">
                <a:solidFill>
                  <a:srgbClr val="0000CC"/>
                </a:solidFill>
              </a:rPr>
              <a:t> </a:t>
            </a:r>
            <a:r>
              <a:rPr lang="en-US" sz="2400" dirty="0" err="1">
                <a:solidFill>
                  <a:srgbClr val="0000CC"/>
                </a:solidFill>
              </a:rPr>
              <a:t>setelah</a:t>
            </a:r>
            <a:r>
              <a:rPr lang="en-US" sz="2400" dirty="0">
                <a:solidFill>
                  <a:srgbClr val="0000CC"/>
                </a:solidFill>
              </a:rPr>
              <a:t> </a:t>
            </a:r>
            <a:r>
              <a:rPr lang="en-US" sz="2400" dirty="0" err="1">
                <a:solidFill>
                  <a:srgbClr val="0000CC"/>
                </a:solidFill>
              </a:rPr>
              <a:t>calon</a:t>
            </a:r>
            <a:r>
              <a:rPr lang="en-US" sz="2400" dirty="0">
                <a:solidFill>
                  <a:srgbClr val="0000CC"/>
                </a:solidFill>
              </a:rPr>
              <a:t> </a:t>
            </a:r>
            <a:r>
              <a:rPr lang="en-US" sz="2400" dirty="0" err="1">
                <a:solidFill>
                  <a:srgbClr val="0000CC"/>
                </a:solidFill>
              </a:rPr>
              <a:t>memenuhi</a:t>
            </a:r>
            <a:r>
              <a:rPr lang="en-US" sz="2400" dirty="0">
                <a:solidFill>
                  <a:srgbClr val="0000CC"/>
                </a:solidFill>
              </a:rPr>
              <a:t> </a:t>
            </a:r>
            <a:r>
              <a:rPr lang="en-US" sz="2400" dirty="0" err="1">
                <a:solidFill>
                  <a:srgbClr val="0000CC"/>
                </a:solidFill>
              </a:rPr>
              <a:t>syarat</a:t>
            </a:r>
            <a:r>
              <a:rPr lang="en-US" sz="2400" dirty="0">
                <a:solidFill>
                  <a:srgbClr val="0000CC"/>
                </a:solidFill>
              </a:rPr>
              <a:t> </a:t>
            </a:r>
            <a:r>
              <a:rPr lang="en-US" sz="2400" dirty="0" err="1">
                <a:solidFill>
                  <a:srgbClr val="0000CC"/>
                </a:solidFill>
              </a:rPr>
              <a:t>diadakan</a:t>
            </a:r>
            <a:r>
              <a:rPr lang="en-US" sz="2400" dirty="0">
                <a:solidFill>
                  <a:srgbClr val="0000CC"/>
                </a:solidFill>
              </a:rPr>
              <a:t> </a:t>
            </a:r>
            <a:r>
              <a:rPr lang="en-US" sz="2400" dirty="0" err="1">
                <a:solidFill>
                  <a:srgbClr val="0000CC"/>
                </a:solidFill>
              </a:rPr>
              <a:t>ujian</a:t>
            </a:r>
            <a:r>
              <a:rPr lang="en-US" sz="2400" dirty="0">
                <a:solidFill>
                  <a:srgbClr val="0000CC"/>
                </a:solidFill>
              </a:rPr>
              <a:t> </a:t>
            </a:r>
            <a:r>
              <a:rPr lang="en-US" sz="2400" dirty="0" err="1">
                <a:solidFill>
                  <a:srgbClr val="0000CC"/>
                </a:solidFill>
              </a:rPr>
              <a:t>pengakuan</a:t>
            </a:r>
            <a:r>
              <a:rPr lang="en-US" sz="2400" dirty="0">
                <a:solidFill>
                  <a:srgbClr val="0000CC"/>
                </a:solidFill>
              </a:rPr>
              <a:t> </a:t>
            </a:r>
            <a:r>
              <a:rPr lang="en-US" sz="2400" dirty="0" err="1">
                <a:solidFill>
                  <a:srgbClr val="0000CC"/>
                </a:solidFill>
              </a:rPr>
              <a:t>di</a:t>
            </a:r>
            <a:r>
              <a:rPr lang="en-US" sz="2400" dirty="0">
                <a:solidFill>
                  <a:srgbClr val="0000CC"/>
                </a:solidFill>
              </a:rPr>
              <a:t> Semarang, Surabaya </a:t>
            </a:r>
            <a:r>
              <a:rPr lang="en-US" sz="2400" dirty="0" err="1">
                <a:solidFill>
                  <a:srgbClr val="0000CC"/>
                </a:solidFill>
              </a:rPr>
              <a:t>dan</a:t>
            </a:r>
            <a:r>
              <a:rPr lang="en-US" sz="2400" dirty="0">
                <a:solidFill>
                  <a:srgbClr val="0000CC"/>
                </a:solidFill>
              </a:rPr>
              <a:t> Jakarta</a:t>
            </a:r>
          </a:p>
          <a:p>
            <a:r>
              <a:rPr lang="en-US" sz="2400" dirty="0" err="1">
                <a:solidFill>
                  <a:srgbClr val="0000CC"/>
                </a:solidFill>
              </a:rPr>
              <a:t>Tahun</a:t>
            </a:r>
            <a:r>
              <a:rPr lang="en-US" sz="2400" dirty="0">
                <a:solidFill>
                  <a:srgbClr val="0000CC"/>
                </a:solidFill>
              </a:rPr>
              <a:t> 1923 </a:t>
            </a:r>
            <a:r>
              <a:rPr lang="en-US" sz="2400" dirty="0" err="1">
                <a:solidFill>
                  <a:srgbClr val="0000CC"/>
                </a:solidFill>
              </a:rPr>
              <a:t>didirikan</a:t>
            </a:r>
            <a:r>
              <a:rPr lang="en-US" sz="2400" dirty="0">
                <a:solidFill>
                  <a:srgbClr val="0000CC"/>
                </a:solidFill>
              </a:rPr>
              <a:t> </a:t>
            </a:r>
            <a:r>
              <a:rPr lang="en-US" sz="2400" dirty="0" err="1">
                <a:solidFill>
                  <a:srgbClr val="0000CC"/>
                </a:solidFill>
              </a:rPr>
              <a:t>sekolah</a:t>
            </a:r>
            <a:r>
              <a:rPr lang="en-US" sz="2400" dirty="0">
                <a:solidFill>
                  <a:srgbClr val="0000CC"/>
                </a:solidFill>
              </a:rPr>
              <a:t> </a:t>
            </a:r>
            <a:r>
              <a:rPr lang="en-US" sz="2400" dirty="0" err="1">
                <a:solidFill>
                  <a:srgbClr val="0000CC"/>
                </a:solidFill>
              </a:rPr>
              <a:t>asisten</a:t>
            </a:r>
            <a:r>
              <a:rPr lang="en-US" sz="2400" dirty="0">
                <a:solidFill>
                  <a:srgbClr val="0000CC"/>
                </a:solidFill>
              </a:rPr>
              <a:t> </a:t>
            </a:r>
            <a:r>
              <a:rPr lang="en-US" sz="2400" dirty="0" err="1">
                <a:solidFill>
                  <a:srgbClr val="0000CC"/>
                </a:solidFill>
              </a:rPr>
              <a:t>apoteker</a:t>
            </a:r>
            <a:r>
              <a:rPr lang="en-US" sz="2400" dirty="0">
                <a:solidFill>
                  <a:srgbClr val="0000CC"/>
                </a:solidFill>
              </a:rPr>
              <a:t>  </a:t>
            </a:r>
            <a:r>
              <a:rPr lang="en-US" sz="2400" dirty="0" err="1">
                <a:solidFill>
                  <a:srgbClr val="0000CC"/>
                </a:solidFill>
              </a:rPr>
              <a:t>dengan</a:t>
            </a:r>
            <a:r>
              <a:rPr lang="en-US" sz="2400" dirty="0">
                <a:solidFill>
                  <a:srgbClr val="0000CC"/>
                </a:solidFill>
              </a:rPr>
              <a:t> </a:t>
            </a:r>
            <a:r>
              <a:rPr lang="en-US" sz="2400" dirty="0" err="1">
                <a:solidFill>
                  <a:srgbClr val="0000CC"/>
                </a:solidFill>
              </a:rPr>
              <a:t>nama</a:t>
            </a:r>
            <a:r>
              <a:rPr lang="en-US" sz="2400" dirty="0">
                <a:solidFill>
                  <a:srgbClr val="0000CC"/>
                </a:solidFill>
              </a:rPr>
              <a:t> “ </a:t>
            </a:r>
            <a:r>
              <a:rPr lang="en-US" sz="2400" dirty="0" err="1">
                <a:solidFill>
                  <a:srgbClr val="0000CC"/>
                </a:solidFill>
              </a:rPr>
              <a:t>Leergang</a:t>
            </a:r>
            <a:r>
              <a:rPr lang="en-US" sz="2400" dirty="0">
                <a:solidFill>
                  <a:srgbClr val="0000CC"/>
                </a:solidFill>
              </a:rPr>
              <a:t> </a:t>
            </a:r>
            <a:r>
              <a:rPr lang="en-US" sz="2400" dirty="0" err="1">
                <a:solidFill>
                  <a:srgbClr val="0000CC"/>
                </a:solidFill>
              </a:rPr>
              <a:t>voor</a:t>
            </a:r>
            <a:r>
              <a:rPr lang="en-US" sz="2400" dirty="0">
                <a:solidFill>
                  <a:srgbClr val="0000CC"/>
                </a:solidFill>
              </a:rPr>
              <a:t> de </a:t>
            </a:r>
            <a:r>
              <a:rPr lang="en-US" sz="2400" dirty="0" err="1">
                <a:solidFill>
                  <a:srgbClr val="0000CC"/>
                </a:solidFill>
              </a:rPr>
              <a:t>opleiding</a:t>
            </a:r>
            <a:r>
              <a:rPr lang="en-US" sz="2400" dirty="0">
                <a:solidFill>
                  <a:srgbClr val="0000CC"/>
                </a:solidFill>
              </a:rPr>
              <a:t> van </a:t>
            </a:r>
            <a:r>
              <a:rPr lang="en-US" sz="2400" dirty="0" err="1">
                <a:solidFill>
                  <a:srgbClr val="0000CC"/>
                </a:solidFill>
              </a:rPr>
              <a:t>apothekers-bedienden</a:t>
            </a:r>
            <a:r>
              <a:rPr lang="en-US" sz="2400" dirty="0">
                <a:solidFill>
                  <a:srgbClr val="0000CC"/>
                </a:solidFill>
              </a:rPr>
              <a:t> </a:t>
            </a:r>
            <a:r>
              <a:rPr lang="en-US" sz="2400" dirty="0" err="1">
                <a:solidFill>
                  <a:srgbClr val="0000CC"/>
                </a:solidFill>
              </a:rPr>
              <a:t>onder</a:t>
            </a:r>
            <a:r>
              <a:rPr lang="en-US" sz="2400" dirty="0">
                <a:solidFill>
                  <a:srgbClr val="0000CC"/>
                </a:solidFill>
              </a:rPr>
              <a:t>  de </a:t>
            </a:r>
            <a:r>
              <a:rPr lang="en-US" sz="2400" dirty="0" err="1">
                <a:solidFill>
                  <a:srgbClr val="0000CC"/>
                </a:solidFill>
              </a:rPr>
              <a:t>naam</a:t>
            </a:r>
            <a:r>
              <a:rPr lang="en-US" sz="2400" dirty="0">
                <a:solidFill>
                  <a:srgbClr val="0000CC"/>
                </a:solidFill>
              </a:rPr>
              <a:t> van </a:t>
            </a:r>
            <a:r>
              <a:rPr lang="en-US" sz="2400" dirty="0" err="1">
                <a:solidFill>
                  <a:srgbClr val="0000CC"/>
                </a:solidFill>
              </a:rPr>
              <a:t>apothekers</a:t>
            </a:r>
            <a:r>
              <a:rPr lang="en-US" sz="2400" dirty="0">
                <a:solidFill>
                  <a:srgbClr val="0000CC"/>
                </a:solidFill>
              </a:rPr>
              <a:t>” </a:t>
            </a:r>
          </a:p>
          <a:p>
            <a:r>
              <a:rPr lang="en-US" sz="2400" dirty="0" err="1">
                <a:solidFill>
                  <a:srgbClr val="0000CC"/>
                </a:solidFill>
              </a:rPr>
              <a:t>Tahun</a:t>
            </a:r>
            <a:r>
              <a:rPr lang="en-US" sz="2400" dirty="0">
                <a:solidFill>
                  <a:srgbClr val="0000CC"/>
                </a:solidFill>
              </a:rPr>
              <a:t> 1944 </a:t>
            </a:r>
            <a:r>
              <a:rPr lang="en-US" sz="2400" dirty="0" err="1">
                <a:solidFill>
                  <a:srgbClr val="0000CC"/>
                </a:solidFill>
              </a:rPr>
              <a:t>oleh</a:t>
            </a:r>
            <a:r>
              <a:rPr lang="en-US" sz="2400" dirty="0">
                <a:solidFill>
                  <a:srgbClr val="0000CC"/>
                </a:solidFill>
              </a:rPr>
              <a:t> </a:t>
            </a:r>
            <a:r>
              <a:rPr lang="en-US" sz="2400" dirty="0" err="1">
                <a:solidFill>
                  <a:srgbClr val="0000CC"/>
                </a:solidFill>
              </a:rPr>
              <a:t>Jepang</a:t>
            </a:r>
            <a:r>
              <a:rPr lang="en-US" sz="2400" dirty="0">
                <a:solidFill>
                  <a:srgbClr val="0000CC"/>
                </a:solidFill>
              </a:rPr>
              <a:t> </a:t>
            </a:r>
            <a:r>
              <a:rPr lang="en-US" sz="2400" dirty="0" err="1">
                <a:solidFill>
                  <a:srgbClr val="0000CC"/>
                </a:solidFill>
              </a:rPr>
              <a:t>pendidikannya</a:t>
            </a:r>
            <a:r>
              <a:rPr lang="en-US" sz="2400" dirty="0">
                <a:solidFill>
                  <a:srgbClr val="0000CC"/>
                </a:solidFill>
              </a:rPr>
              <a:t>  </a:t>
            </a:r>
            <a:r>
              <a:rPr lang="en-US" sz="2400" dirty="0" err="1">
                <a:solidFill>
                  <a:srgbClr val="0000CC"/>
                </a:solidFill>
              </a:rPr>
              <a:t>hanya</a:t>
            </a:r>
            <a:r>
              <a:rPr lang="en-US" sz="2400" dirty="0">
                <a:solidFill>
                  <a:srgbClr val="0000CC"/>
                </a:solidFill>
              </a:rPr>
              <a:t> 8 </a:t>
            </a:r>
            <a:r>
              <a:rPr lang="en-US" sz="2400" dirty="0" err="1">
                <a:solidFill>
                  <a:srgbClr val="0000CC"/>
                </a:solidFill>
              </a:rPr>
              <a:t>bulan</a:t>
            </a:r>
            <a:r>
              <a:rPr lang="en-US" sz="2400" dirty="0">
                <a:solidFill>
                  <a:srgbClr val="0000CC"/>
                </a:solidFill>
              </a:rPr>
              <a:t> </a:t>
            </a:r>
            <a:r>
              <a:rPr lang="en-US" sz="2400" dirty="0" err="1">
                <a:solidFill>
                  <a:srgbClr val="0000CC"/>
                </a:solidFill>
              </a:rPr>
              <a:t>dan</a:t>
            </a:r>
            <a:r>
              <a:rPr lang="en-US" sz="2400" dirty="0">
                <a:solidFill>
                  <a:srgbClr val="0000CC"/>
                </a:solidFill>
              </a:rPr>
              <a:t> </a:t>
            </a:r>
            <a:r>
              <a:rPr lang="en-US" sz="2400" dirty="0" err="1">
                <a:solidFill>
                  <a:srgbClr val="0000CC"/>
                </a:solidFill>
              </a:rPr>
              <a:t>hanya</a:t>
            </a:r>
            <a:r>
              <a:rPr lang="en-US" sz="2400" dirty="0">
                <a:solidFill>
                  <a:srgbClr val="0000CC"/>
                </a:solidFill>
              </a:rPr>
              <a:t> 2 </a:t>
            </a:r>
            <a:r>
              <a:rPr lang="en-US" sz="2400" dirty="0" err="1">
                <a:solidFill>
                  <a:srgbClr val="0000CC"/>
                </a:solidFill>
              </a:rPr>
              <a:t>angkatan</a:t>
            </a:r>
            <a:endParaRPr lang="en-US" sz="2400" dirty="0">
              <a:solidFill>
                <a:srgbClr val="0000CC"/>
              </a:solidFill>
            </a:endParaRPr>
          </a:p>
          <a:p>
            <a:r>
              <a:rPr lang="en-US" sz="2400" dirty="0" err="1">
                <a:solidFill>
                  <a:srgbClr val="0000CC"/>
                </a:solidFill>
              </a:rPr>
              <a:t>Zaman</a:t>
            </a:r>
            <a:r>
              <a:rPr lang="en-US" sz="2400" dirty="0">
                <a:solidFill>
                  <a:srgbClr val="0000CC"/>
                </a:solidFill>
              </a:rPr>
              <a:t> </a:t>
            </a:r>
            <a:r>
              <a:rPr lang="en-US" sz="2400" dirty="0" err="1">
                <a:solidFill>
                  <a:srgbClr val="0000CC"/>
                </a:solidFill>
              </a:rPr>
              <a:t>kemerdekaan</a:t>
            </a:r>
            <a:r>
              <a:rPr lang="en-US" sz="2400" dirty="0">
                <a:solidFill>
                  <a:srgbClr val="0000CC"/>
                </a:solidFill>
              </a:rPr>
              <a:t>  </a:t>
            </a:r>
            <a:r>
              <a:rPr lang="en-US" sz="2400" dirty="0" err="1">
                <a:solidFill>
                  <a:srgbClr val="0000CC"/>
                </a:solidFill>
              </a:rPr>
              <a:t>Pemerintah</a:t>
            </a:r>
            <a:r>
              <a:rPr lang="en-US" sz="2400" dirty="0">
                <a:solidFill>
                  <a:srgbClr val="0000CC"/>
                </a:solidFill>
              </a:rPr>
              <a:t> Indonesia </a:t>
            </a:r>
            <a:r>
              <a:rPr lang="en-US" sz="2400" dirty="0" err="1">
                <a:solidFill>
                  <a:srgbClr val="0000CC"/>
                </a:solidFill>
              </a:rPr>
              <a:t>membuka</a:t>
            </a:r>
            <a:r>
              <a:rPr lang="en-US" sz="2400" dirty="0">
                <a:solidFill>
                  <a:srgbClr val="0000CC"/>
                </a:solidFill>
              </a:rPr>
              <a:t>  </a:t>
            </a:r>
            <a:r>
              <a:rPr lang="en-US" sz="2400" dirty="0" err="1">
                <a:solidFill>
                  <a:srgbClr val="0000CC"/>
                </a:solidFill>
              </a:rPr>
              <a:t>sekolah</a:t>
            </a:r>
            <a:r>
              <a:rPr lang="en-US" sz="2400" dirty="0">
                <a:solidFill>
                  <a:srgbClr val="0000CC"/>
                </a:solidFill>
              </a:rPr>
              <a:t> </a:t>
            </a:r>
            <a:r>
              <a:rPr lang="en-US" sz="2400" dirty="0" err="1">
                <a:solidFill>
                  <a:srgbClr val="0000CC"/>
                </a:solidFill>
              </a:rPr>
              <a:t>Asisten</a:t>
            </a:r>
            <a:r>
              <a:rPr lang="en-US" sz="2400" dirty="0">
                <a:solidFill>
                  <a:srgbClr val="0000CC"/>
                </a:solidFill>
              </a:rPr>
              <a:t> </a:t>
            </a:r>
            <a:r>
              <a:rPr lang="en-US" sz="2400" dirty="0" err="1">
                <a:solidFill>
                  <a:srgbClr val="0000CC"/>
                </a:solidFill>
              </a:rPr>
              <a:t>apoteker</a:t>
            </a:r>
            <a:r>
              <a:rPr lang="en-US" sz="2400" dirty="0">
                <a:solidFill>
                  <a:srgbClr val="0000CC"/>
                </a:solidFill>
              </a:rPr>
              <a:t> </a:t>
            </a:r>
            <a:r>
              <a:rPr lang="en-US" sz="2400" dirty="0" err="1">
                <a:solidFill>
                  <a:srgbClr val="0000CC"/>
                </a:solidFill>
              </a:rPr>
              <a:t>di</a:t>
            </a:r>
            <a:r>
              <a:rPr lang="en-US" sz="2400" dirty="0">
                <a:solidFill>
                  <a:srgbClr val="0000CC"/>
                </a:solidFill>
              </a:rPr>
              <a:t> </a:t>
            </a:r>
            <a:r>
              <a:rPr lang="en-US" sz="2400" dirty="0" err="1">
                <a:solidFill>
                  <a:srgbClr val="0000CC"/>
                </a:solidFill>
              </a:rPr>
              <a:t>beberapa</a:t>
            </a:r>
            <a:r>
              <a:rPr lang="en-US" sz="2400" dirty="0">
                <a:solidFill>
                  <a:srgbClr val="0000CC"/>
                </a:solidFill>
              </a:rPr>
              <a:t> </a:t>
            </a:r>
            <a:r>
              <a:rPr lang="en-US" sz="2400" dirty="0" err="1">
                <a:solidFill>
                  <a:srgbClr val="0000CC"/>
                </a:solidFill>
              </a:rPr>
              <a:t>kota</a:t>
            </a:r>
            <a:r>
              <a:rPr lang="en-US" sz="2400" dirty="0">
                <a:solidFill>
                  <a:srgbClr val="0000CC"/>
                </a:solidFill>
              </a:rPr>
              <a:t> </a:t>
            </a:r>
            <a:r>
              <a:rPr lang="en-US" sz="2400" dirty="0" err="1">
                <a:solidFill>
                  <a:srgbClr val="0000CC"/>
                </a:solidFill>
              </a:rPr>
              <a:t>seperti</a:t>
            </a:r>
            <a:r>
              <a:rPr lang="en-US" sz="2400" dirty="0">
                <a:solidFill>
                  <a:srgbClr val="0000CC"/>
                </a:solidFill>
              </a:rPr>
              <a:t> Yogyakarta, Bandung, Jakarta </a:t>
            </a:r>
            <a:r>
              <a:rPr lang="en-US" sz="2400" dirty="0" err="1">
                <a:solidFill>
                  <a:srgbClr val="0000CC"/>
                </a:solidFill>
              </a:rPr>
              <a:t>dan</a:t>
            </a:r>
            <a:r>
              <a:rPr lang="en-US" sz="2400" dirty="0">
                <a:solidFill>
                  <a:srgbClr val="0000CC"/>
                </a:solidFill>
              </a:rPr>
              <a:t> </a:t>
            </a:r>
            <a:r>
              <a:rPr lang="en-US" sz="2400" dirty="0" err="1">
                <a:solidFill>
                  <a:srgbClr val="0000CC"/>
                </a:solidFill>
              </a:rPr>
              <a:t>beberapa</a:t>
            </a:r>
            <a:r>
              <a:rPr lang="en-US" sz="2400" dirty="0">
                <a:solidFill>
                  <a:srgbClr val="0000CC"/>
                </a:solidFill>
              </a:rPr>
              <a:t> </a:t>
            </a:r>
            <a:r>
              <a:rPr lang="en-US" sz="2400" dirty="0" err="1">
                <a:solidFill>
                  <a:srgbClr val="0000CC"/>
                </a:solidFill>
              </a:rPr>
              <a:t>ibukota</a:t>
            </a:r>
            <a:r>
              <a:rPr lang="en-US" sz="2400" dirty="0">
                <a:solidFill>
                  <a:srgbClr val="0000CC"/>
                </a:solidFill>
              </a:rPr>
              <a:t> </a:t>
            </a:r>
            <a:r>
              <a:rPr lang="en-US" sz="2400" dirty="0" err="1">
                <a:solidFill>
                  <a:srgbClr val="0000CC"/>
                </a:solidFill>
              </a:rPr>
              <a:t>provinsi</a:t>
            </a:r>
            <a:r>
              <a:rPr lang="en-US" sz="2400" dirty="0">
                <a:solidFill>
                  <a:srgbClr val="0000CC"/>
                </a:solidFill>
              </a:rPr>
              <a:t> </a:t>
            </a:r>
            <a:r>
              <a:rPr lang="en-US" sz="2400" dirty="0" err="1">
                <a:solidFill>
                  <a:srgbClr val="0000CC"/>
                </a:solidFill>
              </a:rPr>
              <a:t>lainnya</a:t>
            </a:r>
            <a:endParaRPr lang="en-US" sz="2400" dirty="0">
              <a:solidFill>
                <a:srgbClr val="0000CC"/>
              </a:solidFill>
            </a:endParaRPr>
          </a:p>
        </p:txBody>
      </p:sp>
      <p:sp>
        <p:nvSpPr>
          <p:cNvPr id="4" name="Title 3"/>
          <p:cNvSpPr>
            <a:spLocks noGrp="1"/>
          </p:cNvSpPr>
          <p:nvPr>
            <p:ph type="title"/>
          </p:nvPr>
        </p:nvSpPr>
        <p:spPr>
          <a:xfrm>
            <a:off x="1295402" y="733935"/>
            <a:ext cx="9601196" cy="846671"/>
          </a:xfrm>
        </p:spPr>
        <p:txBody>
          <a:bodyPr/>
          <a:lstStyle/>
          <a:p>
            <a:r>
              <a:rPr lang="en-US" dirty="0" err="1"/>
              <a:t>Perjalanan</a:t>
            </a:r>
            <a:r>
              <a:rPr lang="en-US" dirty="0"/>
              <a:t> </a:t>
            </a:r>
            <a:r>
              <a:rPr lang="en-US" dirty="0" err="1"/>
              <a:t>Asisten</a:t>
            </a:r>
            <a:r>
              <a:rPr lang="en-US" dirty="0"/>
              <a:t> </a:t>
            </a:r>
            <a:r>
              <a:rPr lang="en-US" dirty="0" err="1"/>
              <a:t>Apoteker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a:latin typeface="Lucida Calligraphy" pitchFamily="66" charset="0"/>
              </a:rPr>
              <a:t>Pendahuluan</a:t>
            </a:r>
            <a:endParaRPr lang="en-US" sz="2800" dirty="0">
              <a:latin typeface="Lucida Calligraphy" pitchFamily="66" charset="0"/>
            </a:endParaRPr>
          </a:p>
          <a:p>
            <a:r>
              <a:rPr lang="en-US" sz="2800" dirty="0" err="1">
                <a:latin typeface="Lucida Calligraphy" pitchFamily="66" charset="0"/>
              </a:rPr>
              <a:t>Prosfektif</a:t>
            </a:r>
            <a:r>
              <a:rPr lang="en-US" sz="2800" dirty="0">
                <a:latin typeface="Lucida Calligraphy" pitchFamily="66" charset="0"/>
              </a:rPr>
              <a:t> </a:t>
            </a:r>
            <a:r>
              <a:rPr lang="en-US" sz="2800" dirty="0" err="1">
                <a:latin typeface="Lucida Calligraphy" pitchFamily="66" charset="0"/>
              </a:rPr>
              <a:t>Ketenagaan</a:t>
            </a:r>
            <a:r>
              <a:rPr lang="en-US" sz="2800" dirty="0">
                <a:latin typeface="Lucida Calligraphy" pitchFamily="66" charset="0"/>
              </a:rPr>
              <a:t> – UU 36 2014</a:t>
            </a:r>
            <a:endParaRPr lang="id-ID" sz="2800" dirty="0">
              <a:latin typeface="Lucida Calligraphy" pitchFamily="66" charset="0"/>
            </a:endParaRPr>
          </a:p>
          <a:p>
            <a:r>
              <a:rPr lang="id-ID" sz="2800" dirty="0">
                <a:latin typeface="Lucida Calligraphy" pitchFamily="66" charset="0"/>
              </a:rPr>
              <a:t>Kode etik profesi</a:t>
            </a:r>
            <a:endParaRPr lang="en-US" sz="2800" dirty="0">
              <a:latin typeface="Lucida Calligraphy" pitchFamily="66" charset="0"/>
            </a:endParaRPr>
          </a:p>
          <a:p>
            <a:r>
              <a:rPr lang="en-US" sz="2800" dirty="0">
                <a:latin typeface="Lucida Calligraphy" pitchFamily="66" charset="0"/>
              </a:rPr>
              <a:t> </a:t>
            </a:r>
            <a:r>
              <a:rPr lang="en-US" sz="2800" dirty="0" err="1">
                <a:latin typeface="Lucida Calligraphy" pitchFamily="66" charset="0"/>
              </a:rPr>
              <a:t>Strategi</a:t>
            </a:r>
            <a:r>
              <a:rPr lang="en-US" sz="2800" dirty="0">
                <a:latin typeface="Lucida Calligraphy" pitchFamily="66" charset="0"/>
              </a:rPr>
              <a:t> </a:t>
            </a:r>
            <a:r>
              <a:rPr lang="en-US" sz="2800" dirty="0" err="1">
                <a:latin typeface="Lucida Calligraphy" pitchFamily="66" charset="0"/>
              </a:rPr>
              <a:t>Peningkatan</a:t>
            </a:r>
            <a:r>
              <a:rPr lang="en-US" sz="2800" dirty="0">
                <a:latin typeface="Lucida Calligraphy" pitchFamily="66" charset="0"/>
              </a:rPr>
              <a:t> </a:t>
            </a:r>
            <a:r>
              <a:rPr lang="en-US" sz="2800" dirty="0" err="1">
                <a:latin typeface="Lucida Calligraphy" pitchFamily="66" charset="0"/>
              </a:rPr>
              <a:t>Pengetahuan</a:t>
            </a:r>
            <a:r>
              <a:rPr lang="en-US" sz="2800" dirty="0">
                <a:latin typeface="Lucida Calligraphy" pitchFamily="66" charset="0"/>
              </a:rPr>
              <a:t> </a:t>
            </a:r>
            <a:r>
              <a:rPr lang="en-US" sz="2800" dirty="0" err="1">
                <a:latin typeface="Lucida Calligraphy" pitchFamily="66" charset="0"/>
              </a:rPr>
              <a:t>dan</a:t>
            </a:r>
            <a:r>
              <a:rPr lang="en-US" sz="2800" dirty="0">
                <a:latin typeface="Lucida Calligraphy" pitchFamily="66" charset="0"/>
              </a:rPr>
              <a:t> </a:t>
            </a:r>
            <a:r>
              <a:rPr lang="en-US" sz="2800" dirty="0" err="1">
                <a:latin typeface="Lucida Calligraphy" pitchFamily="66" charset="0"/>
              </a:rPr>
              <a:t>Kompetensi</a:t>
            </a:r>
            <a:r>
              <a:rPr lang="en-US" sz="2800" dirty="0">
                <a:latin typeface="Lucida Calligraphy" pitchFamily="66" charset="0"/>
              </a:rPr>
              <a:t> TTK</a:t>
            </a:r>
          </a:p>
        </p:txBody>
      </p:sp>
      <p:sp>
        <p:nvSpPr>
          <p:cNvPr id="4" name="Down Arrow 3"/>
          <p:cNvSpPr/>
          <p:nvPr/>
        </p:nvSpPr>
        <p:spPr>
          <a:xfrm rot="6616771">
            <a:off x="7156120" y="2629177"/>
            <a:ext cx="6504761" cy="160453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parajita" pitchFamily="34" charset="0"/>
                <a:cs typeface="Aparajita" pitchFamily="34" charset="0"/>
              </a:rPr>
              <a:t>ALUR </a:t>
            </a:r>
          </a:p>
          <a:p>
            <a:pPr algn="ctr"/>
            <a:r>
              <a:rPr lang="en-US" sz="3200" dirty="0">
                <a:solidFill>
                  <a:schemeClr val="tx1"/>
                </a:solidFill>
                <a:latin typeface="Aparajita" pitchFamily="34" charset="0"/>
                <a:cs typeface="Aparajita" pitchFamily="34" charset="0"/>
              </a:rPr>
              <a:t>PENYAMPAIAN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295402" y="655558"/>
            <a:ext cx="9601196" cy="546222"/>
          </a:xfrm>
        </p:spPr>
        <p:txBody>
          <a:bodyPr>
            <a:normAutofit fontScale="90000"/>
          </a:bodyPr>
          <a:lstStyle/>
          <a:p>
            <a:pPr eaLnBrk="1" hangingPunct="1"/>
            <a:r>
              <a:rPr lang="en-US" dirty="0" err="1"/>
              <a:t>Perubahan</a:t>
            </a:r>
            <a:r>
              <a:rPr lang="en-US" dirty="0"/>
              <a:t> </a:t>
            </a:r>
            <a:r>
              <a:rPr lang="id-ID" dirty="0"/>
              <a:t>Nomenklatur</a:t>
            </a:r>
          </a:p>
        </p:txBody>
      </p:sp>
      <p:sp>
        <p:nvSpPr>
          <p:cNvPr id="38915" name="Text Placeholder 4"/>
          <p:cNvSpPr>
            <a:spLocks noGrp="1"/>
          </p:cNvSpPr>
          <p:nvPr>
            <p:ph type="body" idx="1"/>
          </p:nvPr>
        </p:nvSpPr>
        <p:spPr>
          <a:xfrm>
            <a:off x="402167" y="1524001"/>
            <a:ext cx="5386917" cy="733425"/>
          </a:xfrm>
        </p:spPr>
        <p:txBody>
          <a:bodyPr/>
          <a:lstStyle/>
          <a:p>
            <a:pPr eaLnBrk="1" fontAlgn="auto" hangingPunct="1">
              <a:spcAft>
                <a:spcPts val="0"/>
              </a:spcAft>
              <a:buFont typeface="Wingdings 2"/>
              <a:buNone/>
              <a:defRPr/>
            </a:pPr>
            <a:r>
              <a:rPr lang="id-ID" dirty="0">
                <a:solidFill>
                  <a:srgbClr val="7030A0"/>
                </a:solidFill>
              </a:rPr>
              <a:t>Asisten Apoteker</a:t>
            </a:r>
          </a:p>
        </p:txBody>
      </p:sp>
      <p:sp>
        <p:nvSpPr>
          <p:cNvPr id="38916" name="Content Placeholder 5"/>
          <p:cNvSpPr>
            <a:spLocks noGrp="1"/>
          </p:cNvSpPr>
          <p:nvPr>
            <p:ph sz="half" idx="2"/>
          </p:nvPr>
        </p:nvSpPr>
        <p:spPr>
          <a:xfrm>
            <a:off x="402167" y="2471739"/>
            <a:ext cx="5389033" cy="3817937"/>
          </a:xfrm>
        </p:spPr>
        <p:txBody>
          <a:bodyPr>
            <a:normAutofit fontScale="92500" lnSpcReduction="10000"/>
          </a:bodyPr>
          <a:lstStyle/>
          <a:p>
            <a:pPr marL="274320" indent="-274320" eaLnBrk="1" fontAlgn="auto" hangingPunct="1">
              <a:spcAft>
                <a:spcPts val="0"/>
              </a:spcAft>
              <a:buFont typeface="Wingdings 2"/>
              <a:buChar char=""/>
              <a:defRPr/>
            </a:pPr>
            <a:r>
              <a:rPr lang="id-ID" sz="2000" dirty="0"/>
              <a:t>Dasar : </a:t>
            </a:r>
          </a:p>
          <a:p>
            <a:pPr marL="548640" lvl="1" indent="-274320" eaLnBrk="1" fontAlgn="auto" hangingPunct="1">
              <a:spcAft>
                <a:spcPts val="0"/>
              </a:spcAft>
              <a:buFont typeface="Wingdings"/>
              <a:buChar char=""/>
              <a:defRPr/>
            </a:pPr>
            <a:r>
              <a:rPr lang="id-ID" sz="1800" dirty="0"/>
              <a:t>PP 32/</a:t>
            </a:r>
            <a:r>
              <a:rPr lang="en-US" sz="1800" dirty="0"/>
              <a:t>199</a:t>
            </a:r>
            <a:r>
              <a:rPr lang="id-ID" sz="1800" dirty="0"/>
              <a:t>6 ttg Tenaga Kesehatan</a:t>
            </a:r>
          </a:p>
          <a:p>
            <a:pPr marL="548640" lvl="1" indent="-274320" eaLnBrk="1" fontAlgn="auto" hangingPunct="1">
              <a:spcAft>
                <a:spcPts val="0"/>
              </a:spcAft>
              <a:buFont typeface="Wingdings"/>
              <a:buChar char=""/>
              <a:defRPr/>
            </a:pPr>
            <a:r>
              <a:rPr lang="id-ID" sz="1800" dirty="0"/>
              <a:t>Kepmenkes 679/2003</a:t>
            </a:r>
          </a:p>
          <a:p>
            <a:pPr marL="548640" lvl="1" indent="-274320" eaLnBrk="1" fontAlgn="auto" hangingPunct="1">
              <a:spcAft>
                <a:spcPts val="0"/>
              </a:spcAft>
              <a:buFont typeface="Wingdings"/>
              <a:buChar char=""/>
              <a:defRPr/>
            </a:pPr>
            <a:r>
              <a:rPr lang="id-ID" sz="1800" dirty="0"/>
              <a:t>Permenkes Jabfung</a:t>
            </a:r>
          </a:p>
          <a:p>
            <a:pPr marL="548640" lvl="1" indent="-274320" eaLnBrk="1" fontAlgn="auto" hangingPunct="1">
              <a:spcAft>
                <a:spcPts val="0"/>
              </a:spcAft>
              <a:buFont typeface="Wingdings"/>
              <a:buChar char=""/>
              <a:defRPr/>
            </a:pPr>
            <a:r>
              <a:rPr lang="id-ID" sz="1800" dirty="0"/>
              <a:t>Permenkes </a:t>
            </a:r>
          </a:p>
          <a:p>
            <a:pPr marL="274320" indent="-274320" eaLnBrk="1" fontAlgn="auto" hangingPunct="1">
              <a:spcAft>
                <a:spcPts val="0"/>
              </a:spcAft>
              <a:buFont typeface="Wingdings 2"/>
              <a:buChar char=""/>
              <a:defRPr/>
            </a:pPr>
            <a:r>
              <a:rPr lang="id-ID" sz="2000" dirty="0"/>
              <a:t>Pengertian :</a:t>
            </a:r>
          </a:p>
          <a:p>
            <a:pPr marL="548640" lvl="1" indent="-274320" eaLnBrk="1" fontAlgn="auto" hangingPunct="1">
              <a:spcAft>
                <a:spcPts val="0"/>
              </a:spcAft>
              <a:buFont typeface="Wingdings"/>
              <a:buChar char=""/>
              <a:defRPr/>
            </a:pPr>
            <a:r>
              <a:rPr lang="id-ID" sz="1800" dirty="0"/>
              <a:t>AA adalah</a:t>
            </a:r>
          </a:p>
          <a:p>
            <a:pPr marL="274320" indent="-274320" eaLnBrk="1" fontAlgn="auto" hangingPunct="1">
              <a:spcAft>
                <a:spcPts val="0"/>
              </a:spcAft>
              <a:buFont typeface="Wingdings 2"/>
              <a:buNone/>
              <a:defRPr/>
            </a:pPr>
            <a:r>
              <a:rPr lang="id-ID" sz="2000" dirty="0"/>
              <a:t>	</a:t>
            </a:r>
            <a:r>
              <a:rPr lang="id-ID" sz="1700" dirty="0"/>
              <a:t>Asisten Apoteker adalah </a:t>
            </a:r>
            <a:r>
              <a:rPr lang="id-ID" sz="1700" b="1" dirty="0">
                <a:solidFill>
                  <a:srgbClr val="C00000"/>
                </a:solidFill>
              </a:rPr>
              <a:t>tenaga kesehatan </a:t>
            </a:r>
            <a:r>
              <a:rPr lang="id-ID" sz="1700" dirty="0"/>
              <a:t>yang berijazah Sekolah Asisten  Apoteker/Sekolah Menengah Farmasi, Akademi Farmasi, Jurusan Farmasi Politeknik Kesehatan, </a:t>
            </a:r>
            <a:r>
              <a:rPr lang="en-US" sz="1700" dirty="0"/>
              <a:t> </a:t>
            </a:r>
            <a:r>
              <a:rPr lang="id-ID" sz="1700" dirty="0"/>
              <a:t>Akademi Analis Farmasi dan Makanan Jurusan Analis  Farmasi dan Makanan Politeknik Kesehatan sesuai dengan peraturan perundang-undangan yang </a:t>
            </a:r>
            <a:r>
              <a:rPr lang="en-US" sz="1700" dirty="0"/>
              <a:t> </a:t>
            </a:r>
            <a:r>
              <a:rPr lang="id-ID" sz="1700" dirty="0"/>
              <a:t>berlaku;</a:t>
            </a:r>
            <a:endParaRPr lang="id-ID" sz="2000" dirty="0"/>
          </a:p>
        </p:txBody>
      </p:sp>
      <p:sp>
        <p:nvSpPr>
          <p:cNvPr id="38917" name="Text Placeholder 6"/>
          <p:cNvSpPr>
            <a:spLocks noGrp="1"/>
          </p:cNvSpPr>
          <p:nvPr>
            <p:ph type="body" sz="quarter" idx="3"/>
          </p:nvPr>
        </p:nvSpPr>
        <p:spPr>
          <a:xfrm>
            <a:off x="6388101" y="1524000"/>
            <a:ext cx="5600700" cy="731838"/>
          </a:xfrm>
        </p:spPr>
        <p:txBody>
          <a:bodyPr/>
          <a:lstStyle/>
          <a:p>
            <a:pPr eaLnBrk="1" fontAlgn="auto" hangingPunct="1">
              <a:spcAft>
                <a:spcPts val="0"/>
              </a:spcAft>
              <a:buFont typeface="Wingdings 2"/>
              <a:buNone/>
              <a:defRPr/>
            </a:pPr>
            <a:r>
              <a:rPr lang="id-ID" dirty="0">
                <a:solidFill>
                  <a:srgbClr val="7030A0"/>
                </a:solidFill>
              </a:rPr>
              <a:t>Tenaga </a:t>
            </a:r>
            <a:r>
              <a:rPr lang="en-US" dirty="0" err="1">
                <a:solidFill>
                  <a:srgbClr val="7030A0"/>
                </a:solidFill>
              </a:rPr>
              <a:t>Teknis</a:t>
            </a:r>
            <a:r>
              <a:rPr lang="en-US" dirty="0">
                <a:solidFill>
                  <a:srgbClr val="7030A0"/>
                </a:solidFill>
              </a:rPr>
              <a:t> </a:t>
            </a:r>
            <a:r>
              <a:rPr lang="id-ID" dirty="0">
                <a:solidFill>
                  <a:srgbClr val="7030A0"/>
                </a:solidFill>
              </a:rPr>
              <a:t>Kefarmasian</a:t>
            </a:r>
          </a:p>
        </p:txBody>
      </p:sp>
      <p:sp>
        <p:nvSpPr>
          <p:cNvPr id="38918" name="Content Placeholder 7"/>
          <p:cNvSpPr>
            <a:spLocks noGrp="1"/>
          </p:cNvSpPr>
          <p:nvPr>
            <p:ph sz="quarter" idx="4"/>
          </p:nvPr>
        </p:nvSpPr>
        <p:spPr>
          <a:xfrm>
            <a:off x="6400800" y="2471738"/>
            <a:ext cx="5384800" cy="3821112"/>
          </a:xfrm>
        </p:spPr>
        <p:txBody>
          <a:bodyPr>
            <a:normAutofit/>
          </a:bodyPr>
          <a:lstStyle/>
          <a:p>
            <a:pPr marL="274320" indent="-274320" eaLnBrk="1" fontAlgn="auto" hangingPunct="1">
              <a:spcAft>
                <a:spcPts val="0"/>
              </a:spcAft>
              <a:buFont typeface="Wingdings 2"/>
              <a:buChar char=""/>
              <a:defRPr/>
            </a:pPr>
            <a:r>
              <a:rPr lang="id-ID" sz="2000" dirty="0"/>
              <a:t>Dasar : </a:t>
            </a:r>
          </a:p>
          <a:p>
            <a:pPr marL="548640" lvl="1" indent="-274320" eaLnBrk="1" fontAlgn="auto" hangingPunct="1">
              <a:spcAft>
                <a:spcPts val="0"/>
              </a:spcAft>
              <a:buFont typeface="Wingdings"/>
              <a:buChar char=""/>
              <a:defRPr/>
            </a:pPr>
            <a:r>
              <a:rPr lang="id-ID" sz="1800" dirty="0"/>
              <a:t>PP 51/2009 ttg Pekerjaan Kefarmasian</a:t>
            </a:r>
          </a:p>
          <a:p>
            <a:pPr marL="548640" lvl="1" indent="-274320" eaLnBrk="1" fontAlgn="auto" hangingPunct="1">
              <a:spcAft>
                <a:spcPts val="0"/>
              </a:spcAft>
              <a:buFont typeface="Wingdings"/>
              <a:buChar char=""/>
              <a:defRPr/>
            </a:pPr>
            <a:r>
              <a:rPr lang="id-ID" sz="1800" dirty="0"/>
              <a:t>Kepmenkes 889/2009</a:t>
            </a:r>
          </a:p>
          <a:p>
            <a:pPr marL="274320" indent="-274320" eaLnBrk="1" fontAlgn="auto" hangingPunct="1">
              <a:spcAft>
                <a:spcPts val="0"/>
              </a:spcAft>
              <a:buFont typeface="Wingdings 2"/>
              <a:buChar char=""/>
              <a:defRPr/>
            </a:pPr>
            <a:r>
              <a:rPr lang="id-ID" sz="2000" dirty="0"/>
              <a:t>Pengertian :</a:t>
            </a:r>
          </a:p>
          <a:p>
            <a:pPr marL="548640" lvl="1" indent="-274320" eaLnBrk="1" fontAlgn="auto" hangingPunct="1">
              <a:spcAft>
                <a:spcPts val="0"/>
              </a:spcAft>
              <a:buFont typeface="Wingdings"/>
              <a:buChar char=""/>
              <a:defRPr/>
            </a:pPr>
            <a:r>
              <a:rPr lang="id-ID" sz="1800" dirty="0"/>
              <a:t>TTK adl tenaga yg membantu Apoteker dlm menjalani pekerjaan kefarmasian, yg terdiri atas </a:t>
            </a:r>
            <a:r>
              <a:rPr lang="id-ID" sz="1800" b="1" i="1" dirty="0">
                <a:solidFill>
                  <a:srgbClr val="C00000"/>
                </a:solidFill>
              </a:rPr>
              <a:t>Sarjana Farmasi, Ahli Madya Farmasi, Analis Farmasi, dan Tenaga Menengah Farmasi/Asisten Apoteker.</a:t>
            </a:r>
            <a:endParaRPr lang="id-ID" sz="18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1" y="792372"/>
            <a:ext cx="10084526" cy="540326"/>
          </a:xfrm>
          <a:noFill/>
        </p:spPr>
        <p:txBody>
          <a:bodyPr>
            <a:normAutofit fontScale="90000"/>
          </a:bodyPr>
          <a:lstStyle/>
          <a:p>
            <a:r>
              <a:rPr lang="en-US" b="1" dirty="0"/>
              <a:t>UU 36 2014 </a:t>
            </a:r>
            <a:r>
              <a:rPr lang="en-US" b="1" dirty="0" err="1"/>
              <a:t>ttg</a:t>
            </a:r>
            <a:r>
              <a:rPr lang="en-US" b="1" dirty="0"/>
              <a:t> TENAGA KESEHATAN</a:t>
            </a:r>
            <a:endParaRPr lang="id-ID" b="1" dirty="0"/>
          </a:p>
        </p:txBody>
      </p:sp>
      <p:sp>
        <p:nvSpPr>
          <p:cNvPr id="3" name="Content Placeholder 2"/>
          <p:cNvSpPr>
            <a:spLocks noGrp="1"/>
          </p:cNvSpPr>
          <p:nvPr>
            <p:ph idx="1"/>
          </p:nvPr>
        </p:nvSpPr>
        <p:spPr/>
        <p:txBody>
          <a:bodyPr>
            <a:normAutofit fontScale="77500" lnSpcReduction="20000"/>
          </a:bodyPr>
          <a:lstStyle/>
          <a:p>
            <a:pPr marL="0" indent="0">
              <a:buNone/>
              <a:defRPr/>
            </a:pPr>
            <a:r>
              <a:rPr lang="id-ID" b="1" dirty="0">
                <a:latin typeface="Bookman Old Style" pitchFamily="18" charset="0"/>
              </a:rPr>
              <a:t>Pasal 1 butir 1 </a:t>
            </a:r>
            <a:r>
              <a:rPr lang="id-ID" dirty="0">
                <a:latin typeface="Bookman Old Style" pitchFamily="18" charset="0"/>
              </a:rPr>
              <a:t>TENAGA KESEHATAN adalah</a:t>
            </a:r>
          </a:p>
          <a:p>
            <a:pPr>
              <a:buNone/>
              <a:defRPr/>
            </a:pPr>
            <a:r>
              <a:rPr lang="en-US" dirty="0">
                <a:latin typeface="Bookman Old Style" pitchFamily="18" charset="0"/>
              </a:rPr>
              <a:t>	</a:t>
            </a:r>
            <a:r>
              <a:rPr lang="id-ID" dirty="0">
                <a:latin typeface="Bookman Old Style" pitchFamily="18" charset="0"/>
              </a:rPr>
              <a:t>Setiap orang yg mengabdikan diri dalam bidang kesehatan serta memiliki pengetahuan dan kemampuan dan atau keterampilan melalui pendidikan di bidang kesehatan yang untuk jenis tertentu memerlukan kewenangan untuk melakukan upaya kesehatan</a:t>
            </a:r>
            <a:r>
              <a:rPr lang="en-US" dirty="0">
                <a:latin typeface="Bookman Old Style" pitchFamily="18" charset="0"/>
              </a:rPr>
              <a:t>.</a:t>
            </a:r>
            <a:endParaRPr lang="id-ID" dirty="0">
              <a:latin typeface="Bookman Old Style" pitchFamily="18" charset="0"/>
            </a:endParaRPr>
          </a:p>
          <a:p>
            <a:pPr>
              <a:buNone/>
              <a:defRPr/>
            </a:pPr>
            <a:r>
              <a:rPr lang="id-ID" sz="1800" dirty="0">
                <a:latin typeface="Times New Roman"/>
                <a:cs typeface="Times New Roman"/>
              </a:rPr>
              <a:t>► </a:t>
            </a:r>
            <a:r>
              <a:rPr lang="id-ID" b="1" dirty="0">
                <a:latin typeface="Bookman Old Style" pitchFamily="18" charset="0"/>
              </a:rPr>
              <a:t>Pasal 9 ayat (1)</a:t>
            </a:r>
            <a:r>
              <a:rPr lang="id-ID" dirty="0">
                <a:latin typeface="Bookman Old Style" pitchFamily="18" charset="0"/>
              </a:rPr>
              <a:t> Tenaga Kesehatan harus memiliki kualifikasi minimum Diploma Tiga kecuali tenaga medis</a:t>
            </a:r>
            <a:r>
              <a:rPr lang="en-US" dirty="0">
                <a:latin typeface="Bookman Old Style" pitchFamily="18" charset="0"/>
              </a:rPr>
              <a:t>.</a:t>
            </a:r>
            <a:endParaRPr lang="id-ID" dirty="0">
              <a:latin typeface="Bookman Old Style" pitchFamily="18" charset="0"/>
            </a:endParaRPr>
          </a:p>
          <a:p>
            <a:pPr>
              <a:buNone/>
              <a:defRPr/>
            </a:pPr>
            <a:r>
              <a:rPr lang="id-ID" sz="1800" dirty="0">
                <a:latin typeface="Times New Roman"/>
                <a:cs typeface="Times New Roman"/>
              </a:rPr>
              <a:t>► </a:t>
            </a:r>
            <a:r>
              <a:rPr lang="id-ID" b="1" dirty="0">
                <a:latin typeface="Bookman Old Style" pitchFamily="18" charset="0"/>
              </a:rPr>
              <a:t>Pasal 1 butir 2</a:t>
            </a:r>
            <a:r>
              <a:rPr lang="id-ID" dirty="0">
                <a:latin typeface="Bookman Old Style" pitchFamily="18" charset="0"/>
              </a:rPr>
              <a:t> ASISTEN TENAGA KESEHATAN adalah</a:t>
            </a:r>
          </a:p>
          <a:p>
            <a:pPr>
              <a:buNone/>
              <a:defRPr/>
            </a:pPr>
            <a:r>
              <a:rPr lang="id-ID" dirty="0">
                <a:latin typeface="Bookman Old Style" pitchFamily="18" charset="0"/>
              </a:rPr>
              <a:t> </a:t>
            </a:r>
            <a:r>
              <a:rPr lang="en-US" dirty="0">
                <a:latin typeface="Bookman Old Style" pitchFamily="18" charset="0"/>
              </a:rPr>
              <a:t>	</a:t>
            </a:r>
            <a:r>
              <a:rPr lang="id-ID" dirty="0">
                <a:latin typeface="Bookman Old Style" pitchFamily="18" charset="0"/>
              </a:rPr>
              <a:t>Setiap orang yg mengabdikan diri dalam bidang kesehatan serta memiliki pengetahuan dan kemampuan dan atau keterampilan melalui pendidikan  bidang kesehatan di bawah jenjang Diploma Tiga</a:t>
            </a:r>
            <a:r>
              <a:rPr lang="en-US" dirty="0">
                <a:latin typeface="Bookman Old Style" pitchFamily="18" charset="0"/>
              </a:rPr>
              <a:t>.</a:t>
            </a:r>
            <a:endParaRPr lang="id-ID" dirty="0">
              <a:latin typeface="Bookman Old Style" pitchFamily="18" charset="0"/>
            </a:endParaRPr>
          </a:p>
          <a:p>
            <a:endParaRPr lang="id-ID" dirty="0"/>
          </a:p>
        </p:txBody>
      </p:sp>
      <p:sp>
        <p:nvSpPr>
          <p:cNvPr id="4" name="Title 1"/>
          <p:cNvSpPr txBox="1">
            <a:spLocks/>
          </p:cNvSpPr>
          <p:nvPr/>
        </p:nvSpPr>
        <p:spPr>
          <a:xfrm>
            <a:off x="1723803" y="1950617"/>
            <a:ext cx="4218709" cy="540326"/>
          </a:xfrm>
          <a:prstGeom prst="rect">
            <a:avLst/>
          </a:prstGeom>
          <a:solidFill>
            <a:srgbClr val="00B0F0"/>
          </a:solidFill>
          <a:effectLst/>
        </p:spPr>
        <p:txBody>
          <a:bodyPr vert="horz" lIns="91440" tIns="45720" rIns="91440" bIns="45720" rtlCol="0" anchor="ctr">
            <a:normAutofit fontScale="8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a:ln w="3175" cmpd="sng">
                  <a:noFill/>
                </a:ln>
                <a:solidFill>
                  <a:schemeClr val="tx1">
                    <a:lumMod val="85000"/>
                    <a:lumOff val="15000"/>
                  </a:schemeClr>
                </a:solidFill>
                <a:effectLst/>
                <a:uLnTx/>
                <a:uFillTx/>
                <a:latin typeface="+mj-lt"/>
                <a:ea typeface="+mj-ea"/>
                <a:cs typeface="+mj-cs"/>
              </a:rPr>
              <a:t>Definisi NAKES</a:t>
            </a:r>
            <a:endParaRPr kumimoji="0" lang="id-ID" sz="4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extLst>
      <p:ext uri="{BB962C8B-B14F-4D97-AF65-F5344CB8AC3E}">
        <p14:creationId xmlns:p14="http://schemas.microsoft.com/office/powerpoint/2010/main" val="50639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071743"/>
            <a:ext cx="8229600" cy="923330"/>
          </a:xfrm>
          <a:prstGeom prst="rect">
            <a:avLst/>
          </a:prstGeom>
          <a:solidFill>
            <a:schemeClr val="bg1">
              <a:lumMod val="85000"/>
            </a:schemeClr>
          </a:solidFill>
          <a:ln>
            <a:solidFill>
              <a:schemeClr val="tx1"/>
            </a:solidFill>
          </a:ln>
        </p:spPr>
        <p:txBody>
          <a:bodyPr wrap="square">
            <a:spAutoFit/>
          </a:bodyPr>
          <a:lstStyle/>
          <a:p>
            <a:pPr algn="ctr"/>
            <a:r>
              <a:rPr lang="en-US" b="1" dirty="0" err="1"/>
              <a:t>Pasal</a:t>
            </a:r>
            <a:r>
              <a:rPr lang="en-US" b="1" dirty="0"/>
              <a:t> 8</a:t>
            </a:r>
          </a:p>
          <a:p>
            <a:pPr algn="ctr"/>
            <a:r>
              <a:rPr lang="it-IT" dirty="0"/>
              <a:t>Tenaga di bidang kesehatan terdiri atas:</a:t>
            </a:r>
          </a:p>
          <a:p>
            <a:pPr algn="ctr"/>
            <a:r>
              <a:rPr lang="en-US" dirty="0" err="1"/>
              <a:t>Tenaga</a:t>
            </a:r>
            <a:r>
              <a:rPr lang="en-US" dirty="0"/>
              <a:t> </a:t>
            </a:r>
            <a:r>
              <a:rPr lang="en-US" dirty="0" err="1"/>
              <a:t>Kesehatan</a:t>
            </a:r>
            <a:r>
              <a:rPr lang="en-US" dirty="0"/>
              <a:t> </a:t>
            </a:r>
            <a:r>
              <a:rPr lang="en-US" b="1" dirty="0">
                <a:solidFill>
                  <a:schemeClr val="bg2">
                    <a:lumMod val="50000"/>
                  </a:schemeClr>
                </a:solidFill>
                <a:effectLst>
                  <a:outerShdw blurRad="38100" dist="38100" dir="2700000" algn="tl">
                    <a:srgbClr val="000000">
                      <a:alpha val="43137"/>
                    </a:srgbClr>
                  </a:outerShdw>
                </a:effectLst>
              </a:rPr>
              <a:t>(NAKES) </a:t>
            </a:r>
            <a:r>
              <a:rPr lang="en-US" dirty="0" err="1"/>
              <a:t>dan</a:t>
            </a:r>
            <a:r>
              <a:rPr lang="en-US" dirty="0"/>
              <a:t> </a:t>
            </a:r>
            <a:r>
              <a:rPr lang="en-US" dirty="0" err="1"/>
              <a:t>Asisten</a:t>
            </a:r>
            <a:r>
              <a:rPr lang="en-US" dirty="0"/>
              <a:t> </a:t>
            </a:r>
            <a:r>
              <a:rPr lang="en-US" dirty="0" err="1"/>
              <a:t>Tenaga</a:t>
            </a:r>
            <a:r>
              <a:rPr lang="en-US" dirty="0"/>
              <a:t> </a:t>
            </a:r>
            <a:r>
              <a:rPr lang="en-US" dirty="0" err="1"/>
              <a:t>Kesehatan</a:t>
            </a:r>
            <a:r>
              <a:rPr lang="en-US" dirty="0"/>
              <a:t> </a:t>
            </a:r>
            <a:r>
              <a:rPr lang="en-US" b="1" dirty="0">
                <a:solidFill>
                  <a:schemeClr val="accent6">
                    <a:lumMod val="75000"/>
                  </a:schemeClr>
                </a:solidFill>
                <a:effectLst>
                  <a:outerShdw blurRad="38100" dist="38100" dir="2700000" algn="tl">
                    <a:srgbClr val="000000">
                      <a:alpha val="43137"/>
                    </a:srgbClr>
                  </a:outerShdw>
                </a:effectLst>
              </a:rPr>
              <a:t>(ATK)</a:t>
            </a:r>
          </a:p>
        </p:txBody>
      </p:sp>
      <p:grpSp>
        <p:nvGrpSpPr>
          <p:cNvPr id="6" name="Group 7"/>
          <p:cNvGrpSpPr/>
          <p:nvPr/>
        </p:nvGrpSpPr>
        <p:grpSpPr>
          <a:xfrm>
            <a:off x="6248402" y="1995073"/>
            <a:ext cx="4122681" cy="4191001"/>
            <a:chOff x="4724401" y="1995072"/>
            <a:chExt cx="4122681" cy="4191001"/>
          </a:xfrm>
        </p:grpSpPr>
        <p:sp>
          <p:nvSpPr>
            <p:cNvPr id="5" name="Rectangle 4"/>
            <p:cNvSpPr/>
            <p:nvPr/>
          </p:nvSpPr>
          <p:spPr>
            <a:xfrm>
              <a:off x="4953000" y="2443344"/>
              <a:ext cx="3886200" cy="1200329"/>
            </a:xfrm>
            <a:prstGeom prst="rect">
              <a:avLst/>
            </a:prstGeom>
            <a:solidFill>
              <a:schemeClr val="bg1">
                <a:lumMod val="85000"/>
              </a:schemeClr>
            </a:solidFill>
            <a:ln>
              <a:solidFill>
                <a:schemeClr val="tx1"/>
              </a:solidFill>
            </a:ln>
          </p:spPr>
          <p:txBody>
            <a:bodyPr wrap="square">
              <a:spAutoFit/>
            </a:bodyPr>
            <a:lstStyle/>
            <a:p>
              <a:pPr algn="ctr"/>
              <a:r>
                <a:rPr lang="en-US" b="1" dirty="0" err="1"/>
                <a:t>Pasal</a:t>
              </a:r>
              <a:r>
                <a:rPr lang="en-US" b="1" dirty="0"/>
                <a:t> 10 </a:t>
              </a:r>
              <a:r>
                <a:rPr lang="en-US" dirty="0"/>
                <a:t>(1)</a:t>
              </a:r>
            </a:p>
            <a:p>
              <a:pPr algn="ctr"/>
              <a:r>
                <a:rPr lang="en-US" b="1" dirty="0">
                  <a:solidFill>
                    <a:schemeClr val="accent6">
                      <a:lumMod val="75000"/>
                    </a:schemeClr>
                  </a:solidFill>
                  <a:effectLst>
                    <a:outerShdw blurRad="38100" dist="38100" dir="2700000" algn="tl">
                      <a:srgbClr val="000000">
                        <a:alpha val="43137"/>
                      </a:srgbClr>
                    </a:outerShdw>
                  </a:effectLst>
                </a:rPr>
                <a:t>ATK</a:t>
              </a:r>
              <a:r>
                <a:rPr lang="en-US" dirty="0"/>
                <a:t> </a:t>
              </a:r>
              <a:r>
                <a:rPr lang="en-US" dirty="0" err="1"/>
                <a:t>harus</a:t>
              </a:r>
              <a:r>
                <a:rPr lang="en-US" dirty="0"/>
                <a:t> </a:t>
              </a:r>
              <a:r>
                <a:rPr lang="en-US" dirty="0" err="1"/>
                <a:t>memiliki</a:t>
              </a:r>
              <a:r>
                <a:rPr lang="en-US" dirty="0"/>
                <a:t> </a:t>
              </a:r>
              <a:r>
                <a:rPr lang="en-US" dirty="0" err="1"/>
                <a:t>kualifikasi</a:t>
              </a:r>
              <a:r>
                <a:rPr lang="en-US" dirty="0"/>
                <a:t> minimum </a:t>
              </a:r>
              <a:r>
                <a:rPr lang="en-US" dirty="0" err="1"/>
                <a:t>pendidikan</a:t>
              </a:r>
              <a:r>
                <a:rPr lang="en-US" dirty="0"/>
                <a:t> </a:t>
              </a:r>
              <a:r>
                <a:rPr lang="en-US" dirty="0" err="1"/>
                <a:t>menengah</a:t>
              </a:r>
              <a:r>
                <a:rPr lang="en-US" dirty="0"/>
                <a:t> di </a:t>
              </a:r>
              <a:r>
                <a:rPr lang="en-US" dirty="0" err="1"/>
                <a:t>bidang</a:t>
              </a:r>
              <a:r>
                <a:rPr lang="en-US" dirty="0"/>
                <a:t> </a:t>
              </a:r>
              <a:r>
                <a:rPr lang="en-US" dirty="0" err="1"/>
                <a:t>kesehatan</a:t>
              </a:r>
              <a:endParaRPr lang="en-US" dirty="0"/>
            </a:p>
          </p:txBody>
        </p:sp>
        <p:cxnSp>
          <p:nvCxnSpPr>
            <p:cNvPr id="9" name="Elbow Connector 8"/>
            <p:cNvCxnSpPr>
              <a:stCxn id="2" idx="2"/>
              <a:endCxn id="5" idx="0"/>
            </p:cNvCxnSpPr>
            <p:nvPr/>
          </p:nvCxnSpPr>
          <p:spPr>
            <a:xfrm rot="16200000" flipH="1">
              <a:off x="5586115" y="1133358"/>
              <a:ext cx="448271" cy="2171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53000" y="4043543"/>
              <a:ext cx="3886200" cy="923330"/>
            </a:xfrm>
            <a:prstGeom prst="rect">
              <a:avLst/>
            </a:prstGeom>
            <a:ln/>
          </p:spPr>
          <p:style>
            <a:lnRef idx="1">
              <a:schemeClr val="dk1"/>
            </a:lnRef>
            <a:fillRef idx="3">
              <a:schemeClr val="dk1"/>
            </a:fillRef>
            <a:effectRef idx="2">
              <a:schemeClr val="dk1"/>
            </a:effectRef>
            <a:fontRef idx="minor">
              <a:schemeClr val="lt1"/>
            </a:fontRef>
          </p:style>
          <p:txBody>
            <a:bodyPr wrap="square">
              <a:spAutoFit/>
            </a:bodyPr>
            <a:lstStyle/>
            <a:p>
              <a:pPr algn="ctr"/>
              <a:r>
                <a:rPr lang="en-US" b="1" dirty="0" err="1">
                  <a:solidFill>
                    <a:schemeClr val="bg1"/>
                  </a:solidFill>
                </a:rPr>
                <a:t>Pasal</a:t>
              </a:r>
              <a:r>
                <a:rPr lang="en-US" b="1" dirty="0">
                  <a:solidFill>
                    <a:schemeClr val="bg1"/>
                  </a:solidFill>
                </a:rPr>
                <a:t> 10 (2)</a:t>
              </a:r>
            </a:p>
            <a:p>
              <a:pPr algn="ctr"/>
              <a:r>
                <a:rPr lang="en-US" b="1" dirty="0">
                  <a:solidFill>
                    <a:schemeClr val="accent6">
                      <a:lumMod val="75000"/>
                    </a:schemeClr>
                  </a:solidFill>
                  <a:effectLst>
                    <a:outerShdw blurRad="38100" dist="38100" dir="2700000" algn="tl">
                      <a:srgbClr val="000000">
                        <a:alpha val="43137"/>
                      </a:srgbClr>
                    </a:outerShdw>
                  </a:effectLst>
                </a:rPr>
                <a:t>ATK</a:t>
              </a:r>
              <a:r>
                <a:rPr lang="en-US" b="1" dirty="0">
                  <a:solidFill>
                    <a:schemeClr val="bg1"/>
                  </a:solidFill>
                </a:rPr>
                <a:t> </a:t>
              </a:r>
              <a:r>
                <a:rPr lang="en-US" b="1" dirty="0" err="1">
                  <a:solidFill>
                    <a:schemeClr val="bg1"/>
                  </a:solidFill>
                </a:rPr>
                <a:t>hanya</a:t>
              </a:r>
              <a:r>
                <a:rPr lang="en-US" b="1" dirty="0">
                  <a:solidFill>
                    <a:schemeClr val="bg1"/>
                  </a:solidFill>
                </a:rPr>
                <a:t> </a:t>
              </a:r>
              <a:r>
                <a:rPr lang="en-US" b="1" dirty="0" err="1">
                  <a:solidFill>
                    <a:schemeClr val="bg1"/>
                  </a:solidFill>
                </a:rPr>
                <a:t>dapat</a:t>
              </a:r>
              <a:r>
                <a:rPr lang="en-US" b="1" dirty="0">
                  <a:solidFill>
                    <a:schemeClr val="bg1"/>
                  </a:solidFill>
                </a:rPr>
                <a:t> </a:t>
              </a:r>
              <a:r>
                <a:rPr lang="en-US" b="1" dirty="0" err="1">
                  <a:solidFill>
                    <a:schemeClr val="bg1"/>
                  </a:solidFill>
                </a:rPr>
                <a:t>bekerja</a:t>
              </a:r>
              <a:r>
                <a:rPr lang="en-US" b="1" dirty="0">
                  <a:solidFill>
                    <a:schemeClr val="bg1"/>
                  </a:solidFill>
                </a:rPr>
                <a:t> di </a:t>
              </a:r>
              <a:r>
                <a:rPr lang="en-US" b="1" dirty="0" err="1">
                  <a:solidFill>
                    <a:schemeClr val="bg1"/>
                  </a:solidFill>
                </a:rPr>
                <a:t>bawah</a:t>
              </a:r>
              <a:r>
                <a:rPr lang="en-US" b="1" dirty="0">
                  <a:solidFill>
                    <a:schemeClr val="bg1"/>
                  </a:solidFill>
                </a:rPr>
                <a:t> </a:t>
              </a:r>
              <a:r>
                <a:rPr lang="en-US" b="1" dirty="0" err="1">
                  <a:solidFill>
                    <a:schemeClr val="bg1"/>
                  </a:solidFill>
                </a:rPr>
                <a:t>supervisi</a:t>
              </a:r>
              <a:r>
                <a:rPr lang="en-US" b="1" dirty="0">
                  <a:solidFill>
                    <a:schemeClr val="bg1"/>
                  </a:solidFill>
                </a:rPr>
                <a:t> </a:t>
              </a:r>
              <a:r>
                <a:rPr lang="en-US" b="1" dirty="0">
                  <a:solidFill>
                    <a:srgbClr val="FFFF00"/>
                  </a:solidFill>
                  <a:effectLst>
                    <a:outerShdw blurRad="38100" dist="38100" dir="2700000" algn="tl">
                      <a:srgbClr val="000000">
                        <a:alpha val="43137"/>
                      </a:srgbClr>
                    </a:outerShdw>
                  </a:effectLst>
                </a:rPr>
                <a:t>NAKES</a:t>
              </a:r>
              <a:endParaRPr lang="en-US" b="1" dirty="0">
                <a:solidFill>
                  <a:srgbClr val="FFFF00"/>
                </a:solidFill>
              </a:endParaRPr>
            </a:p>
          </p:txBody>
        </p:sp>
        <p:sp>
          <p:nvSpPr>
            <p:cNvPr id="16" name="Rectangle 15"/>
            <p:cNvSpPr/>
            <p:nvPr/>
          </p:nvSpPr>
          <p:spPr>
            <a:xfrm>
              <a:off x="4952999" y="5262743"/>
              <a:ext cx="3894083" cy="92333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US" b="1" dirty="0" err="1">
                  <a:solidFill>
                    <a:schemeClr val="bg1"/>
                  </a:solidFill>
                </a:rPr>
                <a:t>Pasal</a:t>
              </a:r>
              <a:r>
                <a:rPr lang="en-US" b="1" dirty="0">
                  <a:solidFill>
                    <a:schemeClr val="bg1"/>
                  </a:solidFill>
                </a:rPr>
                <a:t> 10 </a:t>
              </a:r>
              <a:r>
                <a:rPr lang="en-US" dirty="0">
                  <a:solidFill>
                    <a:schemeClr val="bg1"/>
                  </a:solidFill>
                </a:rPr>
                <a:t>(3)</a:t>
              </a:r>
            </a:p>
            <a:p>
              <a:pPr algn="ctr"/>
              <a:r>
                <a:rPr lang="en-US" dirty="0" err="1">
                  <a:solidFill>
                    <a:schemeClr val="bg1"/>
                  </a:solidFill>
                </a:rPr>
                <a:t>Ketentuan</a:t>
              </a:r>
              <a:r>
                <a:rPr lang="en-US" dirty="0">
                  <a:solidFill>
                    <a:schemeClr val="bg1"/>
                  </a:solidFill>
                </a:rPr>
                <a:t> </a:t>
              </a:r>
              <a:r>
                <a:rPr lang="en-US" dirty="0" err="1">
                  <a:solidFill>
                    <a:schemeClr val="bg1"/>
                  </a:solidFill>
                </a:rPr>
                <a:t>lebih</a:t>
              </a:r>
              <a:r>
                <a:rPr lang="en-US" dirty="0">
                  <a:solidFill>
                    <a:schemeClr val="bg1"/>
                  </a:solidFill>
                </a:rPr>
                <a:t> </a:t>
              </a:r>
              <a:r>
                <a:rPr lang="en-US" dirty="0" err="1">
                  <a:solidFill>
                    <a:schemeClr val="bg1"/>
                  </a:solidFill>
                </a:rPr>
                <a:t>lanjut</a:t>
              </a:r>
              <a:r>
                <a:rPr lang="en-US" dirty="0">
                  <a:solidFill>
                    <a:schemeClr val="bg1"/>
                  </a:solidFill>
                </a:rPr>
                <a:t> </a:t>
              </a:r>
              <a:r>
                <a:rPr lang="en-US" dirty="0" err="1">
                  <a:solidFill>
                    <a:schemeClr val="bg1"/>
                  </a:solidFill>
                </a:rPr>
                <a:t>mengenai</a:t>
              </a:r>
              <a:r>
                <a:rPr lang="en-US" dirty="0">
                  <a:solidFill>
                    <a:schemeClr val="bg1"/>
                  </a:solidFill>
                </a:rPr>
                <a:t> </a:t>
              </a:r>
              <a:r>
                <a:rPr lang="en-US" b="1" dirty="0">
                  <a:solidFill>
                    <a:schemeClr val="accent6">
                      <a:lumMod val="75000"/>
                    </a:schemeClr>
                  </a:solidFill>
                  <a:effectLst>
                    <a:outerShdw blurRad="38100" dist="38100" dir="2700000" algn="tl">
                      <a:srgbClr val="000000">
                        <a:alpha val="43137"/>
                      </a:srgbClr>
                    </a:outerShdw>
                  </a:effectLst>
                </a:rPr>
                <a:t>ATK</a:t>
              </a:r>
              <a:r>
                <a:rPr lang="en-US" dirty="0"/>
                <a:t> </a:t>
              </a:r>
              <a:r>
                <a:rPr lang="en-US" dirty="0" err="1">
                  <a:solidFill>
                    <a:schemeClr val="bg1"/>
                  </a:solidFill>
                </a:rPr>
                <a:t>diatur</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Permen</a:t>
              </a:r>
              <a:endParaRPr lang="en-US" dirty="0">
                <a:solidFill>
                  <a:schemeClr val="bg1"/>
                </a:solidFill>
              </a:endParaRPr>
            </a:p>
          </p:txBody>
        </p:sp>
      </p:grpSp>
      <p:grpSp>
        <p:nvGrpSpPr>
          <p:cNvPr id="8" name="Group 5"/>
          <p:cNvGrpSpPr/>
          <p:nvPr/>
        </p:nvGrpSpPr>
        <p:grpSpPr>
          <a:xfrm>
            <a:off x="2104697" y="1995073"/>
            <a:ext cx="4143704" cy="4509729"/>
            <a:chOff x="580697" y="1995072"/>
            <a:chExt cx="4143704" cy="4509729"/>
          </a:xfrm>
        </p:grpSpPr>
        <p:sp>
          <p:nvSpPr>
            <p:cNvPr id="3" name="Rectangle 2"/>
            <p:cNvSpPr/>
            <p:nvPr/>
          </p:nvSpPr>
          <p:spPr>
            <a:xfrm>
              <a:off x="609600" y="2443344"/>
              <a:ext cx="3962400" cy="1200329"/>
            </a:xfrm>
            <a:prstGeom prst="rect">
              <a:avLst/>
            </a:prstGeom>
            <a:solidFill>
              <a:schemeClr val="bg1">
                <a:lumMod val="85000"/>
              </a:schemeClr>
            </a:solidFill>
            <a:ln>
              <a:solidFill>
                <a:schemeClr val="tx1"/>
              </a:solidFill>
            </a:ln>
          </p:spPr>
          <p:txBody>
            <a:bodyPr wrap="square">
              <a:spAutoFit/>
            </a:bodyPr>
            <a:lstStyle/>
            <a:p>
              <a:pPr algn="ctr"/>
              <a:r>
                <a:rPr lang="en-US" b="1" dirty="0" err="1"/>
                <a:t>Pasal</a:t>
              </a:r>
              <a:r>
                <a:rPr lang="en-US" b="1" dirty="0"/>
                <a:t> 9 </a:t>
              </a:r>
              <a:r>
                <a:rPr lang="en-US" dirty="0"/>
                <a:t>(1)</a:t>
              </a:r>
            </a:p>
            <a:p>
              <a:pPr algn="ctr"/>
              <a:r>
                <a:rPr lang="en-US" b="1" dirty="0">
                  <a:solidFill>
                    <a:schemeClr val="bg2">
                      <a:lumMod val="50000"/>
                    </a:schemeClr>
                  </a:solidFill>
                  <a:effectLst>
                    <a:outerShdw blurRad="38100" dist="38100" dir="2700000" algn="tl">
                      <a:srgbClr val="000000">
                        <a:alpha val="43137"/>
                      </a:srgbClr>
                    </a:outerShdw>
                  </a:effectLst>
                </a:rPr>
                <a:t>NAKES</a:t>
              </a:r>
              <a:r>
                <a:rPr lang="en-US" dirty="0"/>
                <a:t> </a:t>
              </a:r>
              <a:r>
                <a:rPr lang="en-US" dirty="0" err="1"/>
                <a:t>harus</a:t>
              </a:r>
              <a:r>
                <a:rPr lang="en-US" dirty="0"/>
                <a:t> </a:t>
              </a:r>
              <a:r>
                <a:rPr lang="en-US" dirty="0" err="1"/>
                <a:t>memiliki</a:t>
              </a:r>
              <a:r>
                <a:rPr lang="en-US" dirty="0"/>
                <a:t> </a:t>
              </a:r>
              <a:r>
                <a:rPr lang="en-US" dirty="0" err="1"/>
                <a:t>kualifikasi</a:t>
              </a:r>
              <a:r>
                <a:rPr lang="en-US" dirty="0"/>
                <a:t> minimum Diploma </a:t>
              </a:r>
              <a:r>
                <a:rPr lang="en-US" dirty="0" err="1"/>
                <a:t>Tiga</a:t>
              </a:r>
              <a:r>
                <a:rPr lang="en-US" dirty="0"/>
                <a:t>, </a:t>
              </a:r>
            </a:p>
            <a:p>
              <a:pPr algn="ctr"/>
              <a:r>
                <a:rPr lang="en-US" dirty="0" err="1"/>
                <a:t>kecuali</a:t>
              </a:r>
              <a:r>
                <a:rPr lang="en-US" dirty="0"/>
                <a:t> </a:t>
              </a:r>
              <a:r>
                <a:rPr lang="en-US" dirty="0" err="1"/>
                <a:t>tenaga</a:t>
              </a:r>
              <a:r>
                <a:rPr lang="en-US" dirty="0"/>
                <a:t> </a:t>
              </a:r>
              <a:r>
                <a:rPr lang="en-US" dirty="0" err="1"/>
                <a:t>medis</a:t>
              </a:r>
              <a:endParaRPr lang="en-US" dirty="0"/>
            </a:p>
          </p:txBody>
        </p:sp>
        <p:sp>
          <p:nvSpPr>
            <p:cNvPr id="4" name="Rectangle 3"/>
            <p:cNvSpPr/>
            <p:nvPr/>
          </p:nvSpPr>
          <p:spPr>
            <a:xfrm>
              <a:off x="609600" y="4043543"/>
              <a:ext cx="3962400" cy="923330"/>
            </a:xfrm>
            <a:prstGeom prst="rect">
              <a:avLst/>
            </a:prstGeom>
            <a:solidFill>
              <a:schemeClr val="bg1">
                <a:lumMod val="85000"/>
              </a:schemeClr>
            </a:solidFill>
            <a:ln>
              <a:solidFill>
                <a:schemeClr val="tx1"/>
              </a:solidFill>
            </a:ln>
          </p:spPr>
          <p:txBody>
            <a:bodyPr wrap="square">
              <a:spAutoFit/>
            </a:bodyPr>
            <a:lstStyle/>
            <a:p>
              <a:pPr algn="ctr"/>
              <a:r>
                <a:rPr lang="en-US" b="1" dirty="0" err="1"/>
                <a:t>Pasal</a:t>
              </a:r>
              <a:r>
                <a:rPr lang="en-US" b="1" dirty="0"/>
                <a:t> 9 </a:t>
              </a:r>
              <a:r>
                <a:rPr lang="en-US" dirty="0"/>
                <a:t>(2)</a:t>
              </a:r>
            </a:p>
            <a:p>
              <a:pPr algn="ctr"/>
              <a:r>
                <a:rPr lang="en-US" dirty="0" err="1"/>
                <a:t>Kualifikasi</a:t>
              </a:r>
              <a:r>
                <a:rPr lang="en-US" dirty="0"/>
                <a:t> minimum </a:t>
              </a:r>
              <a:r>
                <a:rPr lang="en-US" b="1" dirty="0">
                  <a:solidFill>
                    <a:schemeClr val="bg2">
                      <a:lumMod val="50000"/>
                    </a:schemeClr>
                  </a:solidFill>
                  <a:effectLst>
                    <a:outerShdw blurRad="38100" dist="38100" dir="2700000" algn="tl">
                      <a:srgbClr val="000000">
                        <a:alpha val="43137"/>
                      </a:srgbClr>
                    </a:outerShdw>
                  </a:effectLst>
                </a:rPr>
                <a:t>NAKES</a:t>
              </a:r>
              <a:r>
                <a:rPr lang="en-US" dirty="0"/>
                <a:t> </a:t>
              </a:r>
              <a:r>
                <a:rPr lang="en-US" dirty="0" err="1"/>
                <a:t>diatur</a:t>
              </a:r>
              <a:r>
                <a:rPr lang="en-US" dirty="0"/>
                <a:t> </a:t>
              </a:r>
              <a:r>
                <a:rPr lang="en-US" dirty="0" err="1"/>
                <a:t>dengan</a:t>
              </a:r>
              <a:r>
                <a:rPr lang="en-US" dirty="0"/>
                <a:t> </a:t>
              </a:r>
              <a:r>
                <a:rPr lang="en-US" dirty="0" err="1"/>
                <a:t>Permen</a:t>
              </a:r>
              <a:endParaRPr lang="en-US" dirty="0"/>
            </a:p>
          </p:txBody>
        </p:sp>
        <p:cxnSp>
          <p:nvCxnSpPr>
            <p:cNvPr id="7" name="Elbow Connector 6"/>
            <p:cNvCxnSpPr>
              <a:stCxn id="2" idx="2"/>
              <a:endCxn id="3" idx="0"/>
            </p:cNvCxnSpPr>
            <p:nvPr/>
          </p:nvCxnSpPr>
          <p:spPr>
            <a:xfrm rot="5400000">
              <a:off x="3433465" y="1152408"/>
              <a:ext cx="448271" cy="2133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80697" y="5304472"/>
              <a:ext cx="3991303" cy="1200329"/>
            </a:xfrm>
            <a:prstGeom prst="rect">
              <a:avLst/>
            </a:prstGeom>
            <a:solidFill>
              <a:schemeClr val="bg1">
                <a:lumMod val="85000"/>
              </a:schemeClr>
            </a:solidFill>
            <a:ln>
              <a:solidFill>
                <a:schemeClr val="tx1"/>
              </a:solidFill>
            </a:ln>
          </p:spPr>
          <p:txBody>
            <a:bodyPr wrap="square">
              <a:spAutoFit/>
            </a:bodyPr>
            <a:lstStyle/>
            <a:p>
              <a:pPr algn="ctr"/>
              <a:r>
                <a:rPr lang="en-US" b="1" dirty="0" err="1"/>
                <a:t>Pasal</a:t>
              </a:r>
              <a:r>
                <a:rPr lang="en-US" b="1" dirty="0"/>
                <a:t> 11 </a:t>
              </a:r>
              <a:r>
                <a:rPr lang="en-US" dirty="0"/>
                <a:t>(6) </a:t>
              </a:r>
            </a:p>
            <a:p>
              <a:pPr algn="ctr"/>
              <a:r>
                <a:rPr lang="en-US" dirty="0" err="1"/>
                <a:t>Jenis</a:t>
              </a:r>
              <a:r>
                <a:rPr lang="en-US" dirty="0"/>
                <a:t> </a:t>
              </a:r>
              <a:r>
                <a:rPr lang="en-US" dirty="0" err="1"/>
                <a:t>Tenaga</a:t>
              </a:r>
              <a:r>
                <a:rPr lang="en-US" dirty="0"/>
                <a:t> </a:t>
              </a:r>
              <a:r>
                <a:rPr lang="en-US" dirty="0" err="1"/>
                <a:t>Kesehatan</a:t>
              </a:r>
              <a:r>
                <a:rPr lang="en-US" dirty="0"/>
                <a:t> yang </a:t>
              </a:r>
              <a:r>
                <a:rPr lang="en-US" dirty="0" err="1"/>
                <a:t>termasuk</a:t>
              </a:r>
              <a:r>
                <a:rPr lang="en-US" dirty="0"/>
                <a:t> </a:t>
              </a:r>
              <a:r>
                <a:rPr lang="en-US" dirty="0" err="1"/>
                <a:t>dalam</a:t>
              </a:r>
              <a:r>
                <a:rPr lang="en-US" dirty="0"/>
                <a:t> </a:t>
              </a:r>
              <a:r>
                <a:rPr lang="en-US" dirty="0" err="1"/>
                <a:t>kelompok</a:t>
              </a:r>
              <a:r>
                <a:rPr lang="en-US" dirty="0"/>
                <a:t> </a:t>
              </a:r>
              <a:r>
                <a:rPr lang="en-US" dirty="0" err="1"/>
                <a:t>tenaga</a:t>
              </a:r>
              <a:r>
                <a:rPr lang="en-US" dirty="0"/>
                <a:t> </a:t>
              </a:r>
              <a:r>
                <a:rPr lang="en-US" dirty="0" err="1"/>
                <a:t>kefarmasian</a:t>
              </a:r>
              <a:r>
                <a:rPr lang="en-US" dirty="0"/>
                <a:t> </a:t>
              </a:r>
              <a:r>
                <a:rPr lang="en-US" dirty="0" err="1"/>
                <a:t>terdiri</a:t>
              </a:r>
              <a:r>
                <a:rPr lang="en-US" dirty="0"/>
                <a:t> </a:t>
              </a:r>
              <a:r>
                <a:rPr lang="en-US" dirty="0" err="1"/>
                <a:t>atas</a:t>
              </a:r>
              <a:r>
                <a:rPr lang="en-US" dirty="0"/>
                <a:t> </a:t>
              </a:r>
              <a:r>
                <a:rPr lang="en-US" b="1" dirty="0">
                  <a:effectLst>
                    <a:outerShdw blurRad="38100" dist="38100" dir="2700000" algn="tl">
                      <a:srgbClr val="000000">
                        <a:alpha val="43137"/>
                      </a:srgbClr>
                    </a:outerShdw>
                  </a:effectLst>
                </a:rPr>
                <a:t>APT</a:t>
              </a:r>
              <a:r>
                <a:rPr lang="en-US" dirty="0"/>
                <a:t> </a:t>
              </a:r>
              <a:r>
                <a:rPr lang="en-US" dirty="0" err="1"/>
                <a:t>dan</a:t>
              </a:r>
              <a:r>
                <a:rPr lang="en-US" dirty="0"/>
                <a:t> </a:t>
              </a:r>
              <a:r>
                <a:rPr lang="en-US" b="1" dirty="0" err="1">
                  <a:effectLst>
                    <a:outerShdw blurRad="38100" dist="38100" dir="2700000" algn="tl">
                      <a:srgbClr val="000000">
                        <a:alpha val="43137"/>
                      </a:srgbClr>
                    </a:outerShdw>
                  </a:effectLst>
                </a:rPr>
                <a:t>TTK</a:t>
              </a:r>
              <a:r>
                <a:rPr lang="en-US" b="1" baseline="-25000" dirty="0" err="1">
                  <a:effectLst>
                    <a:outerShdw blurRad="38100" dist="38100" dir="2700000" algn="tl">
                      <a:srgbClr val="000000">
                        <a:alpha val="43137"/>
                      </a:srgbClr>
                    </a:outerShdw>
                  </a:effectLst>
                </a:rPr>
                <a:t>far</a:t>
              </a:r>
              <a:endParaRPr lang="en-US" dirty="0"/>
            </a:p>
          </p:txBody>
        </p:sp>
      </p:grpSp>
      <p:sp>
        <p:nvSpPr>
          <p:cNvPr id="18" name="Subtitle 1"/>
          <p:cNvSpPr txBox="1">
            <a:spLocks/>
          </p:cNvSpPr>
          <p:nvPr/>
        </p:nvSpPr>
        <p:spPr>
          <a:xfrm>
            <a:off x="3358002" y="394874"/>
            <a:ext cx="5637010" cy="595726"/>
          </a:xfrm>
          <a:prstGeom prst="rect">
            <a:avLst/>
          </a:prstGeom>
          <a:noFill/>
          <a:ln>
            <a:noFill/>
          </a:ln>
        </p:spPr>
        <p:txBody>
          <a:bodyPr anchor="ct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1600" dirty="0"/>
              <a:t>(TENAGA KESEHATAN)</a:t>
            </a:r>
          </a:p>
        </p:txBody>
      </p:sp>
    </p:spTree>
    <p:extLst>
      <p:ext uri="{BB962C8B-B14F-4D97-AF65-F5344CB8AC3E}">
        <p14:creationId xmlns:p14="http://schemas.microsoft.com/office/powerpoint/2010/main" val="695880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a:xfrm>
            <a:off x="1295400" y="0"/>
            <a:ext cx="10896600" cy="1178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normAutofit/>
          </a:bodyPr>
          <a:lstStyle/>
          <a:p>
            <a:pPr eaLnBrk="1" hangingPunct="1"/>
            <a:r>
              <a:rPr lang="en-US" sz="3733">
                <a:solidFill>
                  <a:srgbClr val="404040"/>
                </a:solidFill>
                <a:ea typeface="맑은 고딕" panose="020B0503020000020004" pitchFamily="34" charset="-127"/>
              </a:rPr>
              <a:t> </a:t>
            </a:r>
            <a:r>
              <a:rPr lang="id-ID" sz="3200">
                <a:solidFill>
                  <a:srgbClr val="404040"/>
                </a:solidFill>
                <a:latin typeface="Candara" panose="020E0502030303020204" pitchFamily="34" charset="0"/>
                <a:ea typeface="맑은 고딕" panose="020B0503020000020004" pitchFamily="34" charset="-127"/>
              </a:rPr>
              <a:t>TENAGA KEFARMASIAN SEBAGAI TENAGA KESEHATAN</a:t>
            </a:r>
            <a:endParaRPr lang="en-US" sz="3733">
              <a:solidFill>
                <a:srgbClr val="404040"/>
              </a:solidFill>
              <a:latin typeface="Candara" panose="020E0502030303020204" pitchFamily="34" charset="0"/>
              <a:ea typeface="맑은 고딕" panose="020B0503020000020004" pitchFamily="34" charset="-127"/>
            </a:endParaRPr>
          </a:p>
        </p:txBody>
      </p:sp>
      <p:grpSp>
        <p:nvGrpSpPr>
          <p:cNvPr id="2" name="Group 21"/>
          <p:cNvGrpSpPr>
            <a:grpSpLocks/>
          </p:cNvGrpSpPr>
          <p:nvPr/>
        </p:nvGrpSpPr>
        <p:grpSpPr bwMode="auto">
          <a:xfrm>
            <a:off x="4000500" y="1524001"/>
            <a:ext cx="7810500" cy="4476751"/>
            <a:chOff x="1357290" y="1357304"/>
            <a:chExt cx="5857916" cy="3357586"/>
          </a:xfrm>
        </p:grpSpPr>
        <p:sp>
          <p:nvSpPr>
            <p:cNvPr id="19" name="Rectangle 18"/>
            <p:cNvSpPr/>
            <p:nvPr/>
          </p:nvSpPr>
          <p:spPr>
            <a:xfrm>
              <a:off x="3428993" y="4000510"/>
              <a:ext cx="3786213" cy="6429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맑은 고딕" panose="020B0503020000020004" pitchFamily="34" charset="-127"/>
                </a:defRPr>
              </a:lvl1pPr>
              <a:lvl2pPr marL="742950" indent="-285750" eaLnBrk="0" hangingPunct="0">
                <a:defRPr>
                  <a:solidFill>
                    <a:schemeClr val="tx1"/>
                  </a:solidFill>
                  <a:latin typeface="Arial" panose="020B0604020202020204" pitchFamily="34" charset="0"/>
                  <a:ea typeface="맑은 고딕" panose="020B0503020000020004" pitchFamily="34" charset="-127"/>
                </a:defRPr>
              </a:lvl2pPr>
              <a:lvl3pPr marL="1143000" indent="-228600" eaLnBrk="0" hangingPunct="0">
                <a:defRPr>
                  <a:solidFill>
                    <a:schemeClr val="tx1"/>
                  </a:solidFill>
                  <a:latin typeface="Arial" panose="020B0604020202020204" pitchFamily="34" charset="0"/>
                  <a:ea typeface="맑은 고딕" panose="020B0503020000020004" pitchFamily="34" charset="-127"/>
                </a:defRPr>
              </a:lvl3pPr>
              <a:lvl4pPr marL="1600200" indent="-228600" eaLnBrk="0" hangingPunct="0">
                <a:defRPr>
                  <a:solidFill>
                    <a:schemeClr val="tx1"/>
                  </a:solidFill>
                  <a:latin typeface="Arial" panose="020B0604020202020204" pitchFamily="34" charset="0"/>
                  <a:ea typeface="맑은 고딕" panose="020B0503020000020004" pitchFamily="34" charset="-127"/>
                </a:defRPr>
              </a:lvl4pPr>
              <a:lvl5pPr marL="2057400" indent="-228600" eaLnBrk="0" hangingPunct="0">
                <a:defRPr>
                  <a:solidFill>
                    <a:schemeClr val="tx1"/>
                  </a:solidFill>
                  <a:latin typeface="Arial" panose="020B0604020202020204" pitchFamily="34" charset="0"/>
                  <a:ea typeface="맑은 고딕" panose="020B0503020000020004"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9pPr>
            </a:lstStyle>
            <a:p>
              <a:pPr algn="ctr" eaLnBrk="1" hangingPunct="1">
                <a:defRPr/>
              </a:pPr>
              <a:endParaRPr lang="id-ID" sz="2400">
                <a:solidFill>
                  <a:srgbClr val="FFFFFF"/>
                </a:solidFill>
                <a:latin typeface="맑은 고딕" panose="020B0503020000020004" pitchFamily="34" charset="-127"/>
              </a:endParaRPr>
            </a:p>
          </p:txBody>
        </p:sp>
        <p:sp>
          <p:nvSpPr>
            <p:cNvPr id="18" name="Rectangle 17"/>
            <p:cNvSpPr/>
            <p:nvPr/>
          </p:nvSpPr>
          <p:spPr>
            <a:xfrm>
              <a:off x="1357290" y="1357304"/>
              <a:ext cx="5857916" cy="25717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맑은 고딕" panose="020B0503020000020004" pitchFamily="34" charset="-127"/>
                </a:defRPr>
              </a:lvl1pPr>
              <a:lvl2pPr marL="742950" indent="-285750" eaLnBrk="0" hangingPunct="0">
                <a:defRPr>
                  <a:solidFill>
                    <a:schemeClr val="tx1"/>
                  </a:solidFill>
                  <a:latin typeface="Arial" panose="020B0604020202020204" pitchFamily="34" charset="0"/>
                  <a:ea typeface="맑은 고딕" panose="020B0503020000020004" pitchFamily="34" charset="-127"/>
                </a:defRPr>
              </a:lvl2pPr>
              <a:lvl3pPr marL="1143000" indent="-228600" eaLnBrk="0" hangingPunct="0">
                <a:defRPr>
                  <a:solidFill>
                    <a:schemeClr val="tx1"/>
                  </a:solidFill>
                  <a:latin typeface="Arial" panose="020B0604020202020204" pitchFamily="34" charset="0"/>
                  <a:ea typeface="맑은 고딕" panose="020B0503020000020004" pitchFamily="34" charset="-127"/>
                </a:defRPr>
              </a:lvl3pPr>
              <a:lvl4pPr marL="1600200" indent="-228600" eaLnBrk="0" hangingPunct="0">
                <a:defRPr>
                  <a:solidFill>
                    <a:schemeClr val="tx1"/>
                  </a:solidFill>
                  <a:latin typeface="Arial" panose="020B0604020202020204" pitchFamily="34" charset="0"/>
                  <a:ea typeface="맑은 고딕" panose="020B0503020000020004" pitchFamily="34" charset="-127"/>
                </a:defRPr>
              </a:lvl4pPr>
              <a:lvl5pPr marL="2057400" indent="-228600" eaLnBrk="0" hangingPunct="0">
                <a:defRPr>
                  <a:solidFill>
                    <a:schemeClr val="tx1"/>
                  </a:solidFill>
                  <a:latin typeface="Arial" panose="020B0604020202020204" pitchFamily="34" charset="0"/>
                  <a:ea typeface="맑은 고딕" panose="020B0503020000020004"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9pPr>
            </a:lstStyle>
            <a:p>
              <a:pPr algn="ctr" eaLnBrk="1" hangingPunct="1">
                <a:defRPr/>
              </a:pPr>
              <a:endParaRPr lang="id-ID" sz="2400">
                <a:solidFill>
                  <a:srgbClr val="FFFFFF"/>
                </a:solidFill>
                <a:latin typeface="맑은 고딕" panose="020B0503020000020004" pitchFamily="34" charset="-127"/>
              </a:endParaRPr>
            </a:p>
          </p:txBody>
        </p:sp>
        <p:sp>
          <p:nvSpPr>
            <p:cNvPr id="9" name="Rounded Rectangle 8"/>
            <p:cNvSpPr/>
            <p:nvPr/>
          </p:nvSpPr>
          <p:spPr>
            <a:xfrm>
              <a:off x="1500166" y="1500180"/>
              <a:ext cx="1928827"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133" dirty="0">
                  <a:latin typeface="Candara" pitchFamily="34" charset="0"/>
                </a:rPr>
                <a:t>APOTEKER</a:t>
              </a:r>
            </a:p>
          </p:txBody>
        </p:sp>
        <p:sp>
          <p:nvSpPr>
            <p:cNvPr id="10" name="Rounded Rectangle 9"/>
            <p:cNvSpPr/>
            <p:nvPr/>
          </p:nvSpPr>
          <p:spPr>
            <a:xfrm>
              <a:off x="3571869" y="1500180"/>
              <a:ext cx="1928825"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133" dirty="0">
                  <a:latin typeface="Candara" pitchFamily="34" charset="0"/>
                </a:rPr>
                <a:t>TENAGA TEKNIS KEFARMASIAN</a:t>
              </a:r>
            </a:p>
          </p:txBody>
        </p:sp>
        <p:sp>
          <p:nvSpPr>
            <p:cNvPr id="11" name="Rounded Rectangle 10"/>
            <p:cNvSpPr/>
            <p:nvPr/>
          </p:nvSpPr>
          <p:spPr>
            <a:xfrm>
              <a:off x="3613144" y="2514600"/>
              <a:ext cx="185738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867" dirty="0">
                  <a:latin typeface="Candara" pitchFamily="34" charset="0"/>
                </a:rPr>
                <a:t>Sarjana Farmasi</a:t>
              </a:r>
            </a:p>
          </p:txBody>
        </p:sp>
        <p:sp>
          <p:nvSpPr>
            <p:cNvPr id="12" name="Rounded Rectangle 11"/>
            <p:cNvSpPr/>
            <p:nvPr/>
          </p:nvSpPr>
          <p:spPr>
            <a:xfrm>
              <a:off x="3629019" y="2986090"/>
              <a:ext cx="185738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867" dirty="0">
                  <a:latin typeface="Candara" pitchFamily="34" charset="0"/>
                </a:rPr>
                <a:t>Ahli Madya Farmasi</a:t>
              </a:r>
            </a:p>
          </p:txBody>
        </p:sp>
        <p:sp>
          <p:nvSpPr>
            <p:cNvPr id="13" name="Rounded Rectangle 12"/>
            <p:cNvSpPr/>
            <p:nvPr/>
          </p:nvSpPr>
          <p:spPr>
            <a:xfrm>
              <a:off x="3616319" y="3459168"/>
              <a:ext cx="185738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867" dirty="0">
                  <a:latin typeface="Candara" pitchFamily="34" charset="0"/>
                </a:rPr>
                <a:t>Analis Farmasi</a:t>
              </a:r>
            </a:p>
          </p:txBody>
        </p:sp>
        <p:sp>
          <p:nvSpPr>
            <p:cNvPr id="14" name="Rectangle 13"/>
            <p:cNvSpPr/>
            <p:nvPr/>
          </p:nvSpPr>
          <p:spPr>
            <a:xfrm>
              <a:off x="3500430" y="1428742"/>
              <a:ext cx="2071703" cy="3286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맑은 고딕" panose="020B0503020000020004" pitchFamily="34" charset="-127"/>
                </a:defRPr>
              </a:lvl1pPr>
              <a:lvl2pPr marL="742950" indent="-285750" eaLnBrk="0" hangingPunct="0">
                <a:defRPr>
                  <a:solidFill>
                    <a:schemeClr val="tx1"/>
                  </a:solidFill>
                  <a:latin typeface="Arial" panose="020B0604020202020204" pitchFamily="34" charset="0"/>
                  <a:ea typeface="맑은 고딕" panose="020B0503020000020004" pitchFamily="34" charset="-127"/>
                </a:defRPr>
              </a:lvl2pPr>
              <a:lvl3pPr marL="1143000" indent="-228600" eaLnBrk="0" hangingPunct="0">
                <a:defRPr>
                  <a:solidFill>
                    <a:schemeClr val="tx1"/>
                  </a:solidFill>
                  <a:latin typeface="Arial" panose="020B0604020202020204" pitchFamily="34" charset="0"/>
                  <a:ea typeface="맑은 고딕" panose="020B0503020000020004" pitchFamily="34" charset="-127"/>
                </a:defRPr>
              </a:lvl3pPr>
              <a:lvl4pPr marL="1600200" indent="-228600" eaLnBrk="0" hangingPunct="0">
                <a:defRPr>
                  <a:solidFill>
                    <a:schemeClr val="tx1"/>
                  </a:solidFill>
                  <a:latin typeface="Arial" panose="020B0604020202020204" pitchFamily="34" charset="0"/>
                  <a:ea typeface="맑은 고딕" panose="020B0503020000020004" pitchFamily="34" charset="-127"/>
                </a:defRPr>
              </a:lvl4pPr>
              <a:lvl5pPr marL="2057400" indent="-228600" eaLnBrk="0" hangingPunct="0">
                <a:defRPr>
                  <a:solidFill>
                    <a:schemeClr val="tx1"/>
                  </a:solidFill>
                  <a:latin typeface="Arial" panose="020B0604020202020204" pitchFamily="34" charset="0"/>
                  <a:ea typeface="맑은 고딕" panose="020B0503020000020004"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9pPr>
            </a:lstStyle>
            <a:p>
              <a:pPr algn="ctr" eaLnBrk="1" hangingPunct="1">
                <a:defRPr/>
              </a:pPr>
              <a:endParaRPr lang="id-ID" sz="2400">
                <a:solidFill>
                  <a:srgbClr val="FFFFFF"/>
                </a:solidFill>
                <a:latin typeface="맑은 고딕" panose="020B0503020000020004" pitchFamily="34" charset="-127"/>
              </a:endParaRPr>
            </a:p>
          </p:txBody>
        </p:sp>
        <p:sp>
          <p:nvSpPr>
            <p:cNvPr id="15" name="Rounded Rectangle 14"/>
            <p:cNvSpPr/>
            <p:nvPr/>
          </p:nvSpPr>
          <p:spPr>
            <a:xfrm>
              <a:off x="3629019" y="4000510"/>
              <a:ext cx="1857388" cy="6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867" dirty="0">
                  <a:latin typeface="Candara" pitchFamily="34" charset="0"/>
                </a:rPr>
                <a:t>Tenaga Menengah Farmasi/</a:t>
              </a:r>
            </a:p>
            <a:p>
              <a:pPr algn="ctr" eaLnBrk="1" hangingPunct="1">
                <a:defRPr/>
              </a:pPr>
              <a:r>
                <a:rPr lang="id-ID" sz="1867" dirty="0">
                  <a:latin typeface="Candara" pitchFamily="34" charset="0"/>
                </a:rPr>
                <a:t>Asisten Apoteker</a:t>
              </a:r>
            </a:p>
          </p:txBody>
        </p:sp>
        <p:sp>
          <p:nvSpPr>
            <p:cNvPr id="16" name="Down Arrow 15"/>
            <p:cNvSpPr/>
            <p:nvPr/>
          </p:nvSpPr>
          <p:spPr>
            <a:xfrm>
              <a:off x="4357686" y="2143122"/>
              <a:ext cx="428628" cy="357189"/>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맑은 고딕" panose="020B0503020000020004" pitchFamily="34" charset="-127"/>
                </a:defRPr>
              </a:lvl1pPr>
              <a:lvl2pPr marL="742950" indent="-285750" eaLnBrk="0" hangingPunct="0">
                <a:defRPr>
                  <a:solidFill>
                    <a:schemeClr val="tx1"/>
                  </a:solidFill>
                  <a:latin typeface="Arial" panose="020B0604020202020204" pitchFamily="34" charset="0"/>
                  <a:ea typeface="맑은 고딕" panose="020B0503020000020004" pitchFamily="34" charset="-127"/>
                </a:defRPr>
              </a:lvl2pPr>
              <a:lvl3pPr marL="1143000" indent="-228600" eaLnBrk="0" hangingPunct="0">
                <a:defRPr>
                  <a:solidFill>
                    <a:schemeClr val="tx1"/>
                  </a:solidFill>
                  <a:latin typeface="Arial" panose="020B0604020202020204" pitchFamily="34" charset="0"/>
                  <a:ea typeface="맑은 고딕" panose="020B0503020000020004" pitchFamily="34" charset="-127"/>
                </a:defRPr>
              </a:lvl3pPr>
              <a:lvl4pPr marL="1600200" indent="-228600" eaLnBrk="0" hangingPunct="0">
                <a:defRPr>
                  <a:solidFill>
                    <a:schemeClr val="tx1"/>
                  </a:solidFill>
                  <a:latin typeface="Arial" panose="020B0604020202020204" pitchFamily="34" charset="0"/>
                  <a:ea typeface="맑은 고딕" panose="020B0503020000020004" pitchFamily="34" charset="-127"/>
                </a:defRPr>
              </a:lvl4pPr>
              <a:lvl5pPr marL="2057400" indent="-228600" eaLnBrk="0" hangingPunct="0">
                <a:defRPr>
                  <a:solidFill>
                    <a:schemeClr val="tx1"/>
                  </a:solidFill>
                  <a:latin typeface="Arial" panose="020B0604020202020204" pitchFamily="34" charset="0"/>
                  <a:ea typeface="맑은 고딕" panose="020B0503020000020004"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9pPr>
            </a:lstStyle>
            <a:p>
              <a:pPr algn="ctr" eaLnBrk="1" hangingPunct="1">
                <a:defRPr/>
              </a:pPr>
              <a:endParaRPr lang="id-ID" sz="2400">
                <a:solidFill>
                  <a:srgbClr val="FFFFFF"/>
                </a:solidFill>
                <a:latin typeface="맑은 고딕" panose="020B0503020000020004" pitchFamily="34" charset="-127"/>
              </a:endParaRPr>
            </a:p>
          </p:txBody>
        </p:sp>
        <p:sp>
          <p:nvSpPr>
            <p:cNvPr id="20" name="TextBox 19"/>
            <p:cNvSpPr txBox="1"/>
            <p:nvPr/>
          </p:nvSpPr>
          <p:spPr>
            <a:xfrm>
              <a:off x="6084251" y="1428742"/>
              <a:ext cx="577230" cy="2428892"/>
            </a:xfrm>
            <a:prstGeom prst="rect">
              <a:avLst/>
            </a:prstGeom>
            <a:noFill/>
          </p:spPr>
          <p:txBody>
            <a:bodyPr vert="wordArtVert">
              <a:spAutoFit/>
            </a:bodyPr>
            <a:lstStyle/>
            <a:p>
              <a:pPr algn="ctr" eaLnBrk="1" hangingPunct="1">
                <a:defRPr/>
              </a:pPr>
              <a:r>
                <a:rPr lang="id-ID" sz="2800" dirty="0">
                  <a:solidFill>
                    <a:schemeClr val="accent1">
                      <a:lumMod val="75000"/>
                    </a:schemeClr>
                  </a:solidFill>
                  <a:latin typeface="Kaboom &amp; Bang$" pitchFamily="2" charset="0"/>
                  <a:cs typeface="Arial" charset="0"/>
                </a:rPr>
                <a:t>NAKES</a:t>
              </a:r>
            </a:p>
          </p:txBody>
        </p:sp>
        <p:sp>
          <p:nvSpPr>
            <p:cNvPr id="21" name="TextBox 20"/>
            <p:cNvSpPr txBox="1"/>
            <p:nvPr/>
          </p:nvSpPr>
          <p:spPr>
            <a:xfrm>
              <a:off x="5759459" y="3986222"/>
              <a:ext cx="1285884" cy="684904"/>
            </a:xfrm>
            <a:prstGeom prst="rect">
              <a:avLst/>
            </a:prstGeom>
            <a:noFill/>
          </p:spPr>
          <p:txBody>
            <a:bodyPr>
              <a:spAutoFit/>
            </a:bodyPr>
            <a:lstStyle/>
            <a:p>
              <a:pPr algn="ctr" eaLnBrk="1" hangingPunct="1">
                <a:defRPr/>
              </a:pPr>
              <a:r>
                <a:rPr lang="id-ID" sz="2667" dirty="0">
                  <a:solidFill>
                    <a:schemeClr val="accent1">
                      <a:lumMod val="75000"/>
                    </a:schemeClr>
                  </a:solidFill>
                  <a:latin typeface="Kaboom &amp; Bang$" pitchFamily="2" charset="0"/>
                  <a:cs typeface="Arial" charset="0"/>
                </a:rPr>
                <a:t>ASISTEN NAKES</a:t>
              </a:r>
            </a:p>
          </p:txBody>
        </p:sp>
      </p:grpSp>
      <p:sp>
        <p:nvSpPr>
          <p:cNvPr id="22" name="TextBox 21"/>
          <p:cNvSpPr txBox="1"/>
          <p:nvPr/>
        </p:nvSpPr>
        <p:spPr>
          <a:xfrm>
            <a:off x="285752" y="1428751"/>
            <a:ext cx="3524249" cy="3785652"/>
          </a:xfrm>
          <a:prstGeom prst="rect">
            <a:avLst/>
          </a:prstGeom>
          <a:noFill/>
        </p:spPr>
        <p:txBody>
          <a:bodyPr>
            <a:spAutoFit/>
          </a:bodyPr>
          <a:lstStyle>
            <a:lvl1pPr marL="1876425" indent="-1876425" eaLnBrk="0" hangingPunct="0">
              <a:defRPr>
                <a:solidFill>
                  <a:schemeClr val="tx1"/>
                </a:solidFill>
                <a:latin typeface="Arial" panose="020B0604020202020204" pitchFamily="34" charset="0"/>
                <a:ea typeface="맑은 고딕" panose="020B0503020000020004" pitchFamily="34" charset="-127"/>
              </a:defRPr>
            </a:lvl1pPr>
            <a:lvl2pPr marL="742950" indent="-285750" eaLnBrk="0" hangingPunct="0">
              <a:defRPr>
                <a:solidFill>
                  <a:schemeClr val="tx1"/>
                </a:solidFill>
                <a:latin typeface="Arial" panose="020B0604020202020204" pitchFamily="34" charset="0"/>
                <a:ea typeface="맑은 고딕" panose="020B0503020000020004" pitchFamily="34" charset="-127"/>
              </a:defRPr>
            </a:lvl2pPr>
            <a:lvl3pPr marL="1143000" indent="-228600" eaLnBrk="0" hangingPunct="0">
              <a:defRPr>
                <a:solidFill>
                  <a:schemeClr val="tx1"/>
                </a:solidFill>
                <a:latin typeface="Arial" panose="020B0604020202020204" pitchFamily="34" charset="0"/>
                <a:ea typeface="맑은 고딕" panose="020B0503020000020004" pitchFamily="34" charset="-127"/>
              </a:defRPr>
            </a:lvl3pPr>
            <a:lvl4pPr marL="1600200" indent="-228600" eaLnBrk="0" hangingPunct="0">
              <a:defRPr>
                <a:solidFill>
                  <a:schemeClr val="tx1"/>
                </a:solidFill>
                <a:latin typeface="Arial" panose="020B0604020202020204" pitchFamily="34" charset="0"/>
                <a:ea typeface="맑은 고딕" panose="020B0503020000020004" pitchFamily="34" charset="-127"/>
              </a:defRPr>
            </a:lvl4pPr>
            <a:lvl5pPr marL="2057400" indent="-228600" eaLnBrk="0" hangingPunct="0">
              <a:defRPr>
                <a:solidFill>
                  <a:schemeClr val="tx1"/>
                </a:solidFill>
                <a:latin typeface="Arial" panose="020B0604020202020204" pitchFamily="34" charset="0"/>
                <a:ea typeface="맑은 고딕" panose="020B0503020000020004"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맑은 고딕" panose="020B0503020000020004" pitchFamily="34" charset="-127"/>
              </a:defRPr>
            </a:lvl9pPr>
          </a:lstStyle>
          <a:p>
            <a:pPr eaLnBrk="1" hangingPunct="1">
              <a:defRPr/>
            </a:pPr>
            <a:r>
              <a:rPr lang="id-ID" sz="2400" dirty="0">
                <a:latin typeface="Candara" panose="020E0502030303020204" pitchFamily="34" charset="0"/>
                <a:cs typeface="Arial" panose="020B0604020202020204" pitchFamily="34" charset="0"/>
              </a:rPr>
              <a:t>Pasal 11 ayat (6)	</a:t>
            </a:r>
          </a:p>
          <a:p>
            <a:pPr eaLnBrk="1" hangingPunct="1">
              <a:defRPr/>
            </a:pPr>
            <a:endParaRPr lang="id-ID" sz="2400" dirty="0">
              <a:latin typeface="Candara" panose="020E0502030303020204" pitchFamily="34" charset="0"/>
              <a:cs typeface="Arial" panose="020B0604020202020204" pitchFamily="34" charset="0"/>
            </a:endParaRPr>
          </a:p>
          <a:p>
            <a:pPr marL="0" indent="0" eaLnBrk="1" hangingPunct="1">
              <a:defRPr/>
            </a:pPr>
            <a:r>
              <a:rPr lang="id-ID" sz="2400" dirty="0">
                <a:latin typeface="Candara" panose="020E0502030303020204" pitchFamily="34" charset="0"/>
                <a:cs typeface="Arial" panose="020B0604020202020204" pitchFamily="34" charset="0"/>
              </a:rPr>
              <a:t>Jenis Tenaga Kesehatan yang termasuk dalam kelompok tenaga kefarmasian sebagaimana dimaksud pada ayat (1) huruf e terdiri atas Apoteker dan Tenaga Teknis Kefarmasian.</a:t>
            </a:r>
          </a:p>
        </p:txBody>
      </p:sp>
    </p:spTree>
    <p:extLst>
      <p:ext uri="{BB962C8B-B14F-4D97-AF65-F5344CB8AC3E}">
        <p14:creationId xmlns:p14="http://schemas.microsoft.com/office/powerpoint/2010/main" val="2137485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227" y="1423556"/>
            <a:ext cx="9478385" cy="3353826"/>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id-ID" b="1" spc="600" dirty="0">
                <a:solidFill>
                  <a:srgbClr val="0070C0"/>
                </a:solidFill>
                <a:latin typeface="Broadway" panose="04040905080B02020502" pitchFamily="82" charset="0"/>
              </a:rPr>
              <a:t>PAFI JABAR JUARA</a:t>
            </a:r>
          </a:p>
        </p:txBody>
      </p:sp>
      <p:sp>
        <p:nvSpPr>
          <p:cNvPr id="3" name="Subtitle 2"/>
          <p:cNvSpPr>
            <a:spLocks noGrp="1"/>
          </p:cNvSpPr>
          <p:nvPr>
            <p:ph type="subTitle" idx="1"/>
          </p:nvPr>
        </p:nvSpPr>
        <p:spPr>
          <a:xfrm>
            <a:off x="1480479" y="595158"/>
            <a:ext cx="9260088" cy="816099"/>
          </a:xfrm>
        </p:spPr>
        <p:txBody>
          <a:bodyPr>
            <a:normAutofit/>
          </a:bodyPr>
          <a:lstStyle/>
          <a:p>
            <a:r>
              <a:rPr lang="en-US" sz="3600" dirty="0"/>
              <a:t>I</a:t>
            </a:r>
            <a:r>
              <a:rPr lang="id-ID" sz="3600" dirty="0"/>
              <a:t>I</a:t>
            </a:r>
            <a:r>
              <a:rPr lang="en-US" sz="3600" dirty="0"/>
              <a:t>I. </a:t>
            </a:r>
            <a:r>
              <a:rPr lang="id-ID" sz="3600" dirty="0"/>
              <a:t>KODE ETIKA</a:t>
            </a:r>
            <a:endParaRPr lang="id-ID" sz="3600" dirty="0">
              <a:solidFill>
                <a:schemeClr val="tx1"/>
              </a:solidFill>
            </a:endParaRPr>
          </a:p>
        </p:txBody>
      </p:sp>
    </p:spTree>
    <p:extLst>
      <p:ext uri="{BB962C8B-B14F-4D97-AF65-F5344CB8AC3E}">
        <p14:creationId xmlns:p14="http://schemas.microsoft.com/office/powerpoint/2010/main" val="336587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5168" y="138114"/>
            <a:ext cx="9757833" cy="846137"/>
          </a:xfrm>
          <a:solidFill>
            <a:srgbClr val="CCFFCC">
              <a:alpha val="70195"/>
            </a:srgbClr>
          </a:solidFill>
        </p:spPr>
        <p:txBody>
          <a:bodyPr/>
          <a:lstStyle/>
          <a:p>
            <a:pPr eaLnBrk="1" hangingPunct="1"/>
            <a:r>
              <a:rPr lang="en-US" sz="4000">
                <a:solidFill>
                  <a:srgbClr val="2B8195"/>
                </a:solidFill>
                <a:latin typeface="Showcard Gothic" pitchFamily="82" charset="0"/>
              </a:rPr>
              <a:t>Pengertian KODE ETIK (1)</a:t>
            </a:r>
          </a:p>
        </p:txBody>
      </p:sp>
      <p:sp>
        <p:nvSpPr>
          <p:cNvPr id="209923" name="Rectangle 3"/>
          <p:cNvSpPr>
            <a:spLocks noGrp="1" noChangeArrowheads="1"/>
          </p:cNvSpPr>
          <p:nvPr>
            <p:ph type="body" idx="4294967295"/>
          </p:nvPr>
        </p:nvSpPr>
        <p:spPr>
          <a:xfrm>
            <a:off x="624418" y="1700213"/>
            <a:ext cx="10847916" cy="4406900"/>
          </a:xfrm>
        </p:spPr>
        <p:txBody>
          <a:bodyPr/>
          <a:lstStyle/>
          <a:p>
            <a:pPr eaLnBrk="1" hangingPunct="1">
              <a:spcBef>
                <a:spcPct val="35000"/>
              </a:spcBef>
              <a:spcAft>
                <a:spcPct val="40000"/>
              </a:spcAft>
            </a:pPr>
            <a:r>
              <a:rPr lang="en-US" sz="3300" i="1">
                <a:solidFill>
                  <a:schemeClr val="accent2"/>
                </a:solidFill>
                <a:latin typeface="Rockwell Extra Bold" pitchFamily="18" charset="0"/>
              </a:rPr>
              <a:t>Kode</a:t>
            </a:r>
            <a:r>
              <a:rPr lang="en-US" i="1"/>
              <a:t>,</a:t>
            </a:r>
            <a:r>
              <a:rPr lang="en-US"/>
              <a:t> yaitu tanda-tanda atau simbol-simbol yang berupa tulisan, gambar,atau benda yang disepakati untuk maksud-maksud tertentu</a:t>
            </a:r>
          </a:p>
          <a:p>
            <a:pPr eaLnBrk="1" hangingPunct="1">
              <a:spcBef>
                <a:spcPct val="35000"/>
              </a:spcBef>
              <a:spcAft>
                <a:spcPct val="40000"/>
              </a:spcAft>
            </a:pPr>
            <a:r>
              <a:rPr lang="en-US" sz="3300" b="1" i="1">
                <a:solidFill>
                  <a:schemeClr val="accent2"/>
                </a:solidFill>
                <a:latin typeface="Rockwell Extra Bold" pitchFamily="18" charset="0"/>
              </a:rPr>
              <a:t>Kode etik</a:t>
            </a:r>
            <a:r>
              <a:rPr lang="en-US"/>
              <a:t>, yaitu norma atau azas yang diterima oleh suatu kelompok tertentu sebagai landasan tingkah laku sehari-hari di masyarakat maupun di tempat kerja</a:t>
            </a:r>
          </a:p>
        </p:txBody>
      </p:sp>
    </p:spTree>
    <p:extLst>
      <p:ext uri="{BB962C8B-B14F-4D97-AF65-F5344CB8AC3E}">
        <p14:creationId xmlns:p14="http://schemas.microsoft.com/office/powerpoint/2010/main" val="42834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checkerboard(across)">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checkerboard(across)">
                                      <p:cBhvr>
                                        <p:cTn id="12" dur="500"/>
                                        <p:tgtEl>
                                          <p:spTgt spid="209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CCFFCC">
              <a:alpha val="70195"/>
            </a:srgbClr>
          </a:solidFill>
        </p:spPr>
        <p:txBody>
          <a:bodyPr/>
          <a:lstStyle/>
          <a:p>
            <a:pPr eaLnBrk="1" hangingPunct="1"/>
            <a:r>
              <a:rPr lang="en-US" sz="4000">
                <a:solidFill>
                  <a:srgbClr val="2B8195"/>
                </a:solidFill>
                <a:latin typeface="Showcard Gothic" pitchFamily="82" charset="0"/>
              </a:rPr>
              <a:t>Pengertian KODE ETIK (2)</a:t>
            </a:r>
          </a:p>
        </p:txBody>
      </p:sp>
      <p:sp>
        <p:nvSpPr>
          <p:cNvPr id="253955" name="Rectangle 3"/>
          <p:cNvSpPr>
            <a:spLocks noGrp="1" noChangeArrowheads="1"/>
          </p:cNvSpPr>
          <p:nvPr>
            <p:ph type="body" idx="4294967295"/>
          </p:nvPr>
        </p:nvSpPr>
        <p:spPr>
          <a:xfrm>
            <a:off x="624418" y="2214695"/>
            <a:ext cx="10847916" cy="3892418"/>
          </a:xfrm>
        </p:spPr>
        <p:txBody>
          <a:bodyPr/>
          <a:lstStyle/>
          <a:p>
            <a:pPr eaLnBrk="1" hangingPunct="1">
              <a:spcBef>
                <a:spcPct val="35000"/>
              </a:spcBef>
              <a:spcAft>
                <a:spcPct val="40000"/>
              </a:spcAft>
            </a:pPr>
            <a:r>
              <a:rPr lang="en-US" sz="3300" b="1" i="1" dirty="0" err="1">
                <a:solidFill>
                  <a:schemeClr val="accent2"/>
                </a:solidFill>
                <a:latin typeface="Rockwell Extra Bold" pitchFamily="18" charset="0"/>
              </a:rPr>
              <a:t>Kode</a:t>
            </a:r>
            <a:r>
              <a:rPr lang="en-US" sz="3300" b="1" i="1" dirty="0">
                <a:solidFill>
                  <a:schemeClr val="accent2"/>
                </a:solidFill>
                <a:latin typeface="Rockwell Extra Bold" pitchFamily="18" charset="0"/>
              </a:rPr>
              <a:t> </a:t>
            </a:r>
            <a:r>
              <a:rPr lang="en-US" sz="3300" b="1" i="1" dirty="0" err="1">
                <a:solidFill>
                  <a:schemeClr val="accent2"/>
                </a:solidFill>
                <a:latin typeface="Rockwell Extra Bold" pitchFamily="18" charset="0"/>
              </a:rPr>
              <a:t>etik</a:t>
            </a:r>
            <a:r>
              <a:rPr lang="en-US" dirty="0"/>
              <a:t>, </a:t>
            </a:r>
            <a:r>
              <a:rPr lang="en-US" dirty="0" err="1"/>
              <a:t>yaitu</a:t>
            </a:r>
            <a:r>
              <a:rPr lang="en-US" dirty="0"/>
              <a:t> </a:t>
            </a:r>
            <a:r>
              <a:rPr lang="en-US" dirty="0" err="1"/>
              <a:t>sistem</a:t>
            </a:r>
            <a:r>
              <a:rPr lang="en-US" dirty="0"/>
              <a:t> </a:t>
            </a:r>
            <a:r>
              <a:rPr lang="en-US" dirty="0" err="1"/>
              <a:t>norma</a:t>
            </a:r>
            <a:r>
              <a:rPr lang="en-US" dirty="0"/>
              <a:t>, </a:t>
            </a:r>
            <a:r>
              <a:rPr lang="en-US" dirty="0" err="1"/>
              <a:t>nilai</a:t>
            </a:r>
            <a:r>
              <a:rPr lang="en-US" dirty="0"/>
              <a:t> </a:t>
            </a:r>
            <a:r>
              <a:rPr lang="en-US" dirty="0" err="1"/>
              <a:t>dan</a:t>
            </a:r>
            <a:r>
              <a:rPr lang="en-US" dirty="0"/>
              <a:t> </a:t>
            </a:r>
            <a:r>
              <a:rPr lang="en-US" dirty="0" err="1"/>
              <a:t>aturan</a:t>
            </a:r>
            <a:r>
              <a:rPr lang="en-US" dirty="0"/>
              <a:t> </a:t>
            </a:r>
            <a:r>
              <a:rPr lang="en-US" dirty="0" err="1"/>
              <a:t>tertulis</a:t>
            </a:r>
            <a:r>
              <a:rPr lang="en-US" dirty="0"/>
              <a:t> yang </a:t>
            </a:r>
            <a:r>
              <a:rPr lang="en-US" dirty="0" err="1"/>
              <a:t>secara</a:t>
            </a:r>
            <a:r>
              <a:rPr lang="en-US" dirty="0"/>
              <a:t> </a:t>
            </a:r>
            <a:r>
              <a:rPr lang="en-US" dirty="0" err="1"/>
              <a:t>tegas</a:t>
            </a:r>
            <a:r>
              <a:rPr lang="en-US" dirty="0"/>
              <a:t> </a:t>
            </a:r>
            <a:r>
              <a:rPr lang="en-US" dirty="0" err="1"/>
              <a:t>menyatakan</a:t>
            </a:r>
            <a:r>
              <a:rPr lang="en-US" dirty="0"/>
              <a:t> </a:t>
            </a:r>
            <a:r>
              <a:rPr lang="en-US" dirty="0" err="1"/>
              <a:t>apa</a:t>
            </a:r>
            <a:r>
              <a:rPr lang="en-US" dirty="0"/>
              <a:t> yang </a:t>
            </a:r>
            <a:r>
              <a:rPr lang="en-US" dirty="0" err="1"/>
              <a:t>benar</a:t>
            </a:r>
            <a:r>
              <a:rPr lang="en-US" dirty="0"/>
              <a:t> </a:t>
            </a:r>
            <a:r>
              <a:rPr lang="en-US" dirty="0" err="1"/>
              <a:t>dan</a:t>
            </a:r>
            <a:r>
              <a:rPr lang="en-US" dirty="0"/>
              <a:t> </a:t>
            </a:r>
            <a:r>
              <a:rPr lang="en-US" dirty="0" err="1"/>
              <a:t>baik</a:t>
            </a:r>
            <a:r>
              <a:rPr lang="en-US" dirty="0"/>
              <a:t>, </a:t>
            </a:r>
            <a:r>
              <a:rPr lang="en-US" dirty="0" err="1"/>
              <a:t>dan</a:t>
            </a:r>
            <a:r>
              <a:rPr lang="en-US" dirty="0"/>
              <a:t> </a:t>
            </a:r>
            <a:r>
              <a:rPr lang="en-US" dirty="0" err="1"/>
              <a:t>apa</a:t>
            </a:r>
            <a:r>
              <a:rPr lang="en-US" dirty="0"/>
              <a:t> yang </a:t>
            </a:r>
            <a:r>
              <a:rPr lang="en-US" dirty="0" err="1"/>
              <a:t>tidak</a:t>
            </a:r>
            <a:r>
              <a:rPr lang="en-US" dirty="0"/>
              <a:t> </a:t>
            </a:r>
            <a:r>
              <a:rPr lang="en-US" dirty="0" err="1"/>
              <a:t>benar</a:t>
            </a:r>
            <a:r>
              <a:rPr lang="en-US" dirty="0"/>
              <a:t> </a:t>
            </a:r>
            <a:r>
              <a:rPr lang="en-US" dirty="0" err="1"/>
              <a:t>dan</a:t>
            </a:r>
            <a:r>
              <a:rPr lang="en-US" dirty="0"/>
              <a:t> </a:t>
            </a:r>
            <a:r>
              <a:rPr lang="en-US" dirty="0" err="1"/>
              <a:t>tidak</a:t>
            </a:r>
            <a:r>
              <a:rPr lang="en-US" dirty="0"/>
              <a:t> </a:t>
            </a:r>
            <a:r>
              <a:rPr lang="en-US" dirty="0" err="1"/>
              <a:t>baik</a:t>
            </a:r>
            <a:r>
              <a:rPr lang="en-US" dirty="0"/>
              <a:t>, </a:t>
            </a:r>
            <a:r>
              <a:rPr lang="en-US" dirty="0" err="1"/>
              <a:t>bagi</a:t>
            </a:r>
            <a:r>
              <a:rPr lang="en-US" dirty="0"/>
              <a:t> </a:t>
            </a:r>
            <a:r>
              <a:rPr lang="en-US" dirty="0" err="1"/>
              <a:t>profesional</a:t>
            </a:r>
            <a:endParaRPr lang="en-US" dirty="0"/>
          </a:p>
          <a:p>
            <a:pPr eaLnBrk="1" hangingPunct="1">
              <a:spcBef>
                <a:spcPct val="35000"/>
              </a:spcBef>
              <a:spcAft>
                <a:spcPct val="40000"/>
              </a:spcAft>
            </a:pPr>
            <a:r>
              <a:rPr lang="en-US" sz="3300" b="1" i="1" dirty="0" err="1">
                <a:solidFill>
                  <a:schemeClr val="accent2"/>
                </a:solidFill>
                <a:latin typeface="Rockwell Extra Bold" pitchFamily="18" charset="0"/>
              </a:rPr>
              <a:t>Kode</a:t>
            </a:r>
            <a:r>
              <a:rPr lang="en-US" sz="3300" b="1" i="1" dirty="0">
                <a:solidFill>
                  <a:schemeClr val="accent2"/>
                </a:solidFill>
                <a:latin typeface="Rockwell Extra Bold" pitchFamily="18" charset="0"/>
              </a:rPr>
              <a:t> </a:t>
            </a:r>
            <a:r>
              <a:rPr lang="en-US" sz="3300" b="1" i="1" dirty="0" err="1">
                <a:solidFill>
                  <a:schemeClr val="accent2"/>
                </a:solidFill>
                <a:latin typeface="Rockwell Extra Bold" pitchFamily="18" charset="0"/>
              </a:rPr>
              <a:t>etik</a:t>
            </a:r>
            <a:r>
              <a:rPr lang="en-US" dirty="0"/>
              <a:t>, </a:t>
            </a:r>
            <a:r>
              <a:rPr lang="en-US" dirty="0" err="1"/>
              <a:t>menyatakan</a:t>
            </a:r>
            <a:r>
              <a:rPr lang="en-US" dirty="0"/>
              <a:t> </a:t>
            </a:r>
            <a:r>
              <a:rPr lang="en-US" dirty="0" err="1"/>
              <a:t>tindakan</a:t>
            </a:r>
            <a:r>
              <a:rPr lang="en-US" dirty="0"/>
              <a:t> </a:t>
            </a:r>
            <a:r>
              <a:rPr lang="en-US" dirty="0" err="1"/>
              <a:t>apa</a:t>
            </a:r>
            <a:r>
              <a:rPr lang="en-US" dirty="0"/>
              <a:t> yang </a:t>
            </a:r>
            <a:r>
              <a:rPr lang="en-US" dirty="0" err="1"/>
              <a:t>benar</a:t>
            </a:r>
            <a:r>
              <a:rPr lang="en-US" dirty="0"/>
              <a:t> </a:t>
            </a:r>
            <a:r>
              <a:rPr lang="en-US" dirty="0" err="1"/>
              <a:t>atau</a:t>
            </a:r>
            <a:r>
              <a:rPr lang="en-US" dirty="0"/>
              <a:t> </a:t>
            </a:r>
            <a:r>
              <a:rPr lang="en-US" dirty="0" err="1"/>
              <a:t>salah</a:t>
            </a:r>
            <a:r>
              <a:rPr lang="en-US" dirty="0"/>
              <a:t>, </a:t>
            </a:r>
            <a:r>
              <a:rPr lang="en-US" dirty="0" err="1"/>
              <a:t>serta</a:t>
            </a:r>
            <a:r>
              <a:rPr lang="en-US" dirty="0"/>
              <a:t> </a:t>
            </a:r>
            <a:r>
              <a:rPr lang="en-US" dirty="0" err="1"/>
              <a:t>perbuatan</a:t>
            </a:r>
            <a:r>
              <a:rPr lang="en-US" dirty="0"/>
              <a:t> </a:t>
            </a:r>
            <a:r>
              <a:rPr lang="en-US" dirty="0" err="1"/>
              <a:t>apa</a:t>
            </a:r>
            <a:r>
              <a:rPr lang="en-US" dirty="0"/>
              <a:t> yang </a:t>
            </a:r>
            <a:r>
              <a:rPr lang="en-US" dirty="0" err="1"/>
              <a:t>harus</a:t>
            </a:r>
            <a:r>
              <a:rPr lang="en-US" dirty="0"/>
              <a:t> </a:t>
            </a:r>
            <a:r>
              <a:rPr lang="en-US" dirty="0" err="1"/>
              <a:t>dilakukan</a:t>
            </a:r>
            <a:r>
              <a:rPr lang="en-US" dirty="0"/>
              <a:t> </a:t>
            </a:r>
            <a:r>
              <a:rPr lang="en-US" dirty="0" err="1"/>
              <a:t>atau</a:t>
            </a:r>
            <a:r>
              <a:rPr lang="en-US" dirty="0"/>
              <a:t> </a:t>
            </a:r>
            <a:r>
              <a:rPr lang="en-US" dirty="0" err="1"/>
              <a:t>harus</a:t>
            </a:r>
            <a:r>
              <a:rPr lang="en-US" dirty="0"/>
              <a:t> </a:t>
            </a:r>
            <a:r>
              <a:rPr lang="en-US" dirty="0" err="1"/>
              <a:t>dihindari</a:t>
            </a:r>
            <a:endParaRPr lang="en-US" dirty="0"/>
          </a:p>
        </p:txBody>
      </p:sp>
    </p:spTree>
    <p:extLst>
      <p:ext uri="{BB962C8B-B14F-4D97-AF65-F5344CB8AC3E}">
        <p14:creationId xmlns:p14="http://schemas.microsoft.com/office/powerpoint/2010/main" val="384713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checkerboard(across)">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3955">
                                            <p:txEl>
                                              <p:pRg st="1" end="1"/>
                                            </p:txEl>
                                          </p:spTgt>
                                        </p:tgtEl>
                                        <p:attrNameLst>
                                          <p:attrName>style.visibility</p:attrName>
                                        </p:attrNameLst>
                                      </p:cBhvr>
                                      <p:to>
                                        <p:strVal val="visible"/>
                                      </p:to>
                                    </p:set>
                                    <p:animEffect transition="in" filter="checkerboard(across)">
                                      <p:cBhvr>
                                        <p:cTn id="12" dur="500"/>
                                        <p:tgtEl>
                                          <p:spTgt spid="253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CCFFCC">
              <a:alpha val="70195"/>
            </a:srgbClr>
          </a:solidFill>
        </p:spPr>
        <p:txBody>
          <a:bodyPr/>
          <a:lstStyle/>
          <a:p>
            <a:pPr eaLnBrk="1" hangingPunct="1"/>
            <a:r>
              <a:rPr lang="en-US" sz="4000">
                <a:solidFill>
                  <a:srgbClr val="2B8195"/>
                </a:solidFill>
                <a:latin typeface="Showcard Gothic" pitchFamily="82" charset="0"/>
              </a:rPr>
              <a:t>Tujuan KODE ETIK</a:t>
            </a:r>
          </a:p>
        </p:txBody>
      </p:sp>
      <p:sp>
        <p:nvSpPr>
          <p:cNvPr id="254979" name="Rectangle 3"/>
          <p:cNvSpPr>
            <a:spLocks noGrp="1" noChangeArrowheads="1"/>
          </p:cNvSpPr>
          <p:nvPr>
            <p:ph type="body" idx="4294967295"/>
          </p:nvPr>
        </p:nvSpPr>
        <p:spPr>
          <a:xfrm>
            <a:off x="719667" y="2214695"/>
            <a:ext cx="10900872" cy="3071692"/>
          </a:xfrm>
        </p:spPr>
        <p:txBody>
          <a:bodyPr rtlCol="0">
            <a:noAutofit/>
          </a:bodyPr>
          <a:lstStyle/>
          <a:p>
            <a:pPr marL="339725" indent="-280988" eaLnBrk="1" fontAlgn="auto" hangingPunct="1">
              <a:lnSpc>
                <a:spcPct val="105000"/>
              </a:lnSpc>
              <a:spcBef>
                <a:spcPct val="35000"/>
              </a:spcBef>
              <a:spcAft>
                <a:spcPct val="40000"/>
              </a:spcAft>
              <a:buFont typeface="Arial" pitchFamily="34" charset="0"/>
              <a:buChar char="•"/>
              <a:defRPr/>
            </a:pPr>
            <a:r>
              <a:rPr lang="en-US" dirty="0">
                <a:effectLst>
                  <a:outerShdw blurRad="38100" dist="38100" dir="2700000" algn="tl">
                    <a:srgbClr val="C0C0C0"/>
                  </a:outerShdw>
                </a:effectLst>
              </a:rPr>
              <a:t>Agar </a:t>
            </a:r>
            <a:r>
              <a:rPr lang="en-US" dirty="0" err="1">
                <a:effectLst>
                  <a:outerShdw blurRad="38100" dist="38100" dir="2700000" algn="tl">
                    <a:srgbClr val="C0C0C0"/>
                  </a:outerShdw>
                </a:effectLst>
              </a:rPr>
              <a:t>profesional</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memberikan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layanan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sebaik-baiknya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kepada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masyarakat</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pengguna</a:t>
            </a:r>
            <a:endParaRPr lang="en-US" dirty="0">
              <a:effectLst>
                <a:outerShdw blurRad="38100" dist="38100" dir="2700000" algn="tl">
                  <a:srgbClr val="C0C0C0"/>
                </a:outerShdw>
              </a:effectLst>
            </a:endParaRPr>
          </a:p>
          <a:p>
            <a:pPr marL="339725" indent="-280988" eaLnBrk="1" fontAlgn="auto" hangingPunct="1">
              <a:lnSpc>
                <a:spcPct val="105000"/>
              </a:lnSpc>
              <a:spcBef>
                <a:spcPct val="35000"/>
              </a:spcBef>
              <a:spcAft>
                <a:spcPct val="40000"/>
              </a:spcAft>
              <a:buFont typeface="Arial" pitchFamily="34" charset="0"/>
              <a:buChar char="•"/>
              <a:defRPr/>
            </a:pPr>
            <a:r>
              <a:rPr lang="en-US" dirty="0">
                <a:effectLst>
                  <a:outerShdw blurRad="38100" dist="38100" dir="2700000" algn="tl">
                    <a:srgbClr val="C0C0C0"/>
                  </a:outerShdw>
                </a:effectLst>
              </a:rPr>
              <a:t>Agar </a:t>
            </a:r>
            <a:r>
              <a:rPr lang="en-US" dirty="0" err="1">
                <a:effectLst>
                  <a:outerShdw blurRad="38100" dist="38100" dir="2700000" algn="tl">
                    <a:srgbClr val="C0C0C0"/>
                  </a:outerShdw>
                </a:effectLst>
              </a:rPr>
              <a:t>masyarakat</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pengguna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terlindungi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dari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tindakan</a:t>
            </a:r>
            <a:r>
              <a:rPr lang="en-US" dirty="0">
                <a:effectLst>
                  <a:outerShdw blurRad="38100" dist="38100" dir="2700000" algn="tl">
                    <a:srgbClr val="C0C0C0"/>
                  </a:outerShdw>
                </a:effectLst>
              </a:rPr>
              <a:t> yang </a:t>
            </a:r>
            <a:r>
              <a:rPr lang="en-US" dirty="0" err="1">
                <a:effectLst>
                  <a:outerShdw blurRad="38100" dist="38100" dir="2700000" algn="tl">
                    <a:srgbClr val="C0C0C0"/>
                  </a:outerShdw>
                </a:effectLst>
              </a:rPr>
              <a:t>tidak</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profesional</a:t>
            </a: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5674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checkerboard(across)">
                                      <p:cBhvr>
                                        <p:cTn id="7" dur="500"/>
                                        <p:tgtEl>
                                          <p:spTgt spid="254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4979">
                                            <p:txEl>
                                              <p:pRg st="1" end="1"/>
                                            </p:txEl>
                                          </p:spTgt>
                                        </p:tgtEl>
                                        <p:attrNameLst>
                                          <p:attrName>style.visibility</p:attrName>
                                        </p:attrNameLst>
                                      </p:cBhvr>
                                      <p:to>
                                        <p:strVal val="visible"/>
                                      </p:to>
                                    </p:set>
                                    <p:animEffect transition="in" filter="checkerboard(across)">
                                      <p:cBhvr>
                                        <p:cTn id="12" dur="500"/>
                                        <p:tgtEl>
                                          <p:spTgt spid="254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27051" y="138113"/>
            <a:ext cx="9539816" cy="842962"/>
          </a:xfrm>
          <a:solidFill>
            <a:srgbClr val="CCFFCC">
              <a:alpha val="70195"/>
            </a:srgbClr>
          </a:solidFill>
        </p:spPr>
        <p:txBody>
          <a:bodyPr/>
          <a:lstStyle/>
          <a:p>
            <a:pPr eaLnBrk="1" hangingPunct="1"/>
            <a:r>
              <a:rPr lang="en-US" sz="4000">
                <a:solidFill>
                  <a:srgbClr val="2B8195"/>
                </a:solidFill>
                <a:latin typeface="Showcard Gothic" pitchFamily="82" charset="0"/>
              </a:rPr>
              <a:t>Kode etik profesi </a:t>
            </a:r>
            <a:r>
              <a:rPr lang="en-US" sz="4000">
                <a:solidFill>
                  <a:schemeClr val="accent2"/>
                </a:solidFill>
                <a:latin typeface="Showcard Gothic" pitchFamily="82" charset="0"/>
              </a:rPr>
              <a:t>(K.E.P)</a:t>
            </a:r>
          </a:p>
        </p:txBody>
      </p:sp>
      <p:sp>
        <p:nvSpPr>
          <p:cNvPr id="223235" name="Rectangle 3"/>
          <p:cNvSpPr>
            <a:spLocks noGrp="1" noChangeArrowheads="1"/>
          </p:cNvSpPr>
          <p:nvPr>
            <p:ph type="body" idx="4294967295"/>
          </p:nvPr>
        </p:nvSpPr>
        <p:spPr>
          <a:xfrm>
            <a:off x="624417" y="1700214"/>
            <a:ext cx="10752667" cy="4319587"/>
          </a:xfrm>
        </p:spPr>
        <p:txBody>
          <a:bodyPr>
            <a:normAutofit/>
          </a:bodyPr>
          <a:lstStyle/>
          <a:p>
            <a:pPr marL="280988" indent="-280988" eaLnBrk="1" hangingPunct="1">
              <a:spcBef>
                <a:spcPct val="40000"/>
              </a:spcBef>
              <a:spcAft>
                <a:spcPct val="10000"/>
              </a:spcAft>
            </a:pPr>
            <a:r>
              <a:rPr lang="en-US" sz="2500"/>
              <a:t>Aturan atau ketentuan tertulis yang disepakati di dalam menjalankan suatu profesi</a:t>
            </a:r>
          </a:p>
          <a:p>
            <a:pPr marL="280988" indent="-280988" eaLnBrk="1" hangingPunct="1">
              <a:spcBef>
                <a:spcPct val="40000"/>
              </a:spcBef>
              <a:spcAft>
                <a:spcPct val="10000"/>
              </a:spcAft>
            </a:pPr>
            <a:r>
              <a:rPr lang="en-US" sz="2500"/>
              <a:t>Umumnya dikeluarkan oleh asosiasi atau organisasi tertentu </a:t>
            </a:r>
            <a:r>
              <a:rPr lang="en-US" sz="1700">
                <a:solidFill>
                  <a:schemeClr val="accent2"/>
                </a:solidFill>
              </a:rPr>
              <a:t>(profesi, politik, sosial, dll)</a:t>
            </a:r>
          </a:p>
          <a:p>
            <a:pPr marL="280988" indent="-280988" eaLnBrk="1" hangingPunct="1">
              <a:spcBef>
                <a:spcPct val="40000"/>
              </a:spcBef>
              <a:spcAft>
                <a:spcPct val="10000"/>
              </a:spcAft>
            </a:pPr>
            <a:r>
              <a:rPr lang="en-US" sz="2100" u="sng"/>
              <a:t>Contoh di Indonesia</a:t>
            </a:r>
            <a:r>
              <a:rPr lang="en-US" sz="2100"/>
              <a:t>:</a:t>
            </a:r>
            <a:r>
              <a:rPr lang="en-US" sz="2500"/>
              <a:t> </a:t>
            </a:r>
            <a:r>
              <a:rPr lang="en-US" sz="1900">
                <a:solidFill>
                  <a:schemeClr val="accent2"/>
                </a:solidFill>
              </a:rPr>
              <a:t>IAI, IDI, PII, IPKIN (Ikatan profesi komputer Indonesia), IATKI (Ikatan Ahli Teknik Ketenagalistrikan Indonesia), dll</a:t>
            </a:r>
          </a:p>
          <a:p>
            <a:pPr marL="280988" indent="-280988" eaLnBrk="1" hangingPunct="1">
              <a:spcBef>
                <a:spcPct val="40000"/>
              </a:spcBef>
              <a:spcAft>
                <a:spcPct val="10000"/>
              </a:spcAft>
            </a:pPr>
            <a:r>
              <a:rPr lang="en-US" sz="2100" u="sng"/>
              <a:t>Contoh di Mancanegara</a:t>
            </a:r>
            <a:r>
              <a:rPr lang="en-US" sz="2100"/>
              <a:t> :</a:t>
            </a:r>
            <a:r>
              <a:rPr lang="en-US" sz="2500"/>
              <a:t> </a:t>
            </a:r>
            <a:r>
              <a:rPr lang="en-US" sz="1900">
                <a:solidFill>
                  <a:schemeClr val="accent2"/>
                </a:solidFill>
              </a:rPr>
              <a:t>ACM (Association for Computing Machinery), ICCP (Institute for Certification of Computer Programming, DPMA (Data Processing Management Association), ITAA (Information Technology Association of America),</a:t>
            </a:r>
            <a:r>
              <a:rPr lang="en-US" sz="2100">
                <a:solidFill>
                  <a:schemeClr val="accent2"/>
                </a:solidFill>
              </a:rPr>
              <a:t> </a:t>
            </a:r>
            <a:r>
              <a:rPr lang="en-US" sz="1900">
                <a:solidFill>
                  <a:schemeClr val="accent2"/>
                </a:solidFill>
              </a:rPr>
              <a:t>dll</a:t>
            </a:r>
          </a:p>
        </p:txBody>
      </p:sp>
    </p:spTree>
    <p:extLst>
      <p:ext uri="{BB962C8B-B14F-4D97-AF65-F5344CB8AC3E}">
        <p14:creationId xmlns:p14="http://schemas.microsoft.com/office/powerpoint/2010/main" val="43953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blinds(horizontal)">
                                      <p:cBhvr>
                                        <p:cTn id="7" dur="10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blinds(horizontal)">
                                      <p:cBhvr>
                                        <p:cTn id="12" dur="10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blinds(horizontal)">
                                      <p:cBhvr>
                                        <p:cTn id="17" dur="1000"/>
                                        <p:tgtEl>
                                          <p:spTgt spid="22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blinds(horizontal)">
                                      <p:cBhvr>
                                        <p:cTn id="22" dur="10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7051" y="138114"/>
            <a:ext cx="9539816" cy="846137"/>
          </a:xfrm>
          <a:solidFill>
            <a:srgbClr val="CCFFCC">
              <a:alpha val="70195"/>
            </a:srgbClr>
          </a:solidFill>
        </p:spPr>
        <p:txBody>
          <a:bodyPr rtlCol="0">
            <a:normAutofit/>
          </a:bodyPr>
          <a:lstStyle/>
          <a:p>
            <a:pPr eaLnBrk="1" fontAlgn="auto" hangingPunct="1">
              <a:spcAft>
                <a:spcPts val="0"/>
              </a:spcAft>
              <a:defRPr/>
            </a:pPr>
            <a:r>
              <a:rPr lang="en-US">
                <a:solidFill>
                  <a:srgbClr val="2B8195"/>
                </a:solidFill>
                <a:latin typeface="Showcard Gothic" pitchFamily="82" charset="0"/>
              </a:rPr>
              <a:t>Tujuan Kode Etik Profesi</a:t>
            </a:r>
          </a:p>
        </p:txBody>
      </p:sp>
      <p:sp>
        <p:nvSpPr>
          <p:cNvPr id="212995" name="Rectangle 3"/>
          <p:cNvSpPr>
            <a:spLocks noGrp="1" noChangeArrowheads="1"/>
          </p:cNvSpPr>
          <p:nvPr>
            <p:ph type="body" idx="4294967295"/>
          </p:nvPr>
        </p:nvSpPr>
        <p:spPr>
          <a:xfrm>
            <a:off x="237067" y="1652588"/>
            <a:ext cx="9410700" cy="4406900"/>
          </a:xfrm>
        </p:spPr>
        <p:txBody>
          <a:bodyPr>
            <a:normAutofit lnSpcReduction="10000"/>
          </a:bodyPr>
          <a:lstStyle/>
          <a:p>
            <a:pPr marL="609600" indent="-433388" eaLnBrk="1" hangingPunct="1">
              <a:spcBef>
                <a:spcPct val="30000"/>
              </a:spcBef>
              <a:buFontTx/>
              <a:buAutoNum type="arabicPeriod"/>
            </a:pPr>
            <a:r>
              <a:rPr lang="en-US" sz="2500">
                <a:latin typeface="Arial Narrow" pitchFamily="34" charset="0"/>
              </a:rPr>
              <a:t>Menjunjung tinggi martabat profesi</a:t>
            </a:r>
          </a:p>
          <a:p>
            <a:pPr marL="609600" indent="-433388" eaLnBrk="1" hangingPunct="1">
              <a:spcBef>
                <a:spcPct val="30000"/>
              </a:spcBef>
              <a:buFontTx/>
              <a:buAutoNum type="arabicPeriod"/>
            </a:pPr>
            <a:r>
              <a:rPr lang="en-US" sz="2500">
                <a:solidFill>
                  <a:schemeClr val="accent2"/>
                </a:solidFill>
                <a:latin typeface="Arial Narrow" pitchFamily="34" charset="0"/>
              </a:rPr>
              <a:t>Menjaga dan memelihara kesejahteraan para anggota</a:t>
            </a:r>
          </a:p>
          <a:p>
            <a:pPr marL="609600" indent="-433388" eaLnBrk="1" hangingPunct="1">
              <a:spcBef>
                <a:spcPct val="30000"/>
              </a:spcBef>
              <a:buFontTx/>
              <a:buAutoNum type="arabicPeriod"/>
            </a:pPr>
            <a:r>
              <a:rPr lang="en-US" sz="2500">
                <a:latin typeface="Arial Narrow" pitchFamily="34" charset="0"/>
              </a:rPr>
              <a:t>Meningkatkan pengabdian para anggota profesi</a:t>
            </a:r>
          </a:p>
          <a:p>
            <a:pPr marL="609600" indent="-433388" eaLnBrk="1" hangingPunct="1">
              <a:spcBef>
                <a:spcPct val="30000"/>
              </a:spcBef>
              <a:buFontTx/>
              <a:buAutoNum type="arabicPeriod"/>
            </a:pPr>
            <a:r>
              <a:rPr lang="en-US" sz="2500">
                <a:solidFill>
                  <a:schemeClr val="accent2"/>
                </a:solidFill>
                <a:latin typeface="Arial Narrow" pitchFamily="34" charset="0"/>
              </a:rPr>
              <a:t>Meningkatkan mutu profesi</a:t>
            </a:r>
          </a:p>
          <a:p>
            <a:pPr marL="609600" indent="-433388" eaLnBrk="1" hangingPunct="1">
              <a:spcBef>
                <a:spcPct val="30000"/>
              </a:spcBef>
              <a:buFontTx/>
              <a:buAutoNum type="arabicPeriod"/>
            </a:pPr>
            <a:r>
              <a:rPr lang="en-US" sz="2500">
                <a:latin typeface="Arial Narrow" pitchFamily="34" charset="0"/>
              </a:rPr>
              <a:t>Meningkatkan mutu organisasi profesi</a:t>
            </a:r>
          </a:p>
          <a:p>
            <a:pPr marL="609600" indent="-433388" eaLnBrk="1" hangingPunct="1">
              <a:spcBef>
                <a:spcPct val="30000"/>
              </a:spcBef>
              <a:buFontTx/>
              <a:buAutoNum type="arabicPeriod"/>
            </a:pPr>
            <a:r>
              <a:rPr lang="en-US" sz="2500">
                <a:solidFill>
                  <a:schemeClr val="accent2"/>
                </a:solidFill>
                <a:latin typeface="Arial Narrow" pitchFamily="34" charset="0"/>
              </a:rPr>
              <a:t>Meningkatkan layanan di atas keuntungan pribadi</a:t>
            </a:r>
          </a:p>
          <a:p>
            <a:pPr marL="609600" indent="-433388" eaLnBrk="1" hangingPunct="1">
              <a:spcBef>
                <a:spcPct val="30000"/>
              </a:spcBef>
              <a:buFontTx/>
              <a:buAutoNum type="arabicPeriod"/>
            </a:pPr>
            <a:r>
              <a:rPr lang="en-US" sz="2500">
                <a:latin typeface="Arial Narrow" pitchFamily="34" charset="0"/>
              </a:rPr>
              <a:t>Mempunyai organisasi profesional yang kuat dan terjalin erat</a:t>
            </a:r>
          </a:p>
          <a:p>
            <a:pPr marL="609600" indent="-433388" eaLnBrk="1" hangingPunct="1">
              <a:spcBef>
                <a:spcPct val="30000"/>
              </a:spcBef>
              <a:buFontTx/>
              <a:buAutoNum type="arabicPeriod"/>
            </a:pPr>
            <a:r>
              <a:rPr lang="en-US" sz="2500">
                <a:solidFill>
                  <a:schemeClr val="accent2"/>
                </a:solidFill>
                <a:latin typeface="Arial Narrow" pitchFamily="34" charset="0"/>
              </a:rPr>
              <a:t>Menentukan baku standarnya sendiri</a:t>
            </a:r>
          </a:p>
        </p:txBody>
      </p:sp>
    </p:spTree>
    <p:extLst>
      <p:ext uri="{BB962C8B-B14F-4D97-AF65-F5344CB8AC3E}">
        <p14:creationId xmlns:p14="http://schemas.microsoft.com/office/powerpoint/2010/main" val="31214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box(out)">
                                      <p:cBhvr>
                                        <p:cTn id="7" dur="20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box(out)">
                                      <p:cBhvr>
                                        <p:cTn id="12" dur="20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box(out)">
                                      <p:cBhvr>
                                        <p:cTn id="17" dur="2000"/>
                                        <p:tgtEl>
                                          <p:spTgt spid="212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2995">
                                            <p:txEl>
                                              <p:pRg st="3" end="3"/>
                                            </p:txEl>
                                          </p:spTgt>
                                        </p:tgtEl>
                                        <p:attrNameLst>
                                          <p:attrName>style.visibility</p:attrName>
                                        </p:attrNameLst>
                                      </p:cBhvr>
                                      <p:to>
                                        <p:strVal val="visible"/>
                                      </p:to>
                                    </p:set>
                                    <p:animEffect transition="in" filter="box(out)">
                                      <p:cBhvr>
                                        <p:cTn id="22" dur="2000"/>
                                        <p:tgtEl>
                                          <p:spTgt spid="212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2995">
                                            <p:txEl>
                                              <p:pRg st="4" end="4"/>
                                            </p:txEl>
                                          </p:spTgt>
                                        </p:tgtEl>
                                        <p:attrNameLst>
                                          <p:attrName>style.visibility</p:attrName>
                                        </p:attrNameLst>
                                      </p:cBhvr>
                                      <p:to>
                                        <p:strVal val="visible"/>
                                      </p:to>
                                    </p:set>
                                    <p:animEffect transition="in" filter="box(out)">
                                      <p:cBhvr>
                                        <p:cTn id="27" dur="2000"/>
                                        <p:tgtEl>
                                          <p:spTgt spid="212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2995">
                                            <p:txEl>
                                              <p:pRg st="5" end="5"/>
                                            </p:txEl>
                                          </p:spTgt>
                                        </p:tgtEl>
                                        <p:attrNameLst>
                                          <p:attrName>style.visibility</p:attrName>
                                        </p:attrNameLst>
                                      </p:cBhvr>
                                      <p:to>
                                        <p:strVal val="visible"/>
                                      </p:to>
                                    </p:set>
                                    <p:animEffect transition="in" filter="box(out)">
                                      <p:cBhvr>
                                        <p:cTn id="32" dur="2000"/>
                                        <p:tgtEl>
                                          <p:spTgt spid="2129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12995">
                                            <p:txEl>
                                              <p:pRg st="6" end="6"/>
                                            </p:txEl>
                                          </p:spTgt>
                                        </p:tgtEl>
                                        <p:attrNameLst>
                                          <p:attrName>style.visibility</p:attrName>
                                        </p:attrNameLst>
                                      </p:cBhvr>
                                      <p:to>
                                        <p:strVal val="visible"/>
                                      </p:to>
                                    </p:set>
                                    <p:animEffect transition="in" filter="box(out)">
                                      <p:cBhvr>
                                        <p:cTn id="37" dur="2000"/>
                                        <p:tgtEl>
                                          <p:spTgt spid="2129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12995">
                                            <p:txEl>
                                              <p:pRg st="7" end="7"/>
                                            </p:txEl>
                                          </p:spTgt>
                                        </p:tgtEl>
                                        <p:attrNameLst>
                                          <p:attrName>style.visibility</p:attrName>
                                        </p:attrNameLst>
                                      </p:cBhvr>
                                      <p:to>
                                        <p:strVal val="visible"/>
                                      </p:to>
                                    </p:set>
                                    <p:animEffect transition="in" filter="box(out)">
                                      <p:cBhvr>
                                        <p:cTn id="42" dur="2000"/>
                                        <p:tgtEl>
                                          <p:spTgt spid="212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227" y="1423556"/>
            <a:ext cx="9478385" cy="3353826"/>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id-ID" b="1" spc="600" dirty="0">
                <a:solidFill>
                  <a:srgbClr val="FF0000"/>
                </a:solidFill>
                <a:latin typeface="Broadway" panose="04040905080B02020502" pitchFamily="82" charset="0"/>
              </a:rPr>
              <a:t>PAFI JABAR JUARA</a:t>
            </a:r>
          </a:p>
        </p:txBody>
      </p:sp>
      <p:sp>
        <p:nvSpPr>
          <p:cNvPr id="3" name="Subtitle 2"/>
          <p:cNvSpPr>
            <a:spLocks noGrp="1"/>
          </p:cNvSpPr>
          <p:nvPr>
            <p:ph type="subTitle" idx="1"/>
          </p:nvPr>
        </p:nvSpPr>
        <p:spPr>
          <a:xfrm>
            <a:off x="1248255" y="1320858"/>
            <a:ext cx="5675071" cy="816099"/>
          </a:xfrm>
        </p:spPr>
        <p:txBody>
          <a:bodyPr>
            <a:normAutofit/>
          </a:bodyPr>
          <a:lstStyle/>
          <a:p>
            <a:r>
              <a:rPr lang="en-US" sz="3600" dirty="0"/>
              <a:t>I.   PENDAHULUAN</a:t>
            </a:r>
            <a:endParaRPr lang="id-ID" sz="3600" dirty="0">
              <a:solidFill>
                <a:schemeClr val="tx1"/>
              </a:solidFill>
            </a:endParaRPr>
          </a:p>
        </p:txBody>
      </p:sp>
      <p:sp>
        <p:nvSpPr>
          <p:cNvPr id="5" name="Subtitle 2"/>
          <p:cNvSpPr txBox="1">
            <a:spLocks/>
          </p:cNvSpPr>
          <p:nvPr/>
        </p:nvSpPr>
        <p:spPr>
          <a:xfrm>
            <a:off x="1400655" y="1473258"/>
            <a:ext cx="5675071" cy="816099"/>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kumimoji="0" lang="en-US" sz="3600" b="0" i="0" u="none" strike="noStrike" kern="1200" cap="none" spc="0" normalizeH="0" baseline="0" noProof="0">
                <a:ln>
                  <a:noFill/>
                </a:ln>
                <a:solidFill>
                  <a:schemeClr val="tx1"/>
                </a:solidFill>
                <a:effectLst/>
                <a:uLnTx/>
                <a:uFillTx/>
                <a:latin typeface="+mn-lt"/>
                <a:ea typeface="+mn-ea"/>
                <a:cs typeface="+mn-cs"/>
              </a:rPr>
              <a:t>I.   PENDAHULUAN</a:t>
            </a:r>
            <a:endParaRPr kumimoji="0" lang="id-ID"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6686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16633"/>
            <a:ext cx="10033000" cy="503237"/>
          </a:xfrm>
          <a:solidFill>
            <a:srgbClr val="CCFFCC">
              <a:alpha val="70979"/>
            </a:srgbClr>
          </a:solidFill>
        </p:spPr>
        <p:txBody>
          <a:bodyPr rtlCol="0">
            <a:normAutofit fontScale="90000"/>
          </a:bodyPr>
          <a:lstStyle/>
          <a:p>
            <a:pPr marL="361950" eaLnBrk="1" fontAlgn="auto" hangingPunct="1">
              <a:spcAft>
                <a:spcPts val="0"/>
              </a:spcAft>
              <a:defRPr/>
            </a:pPr>
            <a:r>
              <a:rPr lang="id-ID" sz="4000" dirty="0">
                <a:solidFill>
                  <a:srgbClr val="2B8195"/>
                </a:solidFill>
                <a:latin typeface="Showcard Gothic" pitchFamily="82" charset="0"/>
              </a:rPr>
              <a:t>Fungsi </a:t>
            </a:r>
            <a:r>
              <a:rPr lang="en-US" sz="4000" dirty="0" err="1">
                <a:solidFill>
                  <a:srgbClr val="2B8195"/>
                </a:solidFill>
                <a:latin typeface="Showcard Gothic" pitchFamily="82" charset="0"/>
              </a:rPr>
              <a:t>Kode</a:t>
            </a:r>
            <a:r>
              <a:rPr lang="en-US" sz="4000" dirty="0">
                <a:solidFill>
                  <a:srgbClr val="2B8195"/>
                </a:solidFill>
                <a:latin typeface="Showcard Gothic" pitchFamily="82" charset="0"/>
              </a:rPr>
              <a:t> </a:t>
            </a:r>
            <a:r>
              <a:rPr lang="en-US" sz="4000" dirty="0" err="1">
                <a:solidFill>
                  <a:srgbClr val="2B8195"/>
                </a:solidFill>
                <a:latin typeface="Showcard Gothic" pitchFamily="82" charset="0"/>
              </a:rPr>
              <a:t>Etik</a:t>
            </a:r>
            <a:r>
              <a:rPr lang="en-US" sz="4000" dirty="0">
                <a:solidFill>
                  <a:srgbClr val="2B8195"/>
                </a:solidFill>
                <a:latin typeface="Showcard Gothic" pitchFamily="82" charset="0"/>
              </a:rPr>
              <a:t> </a:t>
            </a:r>
            <a:r>
              <a:rPr lang="en-US" sz="4000" dirty="0" err="1">
                <a:solidFill>
                  <a:srgbClr val="2B8195"/>
                </a:solidFill>
                <a:latin typeface="Showcard Gothic" pitchFamily="82" charset="0"/>
              </a:rPr>
              <a:t>Profesi</a:t>
            </a:r>
            <a:endParaRPr lang="en-GB" sz="1800" i="1" dirty="0">
              <a:solidFill>
                <a:srgbClr val="2B8195"/>
              </a:solidFill>
              <a:latin typeface="Showcard Gothic" pitchFamily="82" charset="0"/>
            </a:endParaRPr>
          </a:p>
        </p:txBody>
      </p:sp>
      <p:sp>
        <p:nvSpPr>
          <p:cNvPr id="6147" name="Rectangle 3"/>
          <p:cNvSpPr>
            <a:spLocks noGrp="1" noChangeArrowheads="1"/>
          </p:cNvSpPr>
          <p:nvPr>
            <p:ph type="body" idx="4294967295"/>
          </p:nvPr>
        </p:nvSpPr>
        <p:spPr>
          <a:xfrm>
            <a:off x="623392" y="620688"/>
            <a:ext cx="10369549" cy="4679950"/>
          </a:xfrm>
        </p:spPr>
        <p:txBody>
          <a:bodyPr rtlCol="0">
            <a:noAutofit/>
          </a:bodyPr>
          <a:lstStyle/>
          <a:p>
            <a:pPr marL="285750" indent="-285750" eaLnBrk="1" fontAlgn="auto" hangingPunct="1">
              <a:spcAft>
                <a:spcPts val="0"/>
              </a:spcAft>
              <a:buFont typeface="Calibri" pitchFamily="34" charset="0"/>
              <a:buAutoNum type="arabicPeriod"/>
              <a:defRPr/>
            </a:pPr>
            <a:r>
              <a:rPr lang="en-US" sz="1900" b="1" dirty="0" err="1">
                <a:solidFill>
                  <a:schemeClr val="accent2"/>
                </a:solidFill>
              </a:rPr>
              <a:t>Memberikan</a:t>
            </a:r>
            <a:r>
              <a:rPr lang="en-US" sz="1900" b="1" dirty="0">
                <a:solidFill>
                  <a:schemeClr val="accent2"/>
                </a:solidFill>
              </a:rPr>
              <a:t> </a:t>
            </a:r>
            <a:r>
              <a:rPr lang="en-US" sz="1900" b="1" dirty="0" err="1">
                <a:solidFill>
                  <a:srgbClr val="FF0000"/>
                </a:solidFill>
              </a:rPr>
              <a:t>pedoman</a:t>
            </a:r>
            <a:r>
              <a:rPr lang="en-US" sz="1900" b="1" dirty="0">
                <a:solidFill>
                  <a:schemeClr val="accent2"/>
                </a:solidFill>
              </a:rPr>
              <a:t> </a:t>
            </a:r>
            <a:r>
              <a:rPr lang="en-US" sz="1900" b="1" dirty="0" err="1">
                <a:solidFill>
                  <a:schemeClr val="accent2"/>
                </a:solidFill>
              </a:rPr>
              <a:t>bagi</a:t>
            </a:r>
            <a:r>
              <a:rPr lang="en-US" sz="1900" b="1" dirty="0">
                <a:solidFill>
                  <a:schemeClr val="accent2"/>
                </a:solidFill>
              </a:rPr>
              <a:t> </a:t>
            </a:r>
            <a:r>
              <a:rPr lang="en-US" sz="1900" b="1" dirty="0" err="1">
                <a:solidFill>
                  <a:schemeClr val="accent2"/>
                </a:solidFill>
              </a:rPr>
              <a:t>setiap</a:t>
            </a:r>
            <a:r>
              <a:rPr lang="en-US" sz="1900" b="1" dirty="0">
                <a:solidFill>
                  <a:schemeClr val="accent2"/>
                </a:solidFill>
              </a:rPr>
              <a:t> </a:t>
            </a:r>
            <a:r>
              <a:rPr lang="en-US" sz="1900" b="1" dirty="0" err="1">
                <a:solidFill>
                  <a:schemeClr val="accent2"/>
                </a:solidFill>
              </a:rPr>
              <a:t>anggota</a:t>
            </a:r>
            <a:r>
              <a:rPr lang="en-US" sz="1900" b="1" dirty="0">
                <a:solidFill>
                  <a:schemeClr val="accent2"/>
                </a:solidFill>
              </a:rPr>
              <a:t> </a:t>
            </a:r>
            <a:r>
              <a:rPr lang="en-US" sz="1900" b="1" dirty="0" err="1">
                <a:solidFill>
                  <a:schemeClr val="accent2"/>
                </a:solidFill>
              </a:rPr>
              <a:t>profesi</a:t>
            </a:r>
            <a:r>
              <a:rPr lang="en-US" sz="1900" b="1" dirty="0">
                <a:solidFill>
                  <a:schemeClr val="accent2"/>
                </a:solidFill>
              </a:rPr>
              <a:t> </a:t>
            </a:r>
            <a:r>
              <a:rPr lang="en-US" sz="1900" b="1" dirty="0" err="1">
                <a:solidFill>
                  <a:schemeClr val="accent2"/>
                </a:solidFill>
              </a:rPr>
              <a:t>tentang</a:t>
            </a:r>
            <a:r>
              <a:rPr lang="en-US" sz="1900" b="1" dirty="0">
                <a:solidFill>
                  <a:schemeClr val="accent2"/>
                </a:solidFill>
              </a:rPr>
              <a:t> </a:t>
            </a:r>
            <a:r>
              <a:rPr lang="en-US" sz="1900" b="1" dirty="0" err="1">
                <a:solidFill>
                  <a:schemeClr val="accent2"/>
                </a:solidFill>
              </a:rPr>
              <a:t>prinsip</a:t>
            </a:r>
            <a:r>
              <a:rPr lang="en-US" sz="1900" b="1" dirty="0">
                <a:solidFill>
                  <a:schemeClr val="accent2"/>
                </a:solidFill>
              </a:rPr>
              <a:t> </a:t>
            </a:r>
            <a:r>
              <a:rPr lang="en-US" sz="1900" b="1" dirty="0" err="1">
                <a:solidFill>
                  <a:schemeClr val="accent2"/>
                </a:solidFill>
              </a:rPr>
              <a:t>profesionalitas</a:t>
            </a:r>
            <a:r>
              <a:rPr lang="en-US" sz="1900" b="1" dirty="0">
                <a:solidFill>
                  <a:schemeClr val="accent2"/>
                </a:solidFill>
              </a:rPr>
              <a:t> yang </a:t>
            </a:r>
            <a:r>
              <a:rPr lang="en-US" sz="1900" b="1" dirty="0" err="1">
                <a:solidFill>
                  <a:schemeClr val="accent2"/>
                </a:solidFill>
              </a:rPr>
              <a:t>digariskan</a:t>
            </a:r>
            <a:endParaRPr lang="en-US" sz="1900" b="1" dirty="0">
              <a:solidFill>
                <a:schemeClr val="accent2"/>
              </a:solidFill>
            </a:endParaRPr>
          </a:p>
          <a:p>
            <a:pPr marL="633413" lvl="1" indent="-176213" eaLnBrk="1" fontAlgn="auto" hangingPunct="1">
              <a:spcAft>
                <a:spcPts val="0"/>
              </a:spcAft>
              <a:buFont typeface="Arial" pitchFamily="34" charset="0"/>
              <a:buChar char="•"/>
              <a:defRPr/>
            </a:pPr>
            <a:r>
              <a:rPr lang="en-US" sz="1500" i="1" dirty="0" err="1"/>
              <a:t>Maksudnya</a:t>
            </a:r>
            <a:r>
              <a:rPr lang="en-US" sz="1500" i="1" dirty="0"/>
              <a:t> </a:t>
            </a:r>
            <a:r>
              <a:rPr lang="en-US" sz="1500" i="1" dirty="0" err="1"/>
              <a:t>bahwa</a:t>
            </a:r>
            <a:r>
              <a:rPr lang="en-US" sz="1500" i="1" dirty="0"/>
              <a:t> </a:t>
            </a:r>
            <a:r>
              <a:rPr lang="en-US" sz="1500" i="1" dirty="0" err="1"/>
              <a:t>dengan</a:t>
            </a:r>
            <a:r>
              <a:rPr lang="en-US" sz="1500" i="1" dirty="0"/>
              <a:t> </a:t>
            </a:r>
            <a:r>
              <a:rPr lang="en-US" sz="1500" i="1" dirty="0" err="1"/>
              <a:t>kode</a:t>
            </a:r>
            <a:r>
              <a:rPr lang="en-US" sz="1500" i="1" dirty="0"/>
              <a:t> </a:t>
            </a:r>
            <a:r>
              <a:rPr lang="en-US" sz="1500" i="1" dirty="0" err="1"/>
              <a:t>etik</a:t>
            </a:r>
            <a:r>
              <a:rPr lang="en-US" sz="1500" i="1" dirty="0"/>
              <a:t> </a:t>
            </a:r>
            <a:r>
              <a:rPr lang="en-US" sz="1500" i="1" dirty="0" err="1"/>
              <a:t>profesi</a:t>
            </a:r>
            <a:r>
              <a:rPr lang="en-US" sz="1500" i="1" dirty="0"/>
              <a:t>, </a:t>
            </a:r>
            <a:r>
              <a:rPr lang="en-US" sz="1500" i="1" dirty="0" err="1"/>
              <a:t>pelaksana</a:t>
            </a:r>
            <a:r>
              <a:rPr lang="en-US" sz="1500" i="1" dirty="0"/>
              <a:t> </a:t>
            </a:r>
            <a:r>
              <a:rPr lang="en-US" sz="1500" i="1" dirty="0" err="1"/>
              <a:t>profesi</a:t>
            </a:r>
            <a:r>
              <a:rPr lang="en-US" sz="1500" i="1" dirty="0"/>
              <a:t> </a:t>
            </a:r>
            <a:r>
              <a:rPr lang="en-US" sz="1500" i="1" dirty="0" err="1"/>
              <a:t>mampu</a:t>
            </a:r>
            <a:r>
              <a:rPr lang="en-US" sz="1500" i="1" dirty="0"/>
              <a:t> </a:t>
            </a:r>
            <a:r>
              <a:rPr lang="en-US" sz="1500" i="1" dirty="0" err="1"/>
              <a:t>mengetahui</a:t>
            </a:r>
            <a:r>
              <a:rPr lang="en-US" sz="1500" i="1" dirty="0"/>
              <a:t> </a:t>
            </a:r>
            <a:r>
              <a:rPr lang="en-US" sz="1500" i="1" dirty="0" err="1"/>
              <a:t>suatu</a:t>
            </a:r>
            <a:r>
              <a:rPr lang="en-US" sz="1500" i="1" dirty="0"/>
              <a:t> </a:t>
            </a:r>
            <a:r>
              <a:rPr lang="en-US" sz="1500" i="1" dirty="0" err="1"/>
              <a:t>hal</a:t>
            </a:r>
            <a:r>
              <a:rPr lang="en-US" sz="1500" i="1" dirty="0"/>
              <a:t> yang </a:t>
            </a:r>
            <a:r>
              <a:rPr lang="en-US" sz="1500" i="1" dirty="0" err="1"/>
              <a:t>boleh</a:t>
            </a:r>
            <a:r>
              <a:rPr lang="en-US" sz="1500" i="1" dirty="0"/>
              <a:t> </a:t>
            </a:r>
            <a:r>
              <a:rPr lang="en-US" sz="1500" i="1" dirty="0" err="1"/>
              <a:t>dia</a:t>
            </a:r>
            <a:r>
              <a:rPr lang="en-US" sz="1500" i="1" dirty="0"/>
              <a:t> </a:t>
            </a:r>
            <a:r>
              <a:rPr lang="en-US" sz="1500" i="1" dirty="0" err="1"/>
              <a:t>lakukan</a:t>
            </a:r>
            <a:r>
              <a:rPr lang="en-US" sz="1500" i="1" dirty="0"/>
              <a:t> </a:t>
            </a:r>
            <a:r>
              <a:rPr lang="en-US" sz="1500" i="1" dirty="0" err="1"/>
              <a:t>dan</a:t>
            </a:r>
            <a:r>
              <a:rPr lang="en-US" sz="1500" i="1" dirty="0"/>
              <a:t> </a:t>
            </a:r>
            <a:r>
              <a:rPr lang="en-US" sz="1500" i="1" dirty="0" err="1"/>
              <a:t>yangtidak</a:t>
            </a:r>
            <a:r>
              <a:rPr lang="en-US" sz="1500" i="1" dirty="0"/>
              <a:t> </a:t>
            </a:r>
            <a:r>
              <a:rPr lang="en-US" sz="1500" i="1" dirty="0" err="1"/>
              <a:t>boleh</a:t>
            </a:r>
            <a:r>
              <a:rPr lang="en-US" sz="1500" i="1" dirty="0"/>
              <a:t> </a:t>
            </a:r>
            <a:r>
              <a:rPr lang="en-US" sz="1500" i="1" dirty="0" err="1"/>
              <a:t>dilakukan</a:t>
            </a:r>
            <a:r>
              <a:rPr lang="en-US" sz="1500" i="1" dirty="0"/>
              <a:t>.</a:t>
            </a:r>
          </a:p>
          <a:p>
            <a:pPr marL="633413" lvl="1" indent="-176213" eaLnBrk="1" fontAlgn="auto" hangingPunct="1">
              <a:spcAft>
                <a:spcPts val="0"/>
              </a:spcAft>
              <a:buFontTx/>
              <a:buNone/>
              <a:defRPr/>
            </a:pPr>
            <a:endParaRPr lang="en-US" sz="1500" i="1" dirty="0"/>
          </a:p>
          <a:p>
            <a:pPr marL="285750" indent="-285750" eaLnBrk="1" fontAlgn="auto" hangingPunct="1">
              <a:spcAft>
                <a:spcPts val="0"/>
              </a:spcAft>
              <a:buFontTx/>
              <a:buNone/>
              <a:defRPr/>
            </a:pPr>
            <a:r>
              <a:rPr lang="en-US" sz="1900" b="1" dirty="0">
                <a:solidFill>
                  <a:schemeClr val="accent2"/>
                </a:solidFill>
              </a:rPr>
              <a:t>2. </a:t>
            </a:r>
            <a:r>
              <a:rPr lang="en-US" sz="1900" b="1" dirty="0" err="1">
                <a:solidFill>
                  <a:schemeClr val="accent2"/>
                </a:solidFill>
              </a:rPr>
              <a:t>Merupakan</a:t>
            </a:r>
            <a:r>
              <a:rPr lang="en-US" sz="1900" b="1" dirty="0">
                <a:solidFill>
                  <a:schemeClr val="accent2"/>
                </a:solidFill>
              </a:rPr>
              <a:t> </a:t>
            </a:r>
            <a:r>
              <a:rPr lang="en-US" sz="1900" b="1" dirty="0" err="1">
                <a:solidFill>
                  <a:srgbClr val="FF0000"/>
                </a:solidFill>
              </a:rPr>
              <a:t>sarana</a:t>
            </a:r>
            <a:r>
              <a:rPr lang="en-US" sz="1900" b="1" dirty="0">
                <a:solidFill>
                  <a:srgbClr val="FF0000"/>
                </a:solidFill>
              </a:rPr>
              <a:t> </a:t>
            </a:r>
            <a:r>
              <a:rPr lang="en-US" sz="1900" b="1" dirty="0" err="1">
                <a:solidFill>
                  <a:srgbClr val="FF0000"/>
                </a:solidFill>
              </a:rPr>
              <a:t>kontrol</a:t>
            </a:r>
            <a:r>
              <a:rPr lang="en-US" sz="1900" b="1" dirty="0">
                <a:solidFill>
                  <a:schemeClr val="accent2"/>
                </a:solidFill>
              </a:rPr>
              <a:t> </a:t>
            </a:r>
            <a:r>
              <a:rPr lang="en-US" sz="1900" b="1" dirty="0" err="1">
                <a:solidFill>
                  <a:schemeClr val="accent2"/>
                </a:solidFill>
              </a:rPr>
              <a:t>sosial</a:t>
            </a:r>
            <a:r>
              <a:rPr lang="en-US" sz="1900" b="1" dirty="0">
                <a:solidFill>
                  <a:schemeClr val="accent2"/>
                </a:solidFill>
              </a:rPr>
              <a:t> </a:t>
            </a:r>
            <a:r>
              <a:rPr lang="en-US" sz="1900" b="1" dirty="0" err="1">
                <a:solidFill>
                  <a:schemeClr val="accent2"/>
                </a:solidFill>
              </a:rPr>
              <a:t>bagi</a:t>
            </a:r>
            <a:r>
              <a:rPr lang="en-US" sz="1900" b="1" dirty="0">
                <a:solidFill>
                  <a:schemeClr val="accent2"/>
                </a:solidFill>
              </a:rPr>
              <a:t> </a:t>
            </a:r>
            <a:r>
              <a:rPr lang="en-US" sz="1900" b="1" dirty="0" err="1">
                <a:solidFill>
                  <a:schemeClr val="accent2"/>
                </a:solidFill>
              </a:rPr>
              <a:t>masyarakat</a:t>
            </a:r>
            <a:r>
              <a:rPr lang="id-ID" sz="1900" b="1" dirty="0">
                <a:solidFill>
                  <a:schemeClr val="accent2"/>
                </a:solidFill>
              </a:rPr>
              <a:t> </a:t>
            </a:r>
            <a:r>
              <a:rPr lang="en-US" sz="1900" b="1" dirty="0" err="1">
                <a:solidFill>
                  <a:schemeClr val="accent2"/>
                </a:solidFill>
              </a:rPr>
              <a:t>atas</a:t>
            </a:r>
            <a:r>
              <a:rPr lang="en-US" sz="1900" b="1" dirty="0">
                <a:solidFill>
                  <a:schemeClr val="accent2"/>
                </a:solidFill>
              </a:rPr>
              <a:t> </a:t>
            </a:r>
            <a:r>
              <a:rPr lang="en-US" sz="1900" b="1" dirty="0" err="1">
                <a:solidFill>
                  <a:schemeClr val="accent2"/>
                </a:solidFill>
              </a:rPr>
              <a:t>profesi</a:t>
            </a:r>
            <a:r>
              <a:rPr lang="en-US" sz="1900" b="1" dirty="0">
                <a:solidFill>
                  <a:schemeClr val="accent2"/>
                </a:solidFill>
              </a:rPr>
              <a:t> yang </a:t>
            </a:r>
            <a:r>
              <a:rPr lang="en-US" sz="1900" b="1" dirty="0" err="1">
                <a:solidFill>
                  <a:schemeClr val="accent2"/>
                </a:solidFill>
              </a:rPr>
              <a:t>bersangkutan</a:t>
            </a:r>
            <a:r>
              <a:rPr lang="en-US" sz="1900" b="1" dirty="0">
                <a:solidFill>
                  <a:schemeClr val="accent2"/>
                </a:solidFill>
              </a:rPr>
              <a:t> </a:t>
            </a:r>
            <a:endParaRPr lang="id-ID" sz="1900" b="1" dirty="0">
              <a:solidFill>
                <a:schemeClr val="accent2"/>
              </a:solidFill>
            </a:endParaRPr>
          </a:p>
          <a:p>
            <a:pPr marL="633413" lvl="1" indent="-176213" eaLnBrk="1" fontAlgn="auto" hangingPunct="1">
              <a:spcAft>
                <a:spcPts val="0"/>
              </a:spcAft>
              <a:buFont typeface="Arial" pitchFamily="34" charset="0"/>
              <a:buChar char="•"/>
              <a:defRPr/>
            </a:pPr>
            <a:r>
              <a:rPr lang="en-US" sz="1500" i="1" dirty="0" err="1"/>
              <a:t>Maksudnya</a:t>
            </a:r>
            <a:r>
              <a:rPr lang="en-US" sz="1500" i="1" dirty="0"/>
              <a:t> </a:t>
            </a:r>
            <a:r>
              <a:rPr lang="en-US" sz="1500" i="1" dirty="0" err="1"/>
              <a:t>bahwa</a:t>
            </a:r>
            <a:r>
              <a:rPr lang="en-US" sz="1500" i="1" dirty="0"/>
              <a:t> </a:t>
            </a:r>
            <a:r>
              <a:rPr lang="en-US" sz="1500" i="1" dirty="0" err="1"/>
              <a:t>etika</a:t>
            </a:r>
            <a:r>
              <a:rPr lang="en-US" sz="1500" i="1" dirty="0"/>
              <a:t> </a:t>
            </a:r>
            <a:r>
              <a:rPr lang="en-US" sz="1500" i="1" dirty="0" err="1"/>
              <a:t>profesi</a:t>
            </a:r>
            <a:r>
              <a:rPr lang="en-US" sz="1500" i="1" dirty="0"/>
              <a:t> </a:t>
            </a:r>
            <a:r>
              <a:rPr lang="en-US" sz="1500" i="1" dirty="0" err="1"/>
              <a:t>dapat</a:t>
            </a:r>
            <a:r>
              <a:rPr lang="id-ID" sz="1500" i="1" dirty="0"/>
              <a:t> </a:t>
            </a:r>
            <a:r>
              <a:rPr lang="en-US" sz="1500" i="1" dirty="0" err="1"/>
              <a:t>memberikan</a:t>
            </a:r>
            <a:r>
              <a:rPr lang="en-US" sz="1500" i="1" dirty="0"/>
              <a:t> </a:t>
            </a:r>
            <a:r>
              <a:rPr lang="en-US" sz="1500" i="1" dirty="0" err="1"/>
              <a:t>suatu</a:t>
            </a:r>
            <a:r>
              <a:rPr lang="en-US" sz="1500" i="1" dirty="0"/>
              <a:t> </a:t>
            </a:r>
            <a:r>
              <a:rPr lang="en-US" sz="1500" i="1" dirty="0" err="1"/>
              <a:t>pengetahuan</a:t>
            </a:r>
            <a:r>
              <a:rPr lang="id-ID" sz="1500" i="1" dirty="0"/>
              <a:t> </a:t>
            </a:r>
            <a:r>
              <a:rPr lang="en-US" sz="1500" i="1" dirty="0" err="1"/>
              <a:t>kepada</a:t>
            </a:r>
            <a:r>
              <a:rPr lang="id-ID" sz="1500" i="1" dirty="0"/>
              <a:t> </a:t>
            </a:r>
            <a:r>
              <a:rPr lang="en-US" sz="1500" i="1" dirty="0" err="1"/>
              <a:t>masyarakat</a:t>
            </a:r>
            <a:r>
              <a:rPr lang="id-ID" sz="1500" i="1" dirty="0"/>
              <a:t> </a:t>
            </a:r>
            <a:r>
              <a:rPr lang="en-US" sz="1500" i="1" dirty="0"/>
              <a:t>agar</a:t>
            </a:r>
            <a:r>
              <a:rPr lang="id-ID" sz="1500" i="1" dirty="0"/>
              <a:t> </a:t>
            </a:r>
            <a:r>
              <a:rPr lang="en-US" sz="1500" i="1" dirty="0" err="1"/>
              <a:t>dapat</a:t>
            </a:r>
            <a:r>
              <a:rPr lang="en-US" sz="1500" i="1" dirty="0"/>
              <a:t> </a:t>
            </a:r>
            <a:r>
              <a:rPr lang="en-US" sz="1500" i="1" dirty="0" err="1"/>
              <a:t>memahami</a:t>
            </a:r>
            <a:r>
              <a:rPr lang="id-ID" sz="1500" i="1" dirty="0"/>
              <a:t> </a:t>
            </a:r>
            <a:r>
              <a:rPr lang="en-US" sz="1500" i="1" dirty="0" err="1"/>
              <a:t>arti</a:t>
            </a:r>
            <a:r>
              <a:rPr lang="en-US" sz="1500" i="1" dirty="0"/>
              <a:t> </a:t>
            </a:r>
            <a:r>
              <a:rPr lang="en-US" sz="1500" i="1" dirty="0" err="1"/>
              <a:t>pentingnya</a:t>
            </a:r>
            <a:r>
              <a:rPr lang="en-US" sz="1500" i="1" dirty="0"/>
              <a:t> </a:t>
            </a:r>
            <a:r>
              <a:rPr lang="en-US" sz="1500" i="1" dirty="0" err="1"/>
              <a:t>suatu</a:t>
            </a:r>
            <a:r>
              <a:rPr lang="en-US" sz="1500" i="1" dirty="0"/>
              <a:t> </a:t>
            </a:r>
            <a:r>
              <a:rPr lang="en-US" sz="1500" i="1" dirty="0" err="1"/>
              <a:t>profesi</a:t>
            </a:r>
            <a:r>
              <a:rPr lang="en-US" sz="1500" i="1" dirty="0"/>
              <a:t>,</a:t>
            </a:r>
            <a:r>
              <a:rPr lang="id-ID" sz="1500" i="1" dirty="0"/>
              <a:t> s</a:t>
            </a:r>
            <a:r>
              <a:rPr lang="en-US" sz="1500" i="1" dirty="0" err="1"/>
              <a:t>ehingga</a:t>
            </a:r>
            <a:r>
              <a:rPr lang="id-ID" sz="1500" i="1" dirty="0"/>
              <a:t> </a:t>
            </a:r>
            <a:r>
              <a:rPr lang="en-US" sz="1500" i="1" dirty="0" err="1"/>
              <a:t>memungkinkan</a:t>
            </a:r>
            <a:r>
              <a:rPr lang="en-US" sz="1500" i="1" dirty="0"/>
              <a:t> </a:t>
            </a:r>
            <a:r>
              <a:rPr lang="en-US" sz="1500" i="1" dirty="0" err="1"/>
              <a:t>pengontrolan</a:t>
            </a:r>
            <a:r>
              <a:rPr lang="en-US" sz="1500" i="1" dirty="0"/>
              <a:t> </a:t>
            </a:r>
            <a:r>
              <a:rPr lang="en-US" sz="1500" i="1" dirty="0" err="1"/>
              <a:t>terhadap</a:t>
            </a:r>
            <a:r>
              <a:rPr lang="en-US" sz="1500" i="1" dirty="0"/>
              <a:t> para </a:t>
            </a:r>
            <a:r>
              <a:rPr lang="en-US" sz="1500" i="1" dirty="0" err="1"/>
              <a:t>pelaksana</a:t>
            </a:r>
            <a:r>
              <a:rPr lang="en-US" sz="1500" i="1" dirty="0"/>
              <a:t> di </a:t>
            </a:r>
            <a:r>
              <a:rPr lang="en-US" sz="1500" i="1" dirty="0" err="1"/>
              <a:t>lapangan</a:t>
            </a:r>
            <a:r>
              <a:rPr lang="en-US" sz="1500" i="1" dirty="0"/>
              <a:t> </a:t>
            </a:r>
            <a:r>
              <a:rPr lang="en-US" sz="1500" i="1" dirty="0" err="1"/>
              <a:t>keja</a:t>
            </a:r>
            <a:r>
              <a:rPr lang="en-US" sz="1500" i="1" dirty="0"/>
              <a:t>.</a:t>
            </a:r>
            <a:endParaRPr lang="id-ID" sz="1500" i="1" dirty="0"/>
          </a:p>
          <a:p>
            <a:pPr marL="633413" lvl="1" indent="-176213" eaLnBrk="1" fontAlgn="auto" hangingPunct="1">
              <a:spcAft>
                <a:spcPts val="0"/>
              </a:spcAft>
              <a:buFontTx/>
              <a:buNone/>
              <a:defRPr/>
            </a:pPr>
            <a:endParaRPr lang="id-ID" sz="1500" i="1" dirty="0"/>
          </a:p>
          <a:p>
            <a:pPr marL="285750" indent="-285750" eaLnBrk="1" fontAlgn="auto" hangingPunct="1">
              <a:spcAft>
                <a:spcPts val="0"/>
              </a:spcAft>
              <a:buFontTx/>
              <a:buNone/>
              <a:defRPr/>
            </a:pPr>
            <a:r>
              <a:rPr lang="en-US" sz="1900" b="1" dirty="0">
                <a:solidFill>
                  <a:schemeClr val="accent2"/>
                </a:solidFill>
              </a:rPr>
              <a:t>3. </a:t>
            </a:r>
            <a:r>
              <a:rPr lang="en-US" sz="1900" b="1" dirty="0" err="1">
                <a:solidFill>
                  <a:schemeClr val="accent2"/>
                </a:solidFill>
              </a:rPr>
              <a:t>Mencegah</a:t>
            </a:r>
            <a:r>
              <a:rPr lang="en-US" sz="1900" b="1" dirty="0">
                <a:solidFill>
                  <a:schemeClr val="accent2"/>
                </a:solidFill>
              </a:rPr>
              <a:t> </a:t>
            </a:r>
            <a:r>
              <a:rPr lang="en-US" sz="1900" b="1" dirty="0" err="1">
                <a:solidFill>
                  <a:srgbClr val="FF0000"/>
                </a:solidFill>
              </a:rPr>
              <a:t>campur</a:t>
            </a:r>
            <a:r>
              <a:rPr lang="en-US" sz="1900" b="1" dirty="0">
                <a:solidFill>
                  <a:srgbClr val="FF0000"/>
                </a:solidFill>
              </a:rPr>
              <a:t> </a:t>
            </a:r>
            <a:r>
              <a:rPr lang="en-US" sz="1900" b="1" dirty="0" err="1">
                <a:solidFill>
                  <a:srgbClr val="FF0000"/>
                </a:solidFill>
              </a:rPr>
              <a:t>tangan</a:t>
            </a:r>
            <a:r>
              <a:rPr lang="en-US" sz="1900" b="1" dirty="0">
                <a:solidFill>
                  <a:schemeClr val="accent2"/>
                </a:solidFill>
              </a:rPr>
              <a:t> </a:t>
            </a:r>
            <a:r>
              <a:rPr lang="en-US" sz="1900" b="1" dirty="0" err="1">
                <a:solidFill>
                  <a:schemeClr val="accent2"/>
                </a:solidFill>
              </a:rPr>
              <a:t>pihak</a:t>
            </a:r>
            <a:r>
              <a:rPr lang="en-US" sz="1900" b="1" dirty="0">
                <a:solidFill>
                  <a:schemeClr val="accent2"/>
                </a:solidFill>
              </a:rPr>
              <a:t> di </a:t>
            </a:r>
            <a:r>
              <a:rPr lang="en-US" sz="1900" b="1" dirty="0" err="1">
                <a:solidFill>
                  <a:schemeClr val="accent2"/>
                </a:solidFill>
              </a:rPr>
              <a:t>luar</a:t>
            </a:r>
            <a:r>
              <a:rPr lang="en-US" sz="1900" b="1" dirty="0">
                <a:solidFill>
                  <a:schemeClr val="accent2"/>
                </a:solidFill>
              </a:rPr>
              <a:t> </a:t>
            </a:r>
            <a:r>
              <a:rPr lang="en-US" sz="1900" b="1" dirty="0" err="1">
                <a:solidFill>
                  <a:schemeClr val="accent2"/>
                </a:solidFill>
              </a:rPr>
              <a:t>organisasi</a:t>
            </a:r>
            <a:r>
              <a:rPr lang="en-US" sz="1900" b="1" dirty="0">
                <a:solidFill>
                  <a:schemeClr val="accent2"/>
                </a:solidFill>
              </a:rPr>
              <a:t> </a:t>
            </a:r>
            <a:r>
              <a:rPr lang="en-US" sz="1900" b="1" dirty="0" err="1">
                <a:solidFill>
                  <a:schemeClr val="accent2"/>
                </a:solidFill>
              </a:rPr>
              <a:t>profesi</a:t>
            </a:r>
            <a:r>
              <a:rPr lang="en-US" sz="1900" b="1" dirty="0">
                <a:solidFill>
                  <a:schemeClr val="accent2"/>
                </a:solidFill>
              </a:rPr>
              <a:t> </a:t>
            </a:r>
            <a:r>
              <a:rPr lang="en-US" sz="1900" b="1" dirty="0" err="1">
                <a:solidFill>
                  <a:schemeClr val="accent2"/>
                </a:solidFill>
              </a:rPr>
              <a:t>tentang</a:t>
            </a:r>
            <a:r>
              <a:rPr lang="en-US" sz="1900" b="1" dirty="0">
                <a:solidFill>
                  <a:schemeClr val="accent2"/>
                </a:solidFill>
              </a:rPr>
              <a:t> </a:t>
            </a:r>
            <a:r>
              <a:rPr lang="en-US" sz="1900" b="1" dirty="0" err="1">
                <a:solidFill>
                  <a:schemeClr val="accent2"/>
                </a:solidFill>
              </a:rPr>
              <a:t>hubungan</a:t>
            </a:r>
            <a:r>
              <a:rPr lang="en-US" sz="1900" b="1" dirty="0">
                <a:solidFill>
                  <a:schemeClr val="accent2"/>
                </a:solidFill>
              </a:rPr>
              <a:t> </a:t>
            </a:r>
            <a:r>
              <a:rPr lang="en-US" sz="1900" b="1" dirty="0" err="1">
                <a:solidFill>
                  <a:schemeClr val="accent2"/>
                </a:solidFill>
              </a:rPr>
              <a:t>etika</a:t>
            </a:r>
            <a:r>
              <a:rPr lang="en-US" sz="1900" b="1" dirty="0">
                <a:solidFill>
                  <a:schemeClr val="accent2"/>
                </a:solidFill>
              </a:rPr>
              <a:t> </a:t>
            </a:r>
            <a:r>
              <a:rPr lang="en-US" sz="1900" b="1" dirty="0" err="1">
                <a:solidFill>
                  <a:schemeClr val="accent2"/>
                </a:solidFill>
              </a:rPr>
              <a:t>dalam</a:t>
            </a:r>
            <a:r>
              <a:rPr lang="en-US" sz="1900" b="1" dirty="0">
                <a:solidFill>
                  <a:schemeClr val="accent2"/>
                </a:solidFill>
              </a:rPr>
              <a:t> </a:t>
            </a:r>
            <a:r>
              <a:rPr lang="en-US" sz="1900" b="1" dirty="0" err="1">
                <a:solidFill>
                  <a:schemeClr val="accent2"/>
                </a:solidFill>
              </a:rPr>
              <a:t>keanggotaan</a:t>
            </a:r>
            <a:r>
              <a:rPr lang="en-US" sz="1900" b="1" dirty="0">
                <a:solidFill>
                  <a:schemeClr val="accent2"/>
                </a:solidFill>
              </a:rPr>
              <a:t> </a:t>
            </a:r>
            <a:r>
              <a:rPr lang="en-US" sz="1900" b="1" dirty="0" err="1">
                <a:solidFill>
                  <a:schemeClr val="accent2"/>
                </a:solidFill>
              </a:rPr>
              <a:t>profesi</a:t>
            </a:r>
            <a:endParaRPr lang="en-US" sz="1900" b="1" dirty="0">
              <a:solidFill>
                <a:schemeClr val="accent2"/>
              </a:solidFill>
            </a:endParaRPr>
          </a:p>
          <a:p>
            <a:pPr marL="633413" lvl="1" indent="-176213" eaLnBrk="1" fontAlgn="auto" hangingPunct="1">
              <a:spcAft>
                <a:spcPts val="0"/>
              </a:spcAft>
              <a:buFont typeface="Arial" pitchFamily="34" charset="0"/>
              <a:buChar char="•"/>
              <a:defRPr/>
            </a:pPr>
            <a:r>
              <a:rPr lang="en-US" sz="1500" i="1" dirty="0" err="1"/>
              <a:t>Arti</a:t>
            </a:r>
            <a:r>
              <a:rPr lang="en-US" sz="1500" i="1" dirty="0"/>
              <a:t> </a:t>
            </a:r>
            <a:r>
              <a:rPr lang="en-US" sz="1500" i="1" dirty="0" err="1"/>
              <a:t>tersebut</a:t>
            </a:r>
            <a:r>
              <a:rPr lang="en-US" sz="1500" i="1" dirty="0"/>
              <a:t> </a:t>
            </a:r>
            <a:r>
              <a:rPr lang="en-US" sz="1500" i="1" dirty="0" err="1"/>
              <a:t>dapat</a:t>
            </a:r>
            <a:r>
              <a:rPr lang="en-US" sz="1500" i="1" dirty="0"/>
              <a:t> </a:t>
            </a:r>
            <a:r>
              <a:rPr lang="en-US" sz="1500" i="1" dirty="0" err="1"/>
              <a:t>dijelaskan</a:t>
            </a:r>
            <a:r>
              <a:rPr lang="en-US" sz="1500" i="1" dirty="0"/>
              <a:t> </a:t>
            </a:r>
            <a:r>
              <a:rPr lang="en-US" sz="1500" i="1" dirty="0" err="1"/>
              <a:t>bahwa</a:t>
            </a:r>
            <a:r>
              <a:rPr lang="en-US" sz="1500" i="1" dirty="0"/>
              <a:t> para </a:t>
            </a:r>
            <a:r>
              <a:rPr lang="en-US" sz="1500" i="1" dirty="0" err="1"/>
              <a:t>pelaksana</a:t>
            </a:r>
            <a:r>
              <a:rPr lang="en-US" sz="1500" i="1" dirty="0"/>
              <a:t> </a:t>
            </a:r>
            <a:r>
              <a:rPr lang="en-US" sz="1500" i="1" dirty="0" err="1"/>
              <a:t>profesi</a:t>
            </a:r>
            <a:r>
              <a:rPr lang="en-US" sz="1500" i="1" dirty="0"/>
              <a:t> </a:t>
            </a:r>
            <a:r>
              <a:rPr lang="en-US" sz="1500" i="1" dirty="0" err="1"/>
              <a:t>pada</a:t>
            </a:r>
            <a:r>
              <a:rPr lang="en-US" sz="1500" i="1" dirty="0"/>
              <a:t> </a:t>
            </a:r>
            <a:r>
              <a:rPr lang="en-US" sz="1500" i="1" dirty="0" err="1"/>
              <a:t>suatu</a:t>
            </a:r>
            <a:r>
              <a:rPr lang="en-US" sz="1500" i="1" dirty="0"/>
              <a:t> </a:t>
            </a:r>
            <a:r>
              <a:rPr lang="en-US" sz="1500" i="1" dirty="0" err="1"/>
              <a:t>instansi</a:t>
            </a:r>
            <a:r>
              <a:rPr lang="en-US" sz="1500" i="1" dirty="0"/>
              <a:t> </a:t>
            </a:r>
            <a:r>
              <a:rPr lang="en-US" sz="1500" i="1" dirty="0" err="1"/>
              <a:t>atau</a:t>
            </a:r>
            <a:r>
              <a:rPr lang="en-US" sz="1500" i="1" dirty="0"/>
              <a:t> </a:t>
            </a:r>
            <a:r>
              <a:rPr lang="en-US" sz="1500" i="1" dirty="0" err="1"/>
              <a:t>perusahaan</a:t>
            </a:r>
            <a:r>
              <a:rPr lang="en-US" sz="1500" i="1" dirty="0"/>
              <a:t> yang lain </a:t>
            </a:r>
            <a:r>
              <a:rPr lang="en-US" sz="1500" i="1" dirty="0" err="1"/>
              <a:t>tidak</a:t>
            </a:r>
            <a:r>
              <a:rPr lang="en-US" sz="1500" i="1" dirty="0"/>
              <a:t> </a:t>
            </a:r>
            <a:r>
              <a:rPr lang="en-US" sz="1500" i="1" dirty="0" err="1"/>
              <a:t>boleh</a:t>
            </a:r>
            <a:r>
              <a:rPr lang="en-US" sz="1500" i="1" dirty="0"/>
              <a:t> </a:t>
            </a:r>
            <a:r>
              <a:rPr lang="en-US" sz="1500" i="1" dirty="0" err="1"/>
              <a:t>mencampuri</a:t>
            </a:r>
            <a:r>
              <a:rPr lang="en-US" sz="1500" i="1" dirty="0"/>
              <a:t> </a:t>
            </a:r>
            <a:r>
              <a:rPr lang="en-US" sz="1500" i="1" dirty="0" err="1"/>
              <a:t>pelaksanaan</a:t>
            </a:r>
            <a:r>
              <a:rPr lang="en-US" sz="1500" i="1" dirty="0"/>
              <a:t> </a:t>
            </a:r>
            <a:r>
              <a:rPr lang="en-US" sz="1500" i="1" dirty="0" err="1"/>
              <a:t>profesi</a:t>
            </a:r>
            <a:r>
              <a:rPr lang="en-US" sz="1500" i="1" dirty="0"/>
              <a:t> di lain </a:t>
            </a:r>
            <a:r>
              <a:rPr lang="en-US" sz="1500" i="1" dirty="0" err="1"/>
              <a:t>instansi</a:t>
            </a:r>
            <a:r>
              <a:rPr lang="en-US" sz="1500" i="1" dirty="0"/>
              <a:t> </a:t>
            </a:r>
            <a:r>
              <a:rPr lang="en-US" sz="1500" i="1" dirty="0" err="1"/>
              <a:t>atau</a:t>
            </a:r>
            <a:r>
              <a:rPr lang="id-ID" sz="1500" i="1" dirty="0"/>
              <a:t> </a:t>
            </a:r>
            <a:r>
              <a:rPr lang="en-US" sz="1500" dirty="0" err="1"/>
              <a:t>perusahaan</a:t>
            </a:r>
            <a:r>
              <a:rPr lang="en-US" sz="1500" dirty="0"/>
              <a:t>.</a:t>
            </a:r>
            <a:endParaRPr lang="en-US" sz="1900" b="1" dirty="0">
              <a:effectLst>
                <a:outerShdw blurRad="38100" dist="38100" dir="2700000" algn="tl">
                  <a:srgbClr val="C0C0C0"/>
                </a:outerShdw>
              </a:effectLst>
            </a:endParaRPr>
          </a:p>
        </p:txBody>
      </p:sp>
    </p:spTree>
    <p:extLst>
      <p:ext uri="{BB962C8B-B14F-4D97-AF65-F5344CB8AC3E}">
        <p14:creationId xmlns:p14="http://schemas.microsoft.com/office/powerpoint/2010/main" val="25853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1" dur="500"/>
                                        <p:tgtEl>
                                          <p:spTgt spid="61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16" dur="500"/>
                                        <p:tgtEl>
                                          <p:spTgt spid="6147">
                                            <p:txEl>
                                              <p:pRg st="3" end="3"/>
                                            </p:txEl>
                                          </p:spTgt>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20" dur="500"/>
                                        <p:tgtEl>
                                          <p:spTgt spid="614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25" dur="500"/>
                                        <p:tgtEl>
                                          <p:spTgt spid="6147">
                                            <p:txEl>
                                              <p:pRg st="6" end="6"/>
                                            </p:txEl>
                                          </p:spTgt>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6147">
                                            <p:txEl>
                                              <p:pRg st="7" end="7"/>
                                            </p:txEl>
                                          </p:spTgt>
                                        </p:tgtEl>
                                        <p:attrNameLst>
                                          <p:attrName>style.visibility</p:attrName>
                                        </p:attrNameLst>
                                      </p:cBhvr>
                                      <p:to>
                                        <p:strVal val="visible"/>
                                      </p:to>
                                    </p:set>
                                    <p:animEffect transition="in" filter="checkerboard(across)">
                                      <p:cBhvr>
                                        <p:cTn id="29"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27051" y="188914"/>
            <a:ext cx="9505949" cy="719137"/>
          </a:xfrm>
          <a:solidFill>
            <a:srgbClr val="CCFFCC">
              <a:alpha val="70195"/>
            </a:srgbClr>
          </a:solidFill>
        </p:spPr>
        <p:txBody>
          <a:bodyPr/>
          <a:lstStyle/>
          <a:p>
            <a:pPr eaLnBrk="1" hangingPunct="1"/>
            <a:r>
              <a:rPr lang="en-US" sz="3200">
                <a:solidFill>
                  <a:srgbClr val="2B8195"/>
                </a:solidFill>
                <a:latin typeface="Showcard Gothic" pitchFamily="82" charset="0"/>
              </a:rPr>
              <a:t>Pelanggaran kode etik Profesi</a:t>
            </a:r>
          </a:p>
        </p:txBody>
      </p:sp>
      <p:sp>
        <p:nvSpPr>
          <p:cNvPr id="256003" name="Rectangle 3"/>
          <p:cNvSpPr>
            <a:spLocks noGrp="1" noChangeArrowheads="1"/>
          </p:cNvSpPr>
          <p:nvPr>
            <p:ph type="body" idx="4294967295"/>
          </p:nvPr>
        </p:nvSpPr>
        <p:spPr>
          <a:xfrm>
            <a:off x="527051" y="1484314"/>
            <a:ext cx="10426700" cy="4897437"/>
          </a:xfrm>
        </p:spPr>
        <p:txBody>
          <a:bodyPr rtlCol="0">
            <a:normAutofit/>
          </a:bodyPr>
          <a:lstStyle/>
          <a:p>
            <a:pPr marL="515938" lvl="1" indent="-401638" eaLnBrk="1" fontAlgn="auto" hangingPunct="1">
              <a:lnSpc>
                <a:spcPct val="95000"/>
              </a:lnSpc>
              <a:spcAft>
                <a:spcPct val="10000"/>
              </a:spcAft>
              <a:buFontTx/>
              <a:buAutoNum type="arabicPeriod"/>
              <a:defRPr/>
            </a:pPr>
            <a:r>
              <a:rPr lang="en-US" sz="2400" dirty="0" err="1">
                <a:latin typeface="Franklin Gothic Medium" pitchFamily="34" charset="0"/>
              </a:rPr>
              <a:t>Pelanggaran</a:t>
            </a:r>
            <a:r>
              <a:rPr lang="en-US" sz="2400" dirty="0">
                <a:latin typeface="Franklin Gothic Medium" pitchFamily="34" charset="0"/>
              </a:rPr>
              <a:t> </a:t>
            </a:r>
            <a:r>
              <a:rPr lang="en-US" sz="2400" dirty="0" err="1">
                <a:latin typeface="Franklin Gothic Medium" pitchFamily="34" charset="0"/>
              </a:rPr>
              <a:t>terhadap</a:t>
            </a:r>
            <a:r>
              <a:rPr lang="en-US" sz="2400" dirty="0">
                <a:latin typeface="Franklin Gothic Medium" pitchFamily="34" charset="0"/>
              </a:rPr>
              <a:t> </a:t>
            </a:r>
            <a:r>
              <a:rPr lang="en-US" sz="2400" dirty="0" err="1">
                <a:latin typeface="Franklin Gothic Medium" pitchFamily="34" charset="0"/>
              </a:rPr>
              <a:t>nilai-nilai</a:t>
            </a:r>
            <a:r>
              <a:rPr lang="en-US" sz="2400" dirty="0">
                <a:latin typeface="Franklin Gothic Medium" pitchFamily="34" charset="0"/>
              </a:rPr>
              <a:t> yang </a:t>
            </a:r>
            <a:r>
              <a:rPr lang="en-US" sz="2400" dirty="0" err="1">
                <a:latin typeface="Franklin Gothic Medium" pitchFamily="34" charset="0"/>
              </a:rPr>
              <a:t>seharusnya</a:t>
            </a:r>
            <a:r>
              <a:rPr lang="en-US" sz="2400" dirty="0">
                <a:latin typeface="Franklin Gothic Medium" pitchFamily="34" charset="0"/>
              </a:rPr>
              <a:t> </a:t>
            </a:r>
            <a:r>
              <a:rPr lang="en-US" sz="2400" dirty="0" err="1">
                <a:latin typeface="Franklin Gothic Medium" pitchFamily="34" charset="0"/>
              </a:rPr>
              <a:t>dijunjung</a:t>
            </a:r>
            <a:r>
              <a:rPr lang="en-US" sz="2400" dirty="0">
                <a:latin typeface="Franklin Gothic Medium" pitchFamily="34" charset="0"/>
              </a:rPr>
              <a:t> </a:t>
            </a:r>
            <a:r>
              <a:rPr lang="en-US" sz="2400" dirty="0" err="1">
                <a:latin typeface="Franklin Gothic Medium" pitchFamily="34" charset="0"/>
              </a:rPr>
              <a:t>tinggi</a:t>
            </a:r>
            <a:r>
              <a:rPr lang="en-US" sz="2400" dirty="0">
                <a:latin typeface="Franklin Gothic Medium" pitchFamily="34" charset="0"/>
              </a:rPr>
              <a:t> </a:t>
            </a:r>
            <a:r>
              <a:rPr lang="en-US" sz="2400" dirty="0" err="1">
                <a:latin typeface="Franklin Gothic Medium" pitchFamily="34" charset="0"/>
              </a:rPr>
              <a:t>oleh</a:t>
            </a:r>
            <a:r>
              <a:rPr lang="en-US" sz="2400" dirty="0">
                <a:latin typeface="Franklin Gothic Medium" pitchFamily="34" charset="0"/>
              </a:rPr>
              <a:t> </a:t>
            </a:r>
            <a:r>
              <a:rPr lang="en-US" sz="2400" dirty="0" err="1">
                <a:latin typeface="Franklin Gothic Medium" pitchFamily="34" charset="0"/>
              </a:rPr>
              <a:t>profesi</a:t>
            </a:r>
            <a:r>
              <a:rPr lang="en-US" sz="2400" dirty="0">
                <a:latin typeface="Franklin Gothic Medium" pitchFamily="34" charset="0"/>
              </a:rPr>
              <a:t> </a:t>
            </a:r>
            <a:r>
              <a:rPr lang="en-US" sz="2400" dirty="0" err="1">
                <a:latin typeface="Franklin Gothic Medium" pitchFamily="34" charset="0"/>
              </a:rPr>
              <a:t>itu</a:t>
            </a:r>
            <a:endParaRPr lang="en-US" sz="2400" dirty="0">
              <a:latin typeface="Franklin Gothic Medium" pitchFamily="34" charset="0"/>
            </a:endParaRPr>
          </a:p>
          <a:p>
            <a:pPr marL="914400" lvl="2" indent="-284163" eaLnBrk="1" fontAlgn="auto" hangingPunct="1">
              <a:lnSpc>
                <a:spcPct val="95000"/>
              </a:lnSpc>
              <a:spcAft>
                <a:spcPct val="10000"/>
              </a:spcAft>
              <a:buFontTx/>
              <a:buChar char="–"/>
              <a:defRPr/>
            </a:pPr>
            <a:r>
              <a:rPr lang="en-US" sz="2000" dirty="0" err="1">
                <a:solidFill>
                  <a:schemeClr val="accent2"/>
                </a:solidFill>
                <a:latin typeface="Franklin Gothic Medium" pitchFamily="34" charset="0"/>
              </a:rPr>
              <a:t>Memperdagangkan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jasa</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atau</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membeda-bedakan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pelayanan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jasa</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atas</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dasar</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keinginan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untuk</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mendapatkan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keuntungan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uang</a:t>
            </a:r>
            <a:r>
              <a:rPr lang="en-US" sz="2000" dirty="0">
                <a:solidFill>
                  <a:schemeClr val="accent2"/>
                </a:solidFill>
                <a:latin typeface="Franklin Gothic Medium" pitchFamily="34" charset="0"/>
              </a:rPr>
              <a:t> yang </a:t>
            </a:r>
            <a:r>
              <a:rPr lang="en-US" sz="2000" dirty="0" err="1">
                <a:solidFill>
                  <a:schemeClr val="accent2"/>
                </a:solidFill>
                <a:latin typeface="Franklin Gothic Medium" pitchFamily="34" charset="0"/>
              </a:rPr>
              <a:t>berkelebihan</a:t>
            </a:r>
            <a:endParaRPr lang="en-US" sz="2000" dirty="0">
              <a:solidFill>
                <a:schemeClr val="accent2"/>
              </a:solidFill>
              <a:latin typeface="Franklin Gothic Medium" pitchFamily="34" charset="0"/>
            </a:endParaRPr>
          </a:p>
          <a:p>
            <a:pPr marL="914400" lvl="2" indent="-284163" eaLnBrk="1" fontAlgn="auto" hangingPunct="1">
              <a:lnSpc>
                <a:spcPct val="95000"/>
              </a:lnSpc>
              <a:spcAft>
                <a:spcPct val="10000"/>
              </a:spcAft>
              <a:buFontTx/>
              <a:buChar char="–"/>
              <a:defRPr/>
            </a:pPr>
            <a:r>
              <a:rPr lang="en-US" sz="2000" dirty="0" err="1">
                <a:solidFill>
                  <a:schemeClr val="accent2"/>
                </a:solidFill>
                <a:latin typeface="Franklin Gothic Medium" pitchFamily="34" charset="0"/>
              </a:rPr>
              <a:t>Menyalahgunakan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kekuasaan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merupakan</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perbuatan</a:t>
            </a:r>
            <a:r>
              <a:rPr lang="en-US" sz="2000" dirty="0">
                <a:solidFill>
                  <a:schemeClr val="accent2"/>
                </a:solidFill>
                <a:latin typeface="Franklin Gothic Medium" pitchFamily="34" charset="0"/>
              </a:rPr>
              <a:t> yang </a:t>
            </a:r>
            <a:r>
              <a:rPr lang="en-US" sz="2000" dirty="0" err="1">
                <a:solidFill>
                  <a:schemeClr val="accent2"/>
                </a:solidFill>
                <a:latin typeface="Franklin Gothic Medium" pitchFamily="34" charset="0"/>
              </a:rPr>
              <a:t>sering</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dianggap</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melanggar</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kode</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etik</a:t>
            </a:r>
            <a:r>
              <a:rPr lang="en-US" sz="2000" dirty="0">
                <a:solidFill>
                  <a:schemeClr val="accent2"/>
                </a:solidFill>
                <a:latin typeface="Franklin Gothic Medium" pitchFamily="34" charset="0"/>
              </a:rPr>
              <a:t> </a:t>
            </a:r>
            <a:r>
              <a:rPr lang="en-US" sz="2000" dirty="0" err="1">
                <a:solidFill>
                  <a:schemeClr val="accent2"/>
                </a:solidFill>
                <a:latin typeface="Franklin Gothic Medium" pitchFamily="34" charset="0"/>
              </a:rPr>
              <a:t>profesi</a:t>
            </a:r>
            <a:endParaRPr lang="en-US" sz="2000" dirty="0">
              <a:solidFill>
                <a:schemeClr val="accent2"/>
              </a:solidFill>
              <a:latin typeface="Franklin Gothic Medium" pitchFamily="34" charset="0"/>
            </a:endParaRPr>
          </a:p>
          <a:p>
            <a:pPr marL="914400" lvl="2" indent="-284163" eaLnBrk="1" fontAlgn="auto" hangingPunct="1">
              <a:lnSpc>
                <a:spcPct val="95000"/>
              </a:lnSpc>
              <a:spcAft>
                <a:spcPct val="10000"/>
              </a:spcAft>
              <a:buFontTx/>
              <a:buNone/>
              <a:defRPr/>
            </a:pPr>
            <a:endParaRPr lang="en-US" sz="1050" dirty="0">
              <a:solidFill>
                <a:schemeClr val="accent2"/>
              </a:solidFill>
            </a:endParaRPr>
          </a:p>
          <a:p>
            <a:pPr marL="515938" lvl="1" indent="-401638" eaLnBrk="1" fontAlgn="auto" hangingPunct="1">
              <a:lnSpc>
                <a:spcPct val="95000"/>
              </a:lnSpc>
              <a:spcAft>
                <a:spcPct val="10000"/>
              </a:spcAft>
              <a:buFontTx/>
              <a:buAutoNum type="arabicPeriod"/>
              <a:defRPr/>
            </a:pPr>
            <a:r>
              <a:rPr lang="en-US" sz="2400" dirty="0" err="1">
                <a:latin typeface="Franklin Gothic Medium" pitchFamily="34" charset="0"/>
              </a:rPr>
              <a:t>Pelanggaran</a:t>
            </a:r>
            <a:r>
              <a:rPr lang="en-US" sz="2400" dirty="0">
                <a:latin typeface="Franklin Gothic Medium" pitchFamily="34" charset="0"/>
              </a:rPr>
              <a:t> </a:t>
            </a:r>
            <a:r>
              <a:rPr lang="en-US" sz="2400" dirty="0" err="1">
                <a:latin typeface="Franklin Gothic Medium" pitchFamily="34" charset="0"/>
              </a:rPr>
              <a:t>terhadap</a:t>
            </a:r>
            <a:r>
              <a:rPr lang="en-US" sz="2400" dirty="0">
                <a:latin typeface="Franklin Gothic Medium" pitchFamily="34" charset="0"/>
              </a:rPr>
              <a:t> </a:t>
            </a:r>
            <a:r>
              <a:rPr lang="en-US" sz="2400" dirty="0" err="1">
                <a:latin typeface="Franklin Gothic Medium" pitchFamily="34" charset="0"/>
              </a:rPr>
              <a:t>perbuatan</a:t>
            </a:r>
            <a:r>
              <a:rPr lang="en-US" sz="2400" dirty="0">
                <a:latin typeface="Franklin Gothic Medium" pitchFamily="34" charset="0"/>
              </a:rPr>
              <a:t> </a:t>
            </a:r>
            <a:r>
              <a:rPr lang="en-US" sz="2400" dirty="0" err="1">
                <a:latin typeface="Franklin Gothic Medium" pitchFamily="34" charset="0"/>
              </a:rPr>
              <a:t>pelayanan</a:t>
            </a:r>
            <a:r>
              <a:rPr lang="en-US" sz="2400" dirty="0">
                <a:latin typeface="Franklin Gothic Medium" pitchFamily="34" charset="0"/>
              </a:rPr>
              <a:t> </a:t>
            </a:r>
            <a:r>
              <a:rPr lang="en-US" sz="2400" dirty="0" err="1">
                <a:latin typeface="Franklin Gothic Medium" pitchFamily="34" charset="0"/>
              </a:rPr>
              <a:t>jasa</a:t>
            </a:r>
            <a:r>
              <a:rPr lang="en-US" sz="2400" dirty="0">
                <a:latin typeface="Franklin Gothic Medium" pitchFamily="34" charset="0"/>
              </a:rPr>
              <a:t> </a:t>
            </a:r>
            <a:r>
              <a:rPr lang="en-US" sz="2400" dirty="0" err="1">
                <a:latin typeface="Franklin Gothic Medium" pitchFamily="34" charset="0"/>
              </a:rPr>
              <a:t>profesi</a:t>
            </a:r>
            <a:r>
              <a:rPr lang="en-US" sz="2400" dirty="0">
                <a:latin typeface="Franklin Gothic Medium" pitchFamily="34" charset="0"/>
              </a:rPr>
              <a:t> yang </a:t>
            </a:r>
            <a:r>
              <a:rPr lang="en-US" sz="2400" dirty="0" err="1">
                <a:solidFill>
                  <a:srgbClr val="FF0000"/>
                </a:solidFill>
                <a:latin typeface="Franklin Gothic Medium" pitchFamily="34" charset="0"/>
              </a:rPr>
              <a:t>kurang</a:t>
            </a:r>
            <a:r>
              <a:rPr lang="en-US" sz="2400" dirty="0">
                <a:solidFill>
                  <a:srgbClr val="FF0000"/>
                </a:solidFill>
                <a:latin typeface="Franklin Gothic Medium" pitchFamily="34" charset="0"/>
              </a:rPr>
              <a:t> </a:t>
            </a:r>
            <a:r>
              <a:rPr lang="en-US" sz="2400" dirty="0" err="1">
                <a:solidFill>
                  <a:srgbClr val="FF0000"/>
                </a:solidFill>
                <a:latin typeface="Franklin Gothic Medium" pitchFamily="34" charset="0"/>
              </a:rPr>
              <a:t>mencerminkan</a:t>
            </a:r>
            <a:r>
              <a:rPr lang="en-US" sz="2400" dirty="0">
                <a:latin typeface="Franklin Gothic Medium" pitchFamily="34" charset="0"/>
              </a:rPr>
              <a:t> </a:t>
            </a:r>
            <a:r>
              <a:rPr lang="en-US" sz="2400" dirty="0" err="1">
                <a:latin typeface="Franklin Gothic Medium" pitchFamily="34" charset="0"/>
              </a:rPr>
              <a:t>kualitas</a:t>
            </a:r>
            <a:r>
              <a:rPr lang="en-US" sz="2400" dirty="0">
                <a:latin typeface="Franklin Gothic Medium" pitchFamily="34" charset="0"/>
              </a:rPr>
              <a:t> </a:t>
            </a:r>
            <a:r>
              <a:rPr lang="en-US" sz="2400" dirty="0" err="1">
                <a:latin typeface="Franklin Gothic Medium" pitchFamily="34" charset="0"/>
              </a:rPr>
              <a:t>keahlian</a:t>
            </a:r>
            <a:r>
              <a:rPr lang="en-US" sz="2400" dirty="0">
                <a:latin typeface="Franklin Gothic Medium" pitchFamily="34" charset="0"/>
              </a:rPr>
              <a:t> </a:t>
            </a:r>
            <a:r>
              <a:rPr lang="en-US" sz="2400" dirty="0" err="1">
                <a:latin typeface="Franklin Gothic Medium" pitchFamily="34" charset="0"/>
              </a:rPr>
              <a:t>serta</a:t>
            </a:r>
            <a:r>
              <a:rPr lang="en-US" sz="2400" dirty="0">
                <a:latin typeface="Franklin Gothic Medium" pitchFamily="34" charset="0"/>
              </a:rPr>
              <a:t> yang </a:t>
            </a:r>
            <a:r>
              <a:rPr lang="en-US" sz="2400" dirty="0" err="1">
                <a:solidFill>
                  <a:srgbClr val="FF0000"/>
                </a:solidFill>
                <a:latin typeface="Franklin Gothic Medium" pitchFamily="34" charset="0"/>
              </a:rPr>
              <a:t>kurang</a:t>
            </a:r>
            <a:r>
              <a:rPr lang="en-US" sz="2400" dirty="0">
                <a:solidFill>
                  <a:srgbClr val="FF0000"/>
                </a:solidFill>
                <a:latin typeface="Franklin Gothic Medium" pitchFamily="34" charset="0"/>
              </a:rPr>
              <a:t> </a:t>
            </a:r>
            <a:r>
              <a:rPr lang="en-US" sz="2400" dirty="0" err="1">
                <a:solidFill>
                  <a:srgbClr val="FF0000"/>
                </a:solidFill>
                <a:latin typeface="Franklin Gothic Medium" pitchFamily="34" charset="0"/>
              </a:rPr>
              <a:t>dapat</a:t>
            </a:r>
            <a:r>
              <a:rPr lang="en-US" sz="2400" dirty="0">
                <a:solidFill>
                  <a:srgbClr val="FF0000"/>
                </a:solidFill>
                <a:latin typeface="Franklin Gothic Medium" pitchFamily="34" charset="0"/>
              </a:rPr>
              <a:t> </a:t>
            </a:r>
            <a:r>
              <a:rPr lang="en-US" sz="2400" dirty="0" err="1">
                <a:solidFill>
                  <a:srgbClr val="FF0000"/>
                </a:solidFill>
                <a:latin typeface="Franklin Gothic Medium" pitchFamily="34" charset="0"/>
              </a:rPr>
              <a:t>dipertanggung-jawabkan</a:t>
            </a:r>
            <a:r>
              <a:rPr lang="en-US" sz="2400" dirty="0">
                <a:latin typeface="Franklin Gothic Medium" pitchFamily="34" charset="0"/>
              </a:rPr>
              <a:t> </a:t>
            </a:r>
            <a:r>
              <a:rPr lang="en-US" sz="2400" dirty="0" err="1">
                <a:latin typeface="Franklin Gothic Medium" pitchFamily="34" charset="0"/>
              </a:rPr>
              <a:t>menurut</a:t>
            </a:r>
            <a:r>
              <a:rPr lang="en-US" sz="2400" dirty="0">
                <a:latin typeface="Franklin Gothic Medium" pitchFamily="34" charset="0"/>
              </a:rPr>
              <a:t> </a:t>
            </a:r>
            <a:r>
              <a:rPr lang="en-US" sz="2400" dirty="0" err="1">
                <a:latin typeface="Franklin Gothic Medium" pitchFamily="34" charset="0"/>
              </a:rPr>
              <a:t>standar</a:t>
            </a:r>
            <a:r>
              <a:rPr lang="en-US" sz="2400" dirty="0">
                <a:latin typeface="Franklin Gothic Medium" pitchFamily="34" charset="0"/>
              </a:rPr>
              <a:t> </a:t>
            </a:r>
            <a:r>
              <a:rPr lang="en-US" sz="2400" dirty="0" err="1">
                <a:latin typeface="Franklin Gothic Medium" pitchFamily="34" charset="0"/>
              </a:rPr>
              <a:t>maupun</a:t>
            </a:r>
            <a:r>
              <a:rPr lang="en-US" sz="2400" dirty="0">
                <a:latin typeface="Franklin Gothic Medium" pitchFamily="34" charset="0"/>
              </a:rPr>
              <a:t> </a:t>
            </a:r>
            <a:r>
              <a:rPr lang="en-US" sz="2400" dirty="0" err="1">
                <a:latin typeface="Franklin Gothic Medium" pitchFamily="34" charset="0"/>
              </a:rPr>
              <a:t>kriteria</a:t>
            </a:r>
            <a:r>
              <a:rPr lang="en-US" sz="2400" dirty="0">
                <a:latin typeface="Franklin Gothic Medium" pitchFamily="34" charset="0"/>
              </a:rPr>
              <a:t> </a:t>
            </a:r>
            <a:r>
              <a:rPr lang="en-US" sz="2400" dirty="0" err="1">
                <a:latin typeface="Franklin Gothic Medium" pitchFamily="34" charset="0"/>
              </a:rPr>
              <a:t>profesional</a:t>
            </a:r>
            <a:endParaRPr lang="en-US" sz="2000" dirty="0">
              <a:latin typeface="Franklin Gothic Medium" pitchFamily="34" charset="0"/>
            </a:endParaRPr>
          </a:p>
        </p:txBody>
      </p:sp>
    </p:spTree>
    <p:extLst>
      <p:ext uri="{BB962C8B-B14F-4D97-AF65-F5344CB8AC3E}">
        <p14:creationId xmlns:p14="http://schemas.microsoft.com/office/powerpoint/2010/main" val="18727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blinds(vertical)">
                                      <p:cBhvr>
                                        <p:cTn id="7" dur="500"/>
                                        <p:tgtEl>
                                          <p:spTgt spid="256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56003">
                                            <p:txEl>
                                              <p:pRg st="1" end="1"/>
                                            </p:txEl>
                                          </p:spTgt>
                                        </p:tgtEl>
                                        <p:attrNameLst>
                                          <p:attrName>style.visibility</p:attrName>
                                        </p:attrNameLst>
                                      </p:cBhvr>
                                      <p:to>
                                        <p:strVal val="visible"/>
                                      </p:to>
                                    </p:set>
                                    <p:animEffect transition="in" filter="blinds(vertical)">
                                      <p:cBhvr>
                                        <p:cTn id="12" dur="500"/>
                                        <p:tgtEl>
                                          <p:spTgt spid="256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56003">
                                            <p:txEl>
                                              <p:pRg st="2" end="2"/>
                                            </p:txEl>
                                          </p:spTgt>
                                        </p:tgtEl>
                                        <p:attrNameLst>
                                          <p:attrName>style.visibility</p:attrName>
                                        </p:attrNameLst>
                                      </p:cBhvr>
                                      <p:to>
                                        <p:strVal val="visible"/>
                                      </p:to>
                                    </p:set>
                                    <p:animEffect transition="in" filter="blinds(vertical)">
                                      <p:cBhvr>
                                        <p:cTn id="17" dur="500"/>
                                        <p:tgtEl>
                                          <p:spTgt spid="256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56003">
                                            <p:txEl>
                                              <p:pRg st="4" end="4"/>
                                            </p:txEl>
                                          </p:spTgt>
                                        </p:tgtEl>
                                        <p:attrNameLst>
                                          <p:attrName>style.visibility</p:attrName>
                                        </p:attrNameLst>
                                      </p:cBhvr>
                                      <p:to>
                                        <p:strVal val="visible"/>
                                      </p:to>
                                    </p:set>
                                    <p:animEffect transition="in" filter="blinds(vertical)">
                                      <p:cBhvr>
                                        <p:cTn id="22" dur="500"/>
                                        <p:tgtEl>
                                          <p:spTgt spid="256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34434" y="260350"/>
            <a:ext cx="9698567" cy="655638"/>
          </a:xfrm>
          <a:solidFill>
            <a:srgbClr val="CCFFCC">
              <a:alpha val="72156"/>
            </a:srgbClr>
          </a:solidFill>
        </p:spPr>
        <p:txBody>
          <a:bodyPr/>
          <a:lstStyle/>
          <a:p>
            <a:pPr marL="288925" eaLnBrk="1" hangingPunct="1"/>
            <a:r>
              <a:rPr lang="en-US" sz="3200">
                <a:solidFill>
                  <a:srgbClr val="2B8195"/>
                </a:solidFill>
                <a:latin typeface="Showcard Gothic" pitchFamily="82" charset="0"/>
              </a:rPr>
              <a:t>SANKSI PELANGGARAN K.E.P </a:t>
            </a:r>
            <a:endParaRPr lang="en-GB" sz="3200">
              <a:solidFill>
                <a:srgbClr val="2B8195"/>
              </a:solidFill>
              <a:latin typeface="Showcard Gothic" pitchFamily="82" charset="0"/>
            </a:endParaRPr>
          </a:p>
        </p:txBody>
      </p:sp>
      <p:sp>
        <p:nvSpPr>
          <p:cNvPr id="6147" name="Rectangle 3"/>
          <p:cNvSpPr>
            <a:spLocks noGrp="1" noChangeArrowheads="1"/>
          </p:cNvSpPr>
          <p:nvPr>
            <p:ph type="body" idx="4294967295"/>
          </p:nvPr>
        </p:nvSpPr>
        <p:spPr>
          <a:xfrm>
            <a:off x="431800" y="1484314"/>
            <a:ext cx="10617200" cy="4897437"/>
          </a:xfrm>
        </p:spPr>
        <p:txBody>
          <a:bodyPr rtlCol="0">
            <a:noAutofit/>
          </a:bodyPr>
          <a:lstStyle/>
          <a:p>
            <a:pPr marL="225425" indent="-225425" eaLnBrk="1" fontAlgn="auto" hangingPunct="1">
              <a:lnSpc>
                <a:spcPct val="95000"/>
              </a:lnSpc>
              <a:spcAft>
                <a:spcPts val="0"/>
              </a:spcAft>
              <a:buFontTx/>
              <a:buNone/>
              <a:defRPr/>
            </a:pPr>
            <a:r>
              <a:rPr lang="en-US" sz="2400" b="1" dirty="0" err="1">
                <a:solidFill>
                  <a:srgbClr val="FF0000"/>
                </a:solidFill>
              </a:rPr>
              <a:t>Sanksi</a:t>
            </a:r>
            <a:r>
              <a:rPr lang="en-US" sz="2400" b="1" dirty="0">
                <a:solidFill>
                  <a:srgbClr val="FF0000"/>
                </a:solidFill>
              </a:rPr>
              <a:t> moral  &amp; </a:t>
            </a:r>
            <a:r>
              <a:rPr lang="en-US" sz="2400" b="1" dirty="0" err="1">
                <a:solidFill>
                  <a:srgbClr val="FF0000"/>
                </a:solidFill>
              </a:rPr>
              <a:t>Sanksi</a:t>
            </a:r>
            <a:r>
              <a:rPr lang="en-US" sz="2400" b="1" dirty="0">
                <a:solidFill>
                  <a:srgbClr val="FF0000"/>
                </a:solidFill>
              </a:rPr>
              <a:t> </a:t>
            </a:r>
            <a:r>
              <a:rPr lang="en-US" sz="2400" b="1" dirty="0" err="1">
                <a:solidFill>
                  <a:srgbClr val="FF0000"/>
                </a:solidFill>
              </a:rPr>
              <a:t>dikeluarkan</a:t>
            </a:r>
            <a:r>
              <a:rPr lang="en-US" sz="2400" b="1" dirty="0">
                <a:solidFill>
                  <a:srgbClr val="FF0000"/>
                </a:solidFill>
              </a:rPr>
              <a:t> </a:t>
            </a:r>
            <a:r>
              <a:rPr lang="en-US" sz="2400" b="1" dirty="0" err="1">
                <a:solidFill>
                  <a:srgbClr val="FF0000"/>
                </a:solidFill>
              </a:rPr>
              <a:t>dari</a:t>
            </a:r>
            <a:r>
              <a:rPr lang="en-US" sz="2400" b="1" dirty="0">
                <a:solidFill>
                  <a:srgbClr val="FF0000"/>
                </a:solidFill>
              </a:rPr>
              <a:t> </a:t>
            </a:r>
            <a:r>
              <a:rPr lang="en-US" sz="2400" b="1" dirty="0" err="1">
                <a:solidFill>
                  <a:srgbClr val="FF0000"/>
                </a:solidFill>
              </a:rPr>
              <a:t>organisasi</a:t>
            </a:r>
            <a:r>
              <a:rPr lang="en-US" sz="2400" b="1" dirty="0">
                <a:solidFill>
                  <a:srgbClr val="FF0000"/>
                </a:solidFill>
              </a:rPr>
              <a:t> </a:t>
            </a:r>
          </a:p>
          <a:p>
            <a:pPr marL="225425" indent="-225425" eaLnBrk="1" fontAlgn="auto" hangingPunct="1">
              <a:lnSpc>
                <a:spcPct val="95000"/>
              </a:lnSpc>
              <a:spcAft>
                <a:spcPts val="0"/>
              </a:spcAft>
              <a:buFontTx/>
              <a:buNone/>
              <a:defRPr/>
            </a:pPr>
            <a:endParaRPr lang="en-US" sz="1050" dirty="0"/>
          </a:p>
          <a:p>
            <a:pPr marL="225425" indent="-225425" eaLnBrk="1" fontAlgn="auto" hangingPunct="1">
              <a:lnSpc>
                <a:spcPct val="95000"/>
              </a:lnSpc>
              <a:spcAft>
                <a:spcPts val="0"/>
              </a:spcAft>
              <a:buFont typeface="Arial" pitchFamily="34" charset="0"/>
              <a:buChar char="•"/>
              <a:defRPr/>
            </a:pPr>
            <a:r>
              <a:rPr lang="en-US" sz="2400" dirty="0" err="1"/>
              <a:t>Kasus-kasus</a:t>
            </a:r>
            <a:r>
              <a:rPr lang="en-US" sz="2400" dirty="0"/>
              <a:t> </a:t>
            </a:r>
            <a:r>
              <a:rPr lang="en-US" sz="2400" dirty="0" err="1"/>
              <a:t>pelanggaran</a:t>
            </a:r>
            <a:r>
              <a:rPr lang="en-US" sz="2400" dirty="0"/>
              <a:t> </a:t>
            </a:r>
            <a:r>
              <a:rPr lang="en-US" sz="2400" dirty="0" err="1"/>
              <a:t>kode</a:t>
            </a:r>
            <a:r>
              <a:rPr lang="en-US" sz="2400" dirty="0"/>
              <a:t> </a:t>
            </a:r>
            <a:r>
              <a:rPr lang="en-US" sz="2400" dirty="0" err="1"/>
              <a:t>etik</a:t>
            </a:r>
            <a:r>
              <a:rPr lang="en-US" sz="2400" dirty="0"/>
              <a:t> </a:t>
            </a:r>
            <a:r>
              <a:rPr lang="en-US" sz="2400" dirty="0" err="1"/>
              <a:t>akan</a:t>
            </a:r>
            <a:r>
              <a:rPr lang="en-US" sz="2400" dirty="0"/>
              <a:t> </a:t>
            </a:r>
            <a:r>
              <a:rPr lang="en-US" sz="2400" dirty="0" err="1"/>
              <a:t>ditindak</a:t>
            </a:r>
            <a:r>
              <a:rPr lang="en-US" sz="2400" dirty="0"/>
              <a:t> </a:t>
            </a:r>
            <a:r>
              <a:rPr lang="en-US" sz="2400" dirty="0" err="1"/>
              <a:t>dan</a:t>
            </a:r>
            <a:r>
              <a:rPr lang="en-US" sz="2400" dirty="0"/>
              <a:t> </a:t>
            </a:r>
            <a:r>
              <a:rPr lang="en-US" sz="2400" dirty="0" err="1"/>
              <a:t>dinilai</a:t>
            </a:r>
            <a:r>
              <a:rPr lang="en-US" sz="2400" dirty="0"/>
              <a:t> </a:t>
            </a:r>
            <a:r>
              <a:rPr lang="en-US" sz="2400" dirty="0" err="1"/>
              <a:t>oleh</a:t>
            </a:r>
            <a:r>
              <a:rPr lang="en-US" sz="2400" dirty="0"/>
              <a:t> </a:t>
            </a:r>
            <a:r>
              <a:rPr lang="en-US" sz="2400" dirty="0" err="1"/>
              <a:t>suatu</a:t>
            </a:r>
            <a:r>
              <a:rPr lang="en-US" sz="2400" dirty="0"/>
              <a:t> </a:t>
            </a:r>
            <a:r>
              <a:rPr lang="en-US" sz="2400" dirty="0" err="1"/>
              <a:t>dewan</a:t>
            </a:r>
            <a:r>
              <a:rPr lang="en-US" sz="2400" dirty="0"/>
              <a:t> </a:t>
            </a:r>
            <a:r>
              <a:rPr lang="en-US" sz="2400" dirty="0" err="1"/>
              <a:t>kehormatan</a:t>
            </a:r>
            <a:r>
              <a:rPr lang="en-US" sz="2400" dirty="0"/>
              <a:t> </a:t>
            </a:r>
            <a:r>
              <a:rPr lang="en-US" sz="2400" dirty="0" err="1"/>
              <a:t>atau</a:t>
            </a:r>
            <a:r>
              <a:rPr lang="en-US" sz="2400" dirty="0"/>
              <a:t> </a:t>
            </a:r>
            <a:r>
              <a:rPr lang="en-US" sz="2400" dirty="0" err="1"/>
              <a:t>komisi</a:t>
            </a:r>
            <a:r>
              <a:rPr lang="en-US" sz="2400" dirty="0"/>
              <a:t> yang  </a:t>
            </a:r>
            <a:r>
              <a:rPr lang="en-US" sz="2400" dirty="0" err="1"/>
              <a:t>dibentuk</a:t>
            </a:r>
            <a:r>
              <a:rPr lang="en-US" sz="2400" dirty="0"/>
              <a:t> </a:t>
            </a:r>
            <a:r>
              <a:rPr lang="en-US" sz="2400" dirty="0" err="1"/>
              <a:t>khusus</a:t>
            </a:r>
            <a:r>
              <a:rPr lang="en-US" sz="2400" dirty="0"/>
              <a:t> </a:t>
            </a:r>
            <a:r>
              <a:rPr lang="en-US" sz="2400" dirty="0" err="1"/>
              <a:t>untuk</a:t>
            </a:r>
            <a:r>
              <a:rPr lang="en-US" sz="2400" dirty="0"/>
              <a:t> </a:t>
            </a:r>
            <a:r>
              <a:rPr lang="en-US" sz="2400" dirty="0" err="1"/>
              <a:t>itu</a:t>
            </a:r>
            <a:endParaRPr lang="en-US" sz="2400" dirty="0"/>
          </a:p>
          <a:p>
            <a:pPr marL="225425" indent="-225425" eaLnBrk="1" fontAlgn="auto" hangingPunct="1">
              <a:lnSpc>
                <a:spcPct val="95000"/>
              </a:lnSpc>
              <a:spcAft>
                <a:spcPts val="0"/>
              </a:spcAft>
              <a:buFontTx/>
              <a:buNone/>
              <a:defRPr/>
            </a:pPr>
            <a:endParaRPr lang="en-US" sz="2400" dirty="0"/>
          </a:p>
          <a:p>
            <a:pPr marL="225425" indent="-225425" eaLnBrk="1" fontAlgn="auto" hangingPunct="1">
              <a:lnSpc>
                <a:spcPct val="95000"/>
              </a:lnSpc>
              <a:spcAft>
                <a:spcPts val="0"/>
              </a:spcAft>
              <a:buFont typeface="Arial" pitchFamily="34" charset="0"/>
              <a:buChar char="•"/>
              <a:defRPr/>
            </a:pPr>
            <a:r>
              <a:rPr lang="en-US" sz="2400" dirty="0" err="1"/>
              <a:t>Karena</a:t>
            </a:r>
            <a:r>
              <a:rPr lang="en-US" sz="2400" dirty="0"/>
              <a:t> </a:t>
            </a:r>
            <a:r>
              <a:rPr lang="en-US" sz="2400" dirty="0" err="1"/>
              <a:t>tujuannya</a:t>
            </a:r>
            <a:r>
              <a:rPr lang="en-US" sz="2400" dirty="0"/>
              <a:t> </a:t>
            </a:r>
            <a:r>
              <a:rPr lang="en-US" sz="2400" dirty="0" err="1"/>
              <a:t>adalah</a:t>
            </a:r>
            <a:r>
              <a:rPr lang="en-US" sz="2400" dirty="0"/>
              <a:t> </a:t>
            </a:r>
            <a:r>
              <a:rPr lang="en-US" sz="2400" dirty="0" err="1"/>
              <a:t>mencegah</a:t>
            </a:r>
            <a:r>
              <a:rPr lang="en-US" sz="2400" dirty="0"/>
              <a:t> </a:t>
            </a:r>
            <a:r>
              <a:rPr lang="en-US" sz="2400" dirty="0" err="1"/>
              <a:t>terjadinya</a:t>
            </a:r>
            <a:r>
              <a:rPr lang="en-US" sz="2400" dirty="0"/>
              <a:t> </a:t>
            </a:r>
            <a:r>
              <a:rPr lang="en-US" sz="2400" dirty="0" err="1"/>
              <a:t>perilaku</a:t>
            </a:r>
            <a:r>
              <a:rPr lang="en-US" sz="2400" dirty="0"/>
              <a:t> yang  </a:t>
            </a:r>
            <a:r>
              <a:rPr lang="en-US" sz="2400" dirty="0" err="1"/>
              <a:t>tidak</a:t>
            </a:r>
            <a:r>
              <a:rPr lang="en-US" sz="2400" dirty="0"/>
              <a:t> </a:t>
            </a:r>
            <a:r>
              <a:rPr lang="en-US" sz="2400" dirty="0" err="1"/>
              <a:t>etis</a:t>
            </a:r>
            <a:r>
              <a:rPr lang="en-US" sz="2400" dirty="0"/>
              <a:t>, </a:t>
            </a:r>
            <a:r>
              <a:rPr lang="en-US" sz="2400" dirty="0" err="1"/>
              <a:t>seringkali</a:t>
            </a:r>
            <a:r>
              <a:rPr lang="en-US" sz="2400" dirty="0"/>
              <a:t> </a:t>
            </a:r>
            <a:r>
              <a:rPr lang="en-US" sz="2400" dirty="0" err="1"/>
              <a:t>kode</a:t>
            </a:r>
            <a:r>
              <a:rPr lang="en-US" sz="2400" dirty="0"/>
              <a:t> </a:t>
            </a:r>
            <a:r>
              <a:rPr lang="en-US" sz="2400" dirty="0" err="1"/>
              <a:t>etik</a:t>
            </a:r>
            <a:r>
              <a:rPr lang="en-US" sz="2400" dirty="0"/>
              <a:t> </a:t>
            </a:r>
            <a:r>
              <a:rPr lang="en-US" sz="2400" dirty="0" err="1"/>
              <a:t>juga</a:t>
            </a:r>
            <a:r>
              <a:rPr lang="en-US" sz="2400" dirty="0"/>
              <a:t> </a:t>
            </a:r>
            <a:r>
              <a:rPr lang="en-US" sz="2400" dirty="0" err="1"/>
              <a:t>berisikan</a:t>
            </a:r>
            <a:r>
              <a:rPr lang="en-US" sz="2400" dirty="0"/>
              <a:t> </a:t>
            </a:r>
            <a:r>
              <a:rPr lang="en-US" sz="2400" dirty="0" err="1"/>
              <a:t>ketentuan-ketentuan</a:t>
            </a:r>
            <a:r>
              <a:rPr lang="en-US" sz="2400" dirty="0"/>
              <a:t> </a:t>
            </a:r>
            <a:r>
              <a:rPr lang="en-US" sz="2400" dirty="0" err="1"/>
              <a:t>profesional</a:t>
            </a:r>
            <a:r>
              <a:rPr lang="en-US" sz="2400" dirty="0"/>
              <a:t>, </a:t>
            </a:r>
            <a:r>
              <a:rPr lang="en-US" sz="2400" dirty="0" err="1"/>
              <a:t>seperti</a:t>
            </a:r>
            <a:r>
              <a:rPr lang="en-US" sz="2400" dirty="0"/>
              <a:t>:</a:t>
            </a:r>
          </a:p>
          <a:p>
            <a:pPr marL="576263" lvl="1" indent="-182563" eaLnBrk="1" fontAlgn="auto" hangingPunct="1">
              <a:lnSpc>
                <a:spcPct val="95000"/>
              </a:lnSpc>
              <a:spcAft>
                <a:spcPts val="0"/>
              </a:spcAft>
              <a:buFont typeface="Arial" pitchFamily="34" charset="0"/>
              <a:buChar char="–"/>
              <a:defRPr/>
            </a:pPr>
            <a:r>
              <a:rPr lang="en-US" sz="1800" i="1" dirty="0" err="1">
                <a:solidFill>
                  <a:srgbClr val="2B2BAB"/>
                </a:solidFill>
                <a:latin typeface="Franklin Gothic Medium" pitchFamily="34" charset="0"/>
              </a:rPr>
              <a:t>Kewajiban</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melapor</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jika</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ketahuan</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teman</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sejawat</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melanggar</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kode</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etik</a:t>
            </a:r>
            <a:endParaRPr lang="en-US" sz="1800" i="1" dirty="0">
              <a:solidFill>
                <a:srgbClr val="2B2BAB"/>
              </a:solidFill>
              <a:latin typeface="Franklin Gothic Medium" pitchFamily="34" charset="0"/>
            </a:endParaRPr>
          </a:p>
          <a:p>
            <a:pPr marL="576263" lvl="1" indent="-182563" eaLnBrk="1" fontAlgn="auto" hangingPunct="1">
              <a:lnSpc>
                <a:spcPct val="95000"/>
              </a:lnSpc>
              <a:spcAft>
                <a:spcPts val="0"/>
              </a:spcAft>
              <a:buFont typeface="Arial" pitchFamily="34" charset="0"/>
              <a:buChar char="–"/>
              <a:defRPr/>
            </a:pPr>
            <a:r>
              <a:rPr lang="en-US" sz="1800" i="1" dirty="0" err="1">
                <a:solidFill>
                  <a:srgbClr val="2B2BAB"/>
                </a:solidFill>
                <a:latin typeface="Franklin Gothic Medium" pitchFamily="34" charset="0"/>
              </a:rPr>
              <a:t>Ketentuan</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itu</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merupakan</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akibat</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logis</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dari</a:t>
            </a:r>
            <a:r>
              <a:rPr lang="en-US" sz="1800" i="1" dirty="0">
                <a:solidFill>
                  <a:srgbClr val="2B2BAB"/>
                </a:solidFill>
                <a:latin typeface="Franklin Gothic Medium" pitchFamily="34" charset="0"/>
              </a:rPr>
              <a:t> “self regulation” yang </a:t>
            </a:r>
            <a:r>
              <a:rPr lang="en-US" sz="1800" i="1" dirty="0" err="1">
                <a:solidFill>
                  <a:srgbClr val="2B2BAB"/>
                </a:solidFill>
                <a:latin typeface="Franklin Gothic Medium" pitchFamily="34" charset="0"/>
              </a:rPr>
              <a:t>terwujud</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dalam</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kode</a:t>
            </a:r>
            <a:r>
              <a:rPr lang="en-US" sz="1800" i="1" dirty="0">
                <a:solidFill>
                  <a:srgbClr val="2B2BAB"/>
                </a:solidFill>
                <a:latin typeface="Franklin Gothic Medium" pitchFamily="34" charset="0"/>
              </a:rPr>
              <a:t> </a:t>
            </a:r>
            <a:r>
              <a:rPr lang="en-US" sz="1800" i="1" dirty="0" err="1">
                <a:solidFill>
                  <a:srgbClr val="2B2BAB"/>
                </a:solidFill>
                <a:latin typeface="Franklin Gothic Medium" pitchFamily="34" charset="0"/>
              </a:rPr>
              <a:t>etik</a:t>
            </a:r>
            <a:endParaRPr lang="en-US" sz="2000" b="1" dirty="0">
              <a:effectLst>
                <a:outerShdw blurRad="38100" dist="38100" dir="2700000" algn="tl">
                  <a:srgbClr val="C0C0C0"/>
                </a:outerShdw>
              </a:effectLst>
            </a:endParaRPr>
          </a:p>
        </p:txBody>
      </p:sp>
    </p:spTree>
    <p:extLst>
      <p:ext uri="{BB962C8B-B14F-4D97-AF65-F5344CB8AC3E}">
        <p14:creationId xmlns:p14="http://schemas.microsoft.com/office/powerpoint/2010/main" val="18856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17" dur="5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2" dur="500"/>
                                        <p:tgtEl>
                                          <p:spTgt spid="61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blinds(horizontal)">
                                      <p:cBhvr>
                                        <p:cTn id="2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227" y="1423556"/>
            <a:ext cx="9478385" cy="3353826"/>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id-ID" b="1" spc="600" dirty="0">
                <a:solidFill>
                  <a:srgbClr val="7030A0"/>
                </a:solidFill>
                <a:latin typeface="Broadway" panose="04040905080B02020502" pitchFamily="82" charset="0"/>
              </a:rPr>
              <a:t>PAFI JABAR JUARA</a:t>
            </a:r>
          </a:p>
        </p:txBody>
      </p:sp>
      <p:sp>
        <p:nvSpPr>
          <p:cNvPr id="3" name="Subtitle 2"/>
          <p:cNvSpPr>
            <a:spLocks noGrp="1"/>
          </p:cNvSpPr>
          <p:nvPr>
            <p:ph type="subTitle" idx="1"/>
          </p:nvPr>
        </p:nvSpPr>
        <p:spPr>
          <a:xfrm>
            <a:off x="1248255" y="914466"/>
            <a:ext cx="9579402" cy="816099"/>
          </a:xfrm>
        </p:spPr>
        <p:txBody>
          <a:bodyPr>
            <a:normAutofit fontScale="77500" lnSpcReduction="20000"/>
          </a:bodyPr>
          <a:lstStyle/>
          <a:p>
            <a:r>
              <a:rPr lang="en-US" sz="3600" dirty="0"/>
              <a:t>I</a:t>
            </a:r>
            <a:r>
              <a:rPr lang="id-ID" sz="3600" dirty="0"/>
              <a:t>V</a:t>
            </a:r>
            <a:r>
              <a:rPr lang="en-US" sz="3600" dirty="0"/>
              <a:t>.      </a:t>
            </a:r>
            <a:r>
              <a:rPr lang="en-US" sz="3600" dirty="0" err="1"/>
              <a:t>Strategi</a:t>
            </a:r>
            <a:r>
              <a:rPr lang="en-US" sz="3600" dirty="0"/>
              <a:t> </a:t>
            </a:r>
            <a:r>
              <a:rPr lang="en-US" sz="3600" dirty="0" err="1"/>
              <a:t>Peningkatan</a:t>
            </a:r>
            <a:r>
              <a:rPr lang="en-US" sz="3600" dirty="0"/>
              <a:t> </a:t>
            </a:r>
            <a:r>
              <a:rPr lang="en-US" sz="3600" dirty="0" err="1"/>
              <a:t>Pengetahuan</a:t>
            </a:r>
            <a:r>
              <a:rPr lang="en-US" sz="3600" dirty="0"/>
              <a:t> </a:t>
            </a:r>
            <a:r>
              <a:rPr lang="en-US" sz="3600" dirty="0" err="1"/>
              <a:t>dan</a:t>
            </a:r>
            <a:r>
              <a:rPr lang="en-US" sz="3600" dirty="0"/>
              <a:t> </a:t>
            </a:r>
            <a:r>
              <a:rPr lang="en-US" sz="3600" dirty="0" err="1"/>
              <a:t>Kompetensi</a:t>
            </a:r>
            <a:r>
              <a:rPr lang="en-US" sz="3600" dirty="0"/>
              <a:t> TTK</a:t>
            </a:r>
            <a:endParaRPr lang="id-ID" sz="3600" dirty="0"/>
          </a:p>
        </p:txBody>
      </p:sp>
    </p:spTree>
    <p:extLst>
      <p:ext uri="{BB962C8B-B14F-4D97-AF65-F5344CB8AC3E}">
        <p14:creationId xmlns:p14="http://schemas.microsoft.com/office/powerpoint/2010/main" val="146686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153400" cy="1143000"/>
          </a:xfrm>
          <a:solidFill>
            <a:schemeClr val="bg2">
              <a:lumMod val="90000"/>
            </a:schemeClr>
          </a:solidFill>
        </p:spPr>
        <p:txBody>
          <a:bodyPr/>
          <a:lstStyle/>
          <a:p>
            <a:pPr eaLnBrk="1" hangingPunct="1"/>
            <a:r>
              <a:rPr lang="en-US" sz="2800" b="1" dirty="0">
                <a:solidFill>
                  <a:srgbClr val="0070C0"/>
                </a:solidFill>
              </a:rPr>
              <a:t>LINGKUP PEKERJAAN KEFARMASIAN </a:t>
            </a:r>
            <a:r>
              <a:rPr lang="en-US" sz="2800" dirty="0"/>
              <a:t>                                    ( UU 36/09 DAN PP51/09)</a:t>
            </a:r>
          </a:p>
        </p:txBody>
      </p:sp>
      <p:sp>
        <p:nvSpPr>
          <p:cNvPr id="3" name="Date Placeholder 2"/>
          <p:cNvSpPr>
            <a:spLocks noGrp="1"/>
          </p:cNvSpPr>
          <p:nvPr>
            <p:ph type="dt" sz="quarter" idx="10"/>
          </p:nvPr>
        </p:nvSpPr>
        <p:spPr>
          <a:xfrm>
            <a:off x="1600200" y="6356351"/>
            <a:ext cx="2133600" cy="365125"/>
          </a:xfrm>
        </p:spPr>
        <p:txBody>
          <a:bodyPr/>
          <a:lstStyle/>
          <a:p>
            <a:pPr>
              <a:defRPr/>
            </a:pPr>
            <a:r>
              <a:rPr lang="en-US" dirty="0"/>
              <a:t>1/13/2011</a:t>
            </a:r>
          </a:p>
        </p:txBody>
      </p:sp>
      <p:sp>
        <p:nvSpPr>
          <p:cNvPr id="4" name="Footer Placeholder 3"/>
          <p:cNvSpPr>
            <a:spLocks noGrp="1"/>
          </p:cNvSpPr>
          <p:nvPr>
            <p:ph type="ftr" sz="quarter" idx="11"/>
          </p:nvPr>
        </p:nvSpPr>
        <p:spPr>
          <a:xfrm>
            <a:off x="4267200" y="6356351"/>
            <a:ext cx="2895600" cy="365125"/>
          </a:xfrm>
        </p:spPr>
        <p:txBody>
          <a:bodyPr/>
          <a:lstStyle/>
          <a:p>
            <a:pPr>
              <a:defRPr/>
            </a:pPr>
            <a:r>
              <a:rPr lang="en-US" dirty="0"/>
              <a:t>tom.ahaditomo3@gmail.com</a:t>
            </a:r>
          </a:p>
        </p:txBody>
      </p:sp>
      <p:sp>
        <p:nvSpPr>
          <p:cNvPr id="5" name="Slide Number Placeholder 4"/>
          <p:cNvSpPr>
            <a:spLocks noGrp="1"/>
          </p:cNvSpPr>
          <p:nvPr>
            <p:ph type="sldNum" sz="quarter" idx="12"/>
          </p:nvPr>
        </p:nvSpPr>
        <p:spPr>
          <a:xfrm>
            <a:off x="7696200" y="6356351"/>
            <a:ext cx="2133600" cy="365125"/>
          </a:xfrm>
        </p:spPr>
        <p:txBody>
          <a:bodyPr/>
          <a:lstStyle/>
          <a:p>
            <a:pPr>
              <a:defRPr/>
            </a:pPr>
            <a:fld id="{E550DD1F-57D7-45DE-B793-887FA61441D2}" type="slidenum">
              <a:rPr lang="en-US"/>
              <a:pPr>
                <a:defRPr/>
              </a:pPr>
              <a:t>34</a:t>
            </a:fld>
            <a:endParaRPr lang="en-US" dirty="0"/>
          </a:p>
        </p:txBody>
      </p:sp>
      <p:sp>
        <p:nvSpPr>
          <p:cNvPr id="6" name="TextBox 5"/>
          <p:cNvSpPr txBox="1">
            <a:spLocks noChangeArrowheads="1"/>
          </p:cNvSpPr>
          <p:nvPr/>
        </p:nvSpPr>
        <p:spPr bwMode="auto">
          <a:xfrm rot="1379291">
            <a:off x="1847850" y="1843089"/>
            <a:ext cx="1219200" cy="1323975"/>
          </a:xfrm>
          <a:prstGeom prst="rect">
            <a:avLst/>
          </a:prstGeom>
          <a:solidFill>
            <a:srgbClr val="FFC000"/>
          </a:solidFill>
          <a:ln w="9525">
            <a:noFill/>
            <a:miter lim="800000"/>
            <a:headEnd/>
            <a:tailEnd/>
          </a:ln>
        </p:spPr>
        <p:txBody>
          <a:bodyPr>
            <a:spAutoFit/>
          </a:bodyPr>
          <a:lstStyle/>
          <a:p>
            <a:r>
              <a:rPr lang="en-US" sz="1600">
                <a:latin typeface="Calibri" pitchFamily="34" charset="0"/>
              </a:rPr>
              <a:t>BAHAN BAKU OBAT / BULK DAN BB PEMBANTU</a:t>
            </a:r>
          </a:p>
        </p:txBody>
      </p:sp>
      <p:sp>
        <p:nvSpPr>
          <p:cNvPr id="7" name="TextBox 6"/>
          <p:cNvSpPr txBox="1"/>
          <p:nvPr/>
        </p:nvSpPr>
        <p:spPr>
          <a:xfrm>
            <a:off x="1600200" y="3276601"/>
            <a:ext cx="1143000" cy="923925"/>
          </a:xfrm>
          <a:prstGeom prst="rect">
            <a:avLst/>
          </a:prstGeom>
          <a:solidFill>
            <a:schemeClr val="accent3">
              <a:lumMod val="40000"/>
              <a:lumOff val="60000"/>
            </a:schemeClr>
          </a:solidFill>
          <a:ln>
            <a:noFill/>
          </a:ln>
        </p:spPr>
        <p:txBody>
          <a:bodyPr>
            <a:spAutoFit/>
          </a:bodyPr>
          <a:lstStyle/>
          <a:p>
            <a:pPr>
              <a:defRPr/>
            </a:pPr>
            <a:r>
              <a:rPr lang="en-US" dirty="0"/>
              <a:t>ALAT DAN SARANA PRODUKSI</a:t>
            </a:r>
          </a:p>
        </p:txBody>
      </p:sp>
      <p:sp>
        <p:nvSpPr>
          <p:cNvPr id="8" name="TextBox 7"/>
          <p:cNvSpPr txBox="1"/>
          <p:nvPr/>
        </p:nvSpPr>
        <p:spPr>
          <a:xfrm rot="20450323">
            <a:off x="1792288" y="4260850"/>
            <a:ext cx="1281112" cy="1385888"/>
          </a:xfrm>
          <a:prstGeom prst="rect">
            <a:avLst/>
          </a:prstGeom>
          <a:solidFill>
            <a:schemeClr val="accent1">
              <a:lumMod val="60000"/>
              <a:lumOff val="40000"/>
            </a:schemeClr>
          </a:solidFill>
          <a:ln>
            <a:noFill/>
          </a:ln>
        </p:spPr>
        <p:txBody>
          <a:bodyPr>
            <a:spAutoFit/>
          </a:bodyPr>
          <a:lstStyle/>
          <a:p>
            <a:pPr>
              <a:defRPr/>
            </a:pPr>
            <a:r>
              <a:rPr lang="en-US" sz="1400" dirty="0"/>
              <a:t>FORMULA BENTUK DOSIS DARI SAF  DAN METODA PRODUKSI / PEMBUATAN</a:t>
            </a:r>
          </a:p>
        </p:txBody>
      </p:sp>
      <p:sp>
        <p:nvSpPr>
          <p:cNvPr id="9" name="TextBox 8"/>
          <p:cNvSpPr txBox="1">
            <a:spLocks noChangeArrowheads="1"/>
          </p:cNvSpPr>
          <p:nvPr/>
        </p:nvSpPr>
        <p:spPr bwMode="auto">
          <a:xfrm>
            <a:off x="3352800" y="4065588"/>
            <a:ext cx="1676400" cy="430212"/>
          </a:xfrm>
          <a:prstGeom prst="rect">
            <a:avLst/>
          </a:prstGeom>
          <a:noFill/>
          <a:ln w="9525">
            <a:solidFill>
              <a:srgbClr val="0070C0"/>
            </a:solidFill>
            <a:miter lim="800000"/>
            <a:headEnd/>
            <a:tailEnd/>
          </a:ln>
        </p:spPr>
        <p:txBody>
          <a:bodyPr>
            <a:spAutoFit/>
          </a:bodyPr>
          <a:lstStyle/>
          <a:p>
            <a:pPr algn="ctr"/>
            <a:r>
              <a:rPr lang="en-US" sz="1100">
                <a:latin typeface="Calibri" pitchFamily="34" charset="0"/>
              </a:rPr>
              <a:t>BENTUK DOSIS DARI SENYAWA AKTIF FARMASI</a:t>
            </a:r>
          </a:p>
        </p:txBody>
      </p:sp>
      <p:pic>
        <p:nvPicPr>
          <p:cNvPr id="1027" name="Picture 3" descr="C:\Users\Ahaditomo\AppData\Local\Microsoft\Windows\Temporary Internet Files\Content.IE5\OLPMSR2T\MP900403584[1].jpg"/>
          <p:cNvPicPr>
            <a:picLocks noChangeAspect="1" noChangeArrowheads="1"/>
          </p:cNvPicPr>
          <p:nvPr/>
        </p:nvPicPr>
        <p:blipFill>
          <a:blip r:embed="rId2"/>
          <a:srcRect/>
          <a:stretch>
            <a:fillRect/>
          </a:stretch>
        </p:blipFill>
        <p:spPr bwMode="auto">
          <a:xfrm>
            <a:off x="3316288" y="2952751"/>
            <a:ext cx="1712912" cy="1141413"/>
          </a:xfrm>
          <a:prstGeom prst="rect">
            <a:avLst/>
          </a:prstGeom>
          <a:noFill/>
          <a:ln w="9525">
            <a:noFill/>
            <a:miter lim="800000"/>
            <a:headEnd/>
            <a:tailEnd/>
          </a:ln>
        </p:spPr>
      </p:pic>
      <p:sp>
        <p:nvSpPr>
          <p:cNvPr id="12" name="Right Arrow 11"/>
          <p:cNvSpPr/>
          <p:nvPr/>
        </p:nvSpPr>
        <p:spPr>
          <a:xfrm>
            <a:off x="2819400" y="2971800"/>
            <a:ext cx="609600" cy="14478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a:spLocks noChangeArrowheads="1"/>
          </p:cNvSpPr>
          <p:nvPr/>
        </p:nvSpPr>
        <p:spPr bwMode="auto">
          <a:xfrm>
            <a:off x="5334000" y="2971801"/>
            <a:ext cx="990600" cy="1477963"/>
          </a:xfrm>
          <a:prstGeom prst="rect">
            <a:avLst/>
          </a:prstGeom>
          <a:noFill/>
          <a:ln w="9525">
            <a:solidFill>
              <a:srgbClr val="7030A0"/>
            </a:solidFill>
            <a:miter lim="800000"/>
            <a:headEnd/>
            <a:tailEnd/>
          </a:ln>
        </p:spPr>
        <p:txBody>
          <a:bodyPr>
            <a:spAutoFit/>
          </a:bodyPr>
          <a:lstStyle/>
          <a:p>
            <a:r>
              <a:rPr lang="en-US" dirty="0">
                <a:latin typeface="Calibri" pitchFamily="34" charset="0"/>
              </a:rPr>
              <a:t>PENGEMASAN DAN PENYIMPANAN</a:t>
            </a:r>
          </a:p>
        </p:txBody>
      </p:sp>
      <p:sp>
        <p:nvSpPr>
          <p:cNvPr id="14" name="TextBox 13"/>
          <p:cNvSpPr txBox="1">
            <a:spLocks noChangeArrowheads="1"/>
          </p:cNvSpPr>
          <p:nvPr/>
        </p:nvSpPr>
        <p:spPr bwMode="auto">
          <a:xfrm>
            <a:off x="6705600" y="3200401"/>
            <a:ext cx="685800" cy="923925"/>
          </a:xfrm>
          <a:prstGeom prst="rect">
            <a:avLst/>
          </a:prstGeom>
          <a:solidFill>
            <a:srgbClr val="FFFF00"/>
          </a:solidFill>
          <a:ln w="9525">
            <a:solidFill>
              <a:srgbClr val="7030A0"/>
            </a:solidFill>
            <a:miter lim="800000"/>
            <a:headEnd/>
            <a:tailEnd/>
          </a:ln>
        </p:spPr>
        <p:txBody>
          <a:bodyPr>
            <a:spAutoFit/>
          </a:bodyPr>
          <a:lstStyle/>
          <a:p>
            <a:pPr algn="ctr"/>
            <a:r>
              <a:rPr lang="en-US">
                <a:latin typeface="Calibri" pitchFamily="34" charset="0"/>
              </a:rPr>
              <a:t>DIS TRI BUSI </a:t>
            </a:r>
          </a:p>
        </p:txBody>
      </p:sp>
      <p:sp>
        <p:nvSpPr>
          <p:cNvPr id="15" name="TextBox 14"/>
          <p:cNvSpPr txBox="1">
            <a:spLocks noChangeArrowheads="1"/>
          </p:cNvSpPr>
          <p:nvPr/>
        </p:nvSpPr>
        <p:spPr bwMode="auto">
          <a:xfrm>
            <a:off x="7620000" y="2743200"/>
            <a:ext cx="914400" cy="2032000"/>
          </a:xfrm>
          <a:prstGeom prst="rect">
            <a:avLst/>
          </a:prstGeom>
          <a:noFill/>
          <a:ln w="9525">
            <a:solidFill>
              <a:srgbClr val="0070C0"/>
            </a:solidFill>
            <a:miter lim="800000"/>
            <a:headEnd/>
            <a:tailEnd/>
          </a:ln>
        </p:spPr>
        <p:txBody>
          <a:bodyPr>
            <a:spAutoFit/>
          </a:bodyPr>
          <a:lstStyle/>
          <a:p>
            <a:r>
              <a:rPr lang="en-US">
                <a:latin typeface="Calibri" pitchFamily="34" charset="0"/>
              </a:rPr>
              <a:t>DISPEN- LABEL  DAN DELIVERY UNTUK PASIEN</a:t>
            </a:r>
          </a:p>
        </p:txBody>
      </p:sp>
      <p:sp>
        <p:nvSpPr>
          <p:cNvPr id="16" name="TextBox 15"/>
          <p:cNvSpPr txBox="1">
            <a:spLocks noChangeArrowheads="1"/>
          </p:cNvSpPr>
          <p:nvPr/>
        </p:nvSpPr>
        <p:spPr bwMode="auto">
          <a:xfrm>
            <a:off x="8915400" y="2743200"/>
            <a:ext cx="762000" cy="2032000"/>
          </a:xfrm>
          <a:prstGeom prst="rect">
            <a:avLst/>
          </a:prstGeom>
          <a:solidFill>
            <a:schemeClr val="accent2"/>
          </a:solidFill>
          <a:ln w="57150">
            <a:solidFill>
              <a:srgbClr val="00B050"/>
            </a:solidFill>
            <a:miter lim="800000"/>
            <a:headEnd/>
            <a:tailEnd/>
          </a:ln>
        </p:spPr>
        <p:txBody>
          <a:bodyPr>
            <a:spAutoFit/>
          </a:bodyPr>
          <a:lstStyle/>
          <a:p>
            <a:pPr algn="ctr"/>
            <a:r>
              <a:rPr lang="en-US" b="1" dirty="0">
                <a:solidFill>
                  <a:schemeClr val="bg1"/>
                </a:solidFill>
                <a:latin typeface="Calibri" pitchFamily="34" charset="0"/>
              </a:rPr>
              <a:t>JELASKAN DAN URAI KAN          ( J-URAI)</a:t>
            </a:r>
          </a:p>
        </p:txBody>
      </p:sp>
      <p:sp>
        <p:nvSpPr>
          <p:cNvPr id="17" name="Right Arrow 16"/>
          <p:cNvSpPr/>
          <p:nvPr/>
        </p:nvSpPr>
        <p:spPr>
          <a:xfrm>
            <a:off x="5029200" y="2971800"/>
            <a:ext cx="381000" cy="14478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6248400" y="3048000"/>
            <a:ext cx="533400" cy="12954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a:off x="7315200" y="3048000"/>
            <a:ext cx="304800" cy="12192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8458200" y="2895600"/>
            <a:ext cx="457200" cy="1676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Curved Connector 21"/>
          <p:cNvCxnSpPr/>
          <p:nvPr/>
        </p:nvCxnSpPr>
        <p:spPr>
          <a:xfrm rot="5400000">
            <a:off x="5575663" y="1873250"/>
            <a:ext cx="831850" cy="6635750"/>
          </a:xfrm>
          <a:prstGeom prst="curvedConnector3">
            <a:avLst>
              <a:gd name="adj1" fmla="val 18118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6" idx="0"/>
            <a:endCxn id="6" idx="0"/>
          </p:cNvCxnSpPr>
          <p:nvPr/>
        </p:nvCxnSpPr>
        <p:spPr>
          <a:xfrm rot="16200000" flipV="1">
            <a:off x="5583239" y="-969962"/>
            <a:ext cx="846137" cy="6580187"/>
          </a:xfrm>
          <a:prstGeom prst="curvedConnector3">
            <a:avLst>
              <a:gd name="adj1" fmla="val 177036"/>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6" idx="2"/>
            <a:endCxn id="9" idx="2"/>
          </p:cNvCxnSpPr>
          <p:nvPr/>
        </p:nvCxnSpPr>
        <p:spPr>
          <a:xfrm rot="5400000" flipH="1">
            <a:off x="6604000" y="2082800"/>
            <a:ext cx="279400" cy="5105400"/>
          </a:xfrm>
          <a:prstGeom prst="curvedConnector3">
            <a:avLst>
              <a:gd name="adj1" fmla="val -299644"/>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0"/>
            <a:endCxn id="13" idx="0"/>
          </p:cNvCxnSpPr>
          <p:nvPr/>
        </p:nvCxnSpPr>
        <p:spPr>
          <a:xfrm rot="16200000" flipH="1" flipV="1">
            <a:off x="7448550" y="1123950"/>
            <a:ext cx="228600" cy="3467100"/>
          </a:xfrm>
          <a:prstGeom prst="curvedConnector3">
            <a:avLst>
              <a:gd name="adj1" fmla="val -389109"/>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6" idx="0"/>
            <a:endCxn id="14" idx="0"/>
          </p:cNvCxnSpPr>
          <p:nvPr/>
        </p:nvCxnSpPr>
        <p:spPr>
          <a:xfrm rot="16200000" flipH="1" flipV="1">
            <a:off x="7943850" y="1847850"/>
            <a:ext cx="457200" cy="2247900"/>
          </a:xfrm>
          <a:prstGeom prst="curvedConnector3">
            <a:avLst>
              <a:gd name="adj1" fmla="val -87624"/>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2"/>
            <a:endCxn id="15" idx="2"/>
          </p:cNvCxnSpPr>
          <p:nvPr/>
        </p:nvCxnSpPr>
        <p:spPr>
          <a:xfrm rot="5400000">
            <a:off x="8687595" y="4164807"/>
            <a:ext cx="1587" cy="1219200"/>
          </a:xfrm>
          <a:prstGeom prst="curvedConnector3">
            <a:avLst>
              <a:gd name="adj1" fmla="val 14395466"/>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677399" y="1706887"/>
            <a:ext cx="1008017" cy="3539430"/>
          </a:xfrm>
          <a:prstGeom prst="rect">
            <a:avLst/>
          </a:prstGeom>
          <a:solidFill>
            <a:srgbClr val="FFFF00"/>
          </a:solidFill>
          <a:ln>
            <a:solidFill>
              <a:srgbClr val="00B0F0"/>
            </a:solidFill>
          </a:ln>
        </p:spPr>
        <p:txBody>
          <a:bodyPr wrap="square">
            <a:spAutoFit/>
          </a:bodyPr>
          <a:lstStyle/>
          <a:p>
            <a:pPr algn="r">
              <a:buFont typeface="Arial" pitchFamily="34" charset="0"/>
              <a:buChar char="•"/>
              <a:defRPr/>
            </a:pPr>
            <a:r>
              <a:rPr lang="en-US" sz="1400" b="1" dirty="0">
                <a:solidFill>
                  <a:srgbClr val="0070C0"/>
                </a:solidFill>
              </a:rPr>
              <a:t>FAR MA KODINA MIKA</a:t>
            </a:r>
          </a:p>
          <a:p>
            <a:pPr algn="r">
              <a:buFont typeface="Arial" pitchFamily="34" charset="0"/>
              <a:buChar char="•"/>
              <a:defRPr/>
            </a:pPr>
            <a:r>
              <a:rPr lang="en-US" sz="1400" b="1" dirty="0">
                <a:solidFill>
                  <a:srgbClr val="C00000"/>
                </a:solidFill>
              </a:rPr>
              <a:t>FARMA KO KINE TIKA</a:t>
            </a:r>
          </a:p>
          <a:p>
            <a:pPr algn="r">
              <a:buFont typeface="Arial" pitchFamily="34" charset="0"/>
              <a:buChar char="•"/>
              <a:defRPr/>
            </a:pPr>
            <a:r>
              <a:rPr lang="en-US" sz="1400" b="1" dirty="0">
                <a:solidFill>
                  <a:srgbClr val="7030A0"/>
                </a:solidFill>
              </a:rPr>
              <a:t>ADR</a:t>
            </a:r>
          </a:p>
          <a:p>
            <a:pPr algn="r">
              <a:buFont typeface="Arial" pitchFamily="34" charset="0"/>
              <a:buChar char="•"/>
              <a:defRPr/>
            </a:pPr>
            <a:r>
              <a:rPr lang="en-US" sz="1400" b="1" dirty="0">
                <a:solidFill>
                  <a:srgbClr val="00B050"/>
                </a:solidFill>
              </a:rPr>
              <a:t>REGIMENTASI DO SIS</a:t>
            </a:r>
          </a:p>
          <a:p>
            <a:pPr algn="r">
              <a:buFont typeface="Arial" pitchFamily="34" charset="0"/>
              <a:buChar char="•"/>
              <a:defRPr/>
            </a:pPr>
            <a:r>
              <a:rPr lang="en-US" sz="1400" b="1" dirty="0">
                <a:solidFill>
                  <a:srgbClr val="002060"/>
                </a:solidFill>
              </a:rPr>
              <a:t>JADWAL</a:t>
            </a:r>
          </a:p>
          <a:p>
            <a:pPr algn="r">
              <a:buFont typeface="Arial" pitchFamily="34" charset="0"/>
              <a:buChar char="•"/>
              <a:defRPr/>
            </a:pPr>
            <a:r>
              <a:rPr lang="en-US" sz="1400" b="1" dirty="0">
                <a:solidFill>
                  <a:srgbClr val="FF0000"/>
                </a:solidFill>
              </a:rPr>
              <a:t>DLL</a:t>
            </a:r>
          </a:p>
          <a:p>
            <a:pPr algn="r">
              <a:buFont typeface="Arial" pitchFamily="34" charset="0"/>
              <a:buChar char="•"/>
              <a:defRPr/>
            </a:pPr>
            <a:r>
              <a:rPr lang="en-US" sz="1400" b="1" i="1" dirty="0">
                <a:solidFill>
                  <a:schemeClr val="accent6">
                    <a:lumMod val="50000"/>
                  </a:schemeClr>
                </a:solidFill>
              </a:rPr>
              <a:t>FARMA KOTE RAPI</a:t>
            </a:r>
          </a:p>
          <a:p>
            <a:pPr algn="r">
              <a:buFont typeface="Arial" pitchFamily="34" charset="0"/>
              <a:buChar char="•"/>
              <a:defRPr/>
            </a:pPr>
            <a:endParaRPr lang="en-US" sz="1400" b="1" i="1" dirty="0">
              <a:solidFill>
                <a:schemeClr val="accent6">
                  <a:lumMod val="50000"/>
                </a:schemeClr>
              </a:solidFill>
            </a:endParaRPr>
          </a:p>
        </p:txBody>
      </p:sp>
      <p:sp>
        <p:nvSpPr>
          <p:cNvPr id="41" name="TextBox 40"/>
          <p:cNvSpPr txBox="1">
            <a:spLocks noChangeArrowheads="1"/>
          </p:cNvSpPr>
          <p:nvPr/>
        </p:nvSpPr>
        <p:spPr bwMode="auto">
          <a:xfrm rot="-519902">
            <a:off x="3352800" y="2038350"/>
            <a:ext cx="1828800" cy="738188"/>
          </a:xfrm>
          <a:prstGeom prst="rect">
            <a:avLst/>
          </a:prstGeom>
          <a:solidFill>
            <a:srgbClr val="00B050"/>
          </a:solidFill>
          <a:ln w="9525">
            <a:noFill/>
            <a:miter lim="800000"/>
            <a:headEnd/>
            <a:tailEnd/>
          </a:ln>
        </p:spPr>
        <p:txBody>
          <a:bodyPr>
            <a:spAutoFit/>
          </a:bodyPr>
          <a:lstStyle/>
          <a:p>
            <a:pPr>
              <a:buFont typeface="Arial" charset="0"/>
              <a:buChar char="•"/>
            </a:pPr>
            <a:r>
              <a:rPr lang="en-US" sz="1400" b="1">
                <a:solidFill>
                  <a:schemeClr val="bg1"/>
                </a:solidFill>
                <a:latin typeface="Calibri" pitchFamily="34" charset="0"/>
              </a:rPr>
              <a:t>Quality Assurance</a:t>
            </a:r>
          </a:p>
          <a:p>
            <a:pPr>
              <a:buFont typeface="Arial" charset="0"/>
              <a:buChar char="•"/>
            </a:pPr>
            <a:r>
              <a:rPr lang="en-US" sz="1400" b="1">
                <a:solidFill>
                  <a:schemeClr val="bg1"/>
                </a:solidFill>
                <a:latin typeface="Calibri" pitchFamily="34" charset="0"/>
              </a:rPr>
              <a:t>Produksi/pembuatan</a:t>
            </a:r>
          </a:p>
          <a:p>
            <a:pPr>
              <a:buFont typeface="Arial" charset="0"/>
              <a:buChar char="•"/>
            </a:pPr>
            <a:r>
              <a:rPr lang="en-US" sz="1400" b="1">
                <a:solidFill>
                  <a:schemeClr val="bg1"/>
                </a:solidFill>
                <a:latin typeface="Calibri" pitchFamily="34" charset="0"/>
              </a:rPr>
              <a:t>Quality Control</a:t>
            </a:r>
          </a:p>
        </p:txBody>
      </p:sp>
      <p:sp>
        <p:nvSpPr>
          <p:cNvPr id="42" name="TextBox 41"/>
          <p:cNvSpPr txBox="1">
            <a:spLocks noChangeArrowheads="1"/>
          </p:cNvSpPr>
          <p:nvPr/>
        </p:nvSpPr>
        <p:spPr bwMode="auto">
          <a:xfrm rot="-359247">
            <a:off x="6297613" y="2000251"/>
            <a:ext cx="1295400" cy="830263"/>
          </a:xfrm>
          <a:prstGeom prst="rect">
            <a:avLst/>
          </a:prstGeom>
          <a:solidFill>
            <a:srgbClr val="00B050"/>
          </a:solidFill>
          <a:ln w="9525">
            <a:noFill/>
            <a:miter lim="800000"/>
            <a:headEnd/>
            <a:tailEnd/>
          </a:ln>
        </p:spPr>
        <p:txBody>
          <a:bodyPr>
            <a:spAutoFit/>
          </a:bodyPr>
          <a:lstStyle/>
          <a:p>
            <a:r>
              <a:rPr lang="en-US" sz="1600" b="1">
                <a:solidFill>
                  <a:schemeClr val="bg1"/>
                </a:solidFill>
                <a:latin typeface="Calibri" pitchFamily="34" charset="0"/>
              </a:rPr>
              <a:t>Menyimpan dan distribusi</a:t>
            </a:r>
          </a:p>
        </p:txBody>
      </p:sp>
      <p:sp>
        <p:nvSpPr>
          <p:cNvPr id="43" name="TextBox 42"/>
          <p:cNvSpPr txBox="1">
            <a:spLocks noChangeArrowheads="1"/>
          </p:cNvSpPr>
          <p:nvPr/>
        </p:nvSpPr>
        <p:spPr bwMode="auto">
          <a:xfrm rot="-384252">
            <a:off x="8567738" y="1778000"/>
            <a:ext cx="1116012" cy="584200"/>
          </a:xfrm>
          <a:prstGeom prst="rect">
            <a:avLst/>
          </a:prstGeom>
          <a:solidFill>
            <a:schemeClr val="accent2"/>
          </a:solidFill>
          <a:ln w="9525">
            <a:noFill/>
            <a:miter lim="800000"/>
            <a:headEnd/>
            <a:tailEnd/>
          </a:ln>
        </p:spPr>
        <p:txBody>
          <a:bodyPr>
            <a:spAutoFit/>
          </a:bodyPr>
          <a:lstStyle/>
          <a:p>
            <a:r>
              <a:rPr lang="en-US" sz="1600" b="1" dirty="0" err="1">
                <a:solidFill>
                  <a:schemeClr val="bg1"/>
                </a:solidFill>
                <a:latin typeface="Calibri" pitchFamily="34" charset="0"/>
              </a:rPr>
              <a:t>Pelayanan</a:t>
            </a:r>
            <a:r>
              <a:rPr lang="en-US" sz="1600" b="1" dirty="0">
                <a:solidFill>
                  <a:schemeClr val="bg1"/>
                </a:solidFill>
                <a:latin typeface="Calibri" pitchFamily="34" charset="0"/>
              </a:rPr>
              <a:t> </a:t>
            </a:r>
            <a:r>
              <a:rPr lang="en-US" sz="1600" b="1" dirty="0" err="1">
                <a:solidFill>
                  <a:schemeClr val="bg1"/>
                </a:solidFill>
                <a:latin typeface="Calibri" pitchFamily="34" charset="0"/>
              </a:rPr>
              <a:t>pasien</a:t>
            </a:r>
            <a:endParaRPr lang="en-US" sz="1600" b="1" dirty="0">
              <a:solidFill>
                <a:schemeClr val="bg1"/>
              </a:solidFill>
              <a:latin typeface="Calibri" pitchFamily="34" charset="0"/>
            </a:endParaRPr>
          </a:p>
        </p:txBody>
      </p:sp>
      <p:sp>
        <p:nvSpPr>
          <p:cNvPr id="44" name="TextBox 43"/>
          <p:cNvSpPr txBox="1"/>
          <p:nvPr/>
        </p:nvSpPr>
        <p:spPr>
          <a:xfrm>
            <a:off x="2971800" y="4724401"/>
            <a:ext cx="2438400" cy="461963"/>
          </a:xfrm>
          <a:prstGeom prst="rect">
            <a:avLst/>
          </a:prstGeom>
          <a:noFill/>
        </p:spPr>
        <p:txBody>
          <a:bodyPr>
            <a:spAutoFit/>
          </a:bodyPr>
          <a:lstStyle/>
          <a:p>
            <a:pPr algn="ctr">
              <a:defRPr/>
            </a:pPr>
            <a:r>
              <a:rPr lang="en-US" sz="2400" b="1" dirty="0">
                <a:solidFill>
                  <a:schemeClr val="accent6">
                    <a:lumMod val="50000"/>
                  </a:schemeClr>
                </a:solidFill>
              </a:rPr>
              <a:t>P e m b u a t a n</a:t>
            </a:r>
          </a:p>
        </p:txBody>
      </p:sp>
      <p:sp>
        <p:nvSpPr>
          <p:cNvPr id="45" name="TextBox 44"/>
          <p:cNvSpPr txBox="1">
            <a:spLocks noChangeArrowheads="1"/>
          </p:cNvSpPr>
          <p:nvPr/>
        </p:nvSpPr>
        <p:spPr bwMode="auto">
          <a:xfrm>
            <a:off x="6400800" y="4572000"/>
            <a:ext cx="1219200" cy="369888"/>
          </a:xfrm>
          <a:prstGeom prst="rect">
            <a:avLst/>
          </a:prstGeom>
          <a:noFill/>
          <a:ln w="9525">
            <a:noFill/>
            <a:miter lim="800000"/>
            <a:headEnd/>
            <a:tailEnd/>
          </a:ln>
        </p:spPr>
        <p:txBody>
          <a:bodyPr>
            <a:spAutoFit/>
          </a:bodyPr>
          <a:lstStyle/>
          <a:p>
            <a:pPr algn="ctr"/>
            <a:r>
              <a:rPr lang="en-US" b="1">
                <a:solidFill>
                  <a:srgbClr val="0070C0"/>
                </a:solidFill>
                <a:latin typeface="Calibri" pitchFamily="34" charset="0"/>
              </a:rPr>
              <a:t>DIstribusi</a:t>
            </a:r>
          </a:p>
        </p:txBody>
      </p:sp>
      <p:sp>
        <p:nvSpPr>
          <p:cNvPr id="46" name="TextBox 45"/>
          <p:cNvSpPr txBox="1">
            <a:spLocks noChangeArrowheads="1"/>
          </p:cNvSpPr>
          <p:nvPr/>
        </p:nvSpPr>
        <p:spPr bwMode="auto">
          <a:xfrm>
            <a:off x="7391400" y="5010150"/>
            <a:ext cx="1828800" cy="400050"/>
          </a:xfrm>
          <a:prstGeom prst="rect">
            <a:avLst/>
          </a:prstGeom>
          <a:noFill/>
          <a:ln w="9525">
            <a:noFill/>
            <a:miter lim="800000"/>
            <a:headEnd/>
            <a:tailEnd/>
          </a:ln>
        </p:spPr>
        <p:txBody>
          <a:bodyPr>
            <a:spAutoFit/>
          </a:bodyPr>
          <a:lstStyle/>
          <a:p>
            <a:r>
              <a:rPr lang="en-US" sz="2000" b="1">
                <a:solidFill>
                  <a:srgbClr val="00B050"/>
                </a:solidFill>
                <a:latin typeface="Calibri" pitchFamily="34" charset="0"/>
              </a:rPr>
              <a:t>P e l a y a n a n</a:t>
            </a:r>
          </a:p>
        </p:txBody>
      </p:sp>
      <p:pic>
        <p:nvPicPr>
          <p:cNvPr id="33" name="Picture 4"/>
          <p:cNvPicPr>
            <a:picLocks noChangeAspect="1" noChangeArrowheads="1"/>
          </p:cNvPicPr>
          <p:nvPr/>
        </p:nvPicPr>
        <p:blipFill>
          <a:blip r:embed="rId3"/>
          <a:srcRect/>
          <a:stretch>
            <a:fillRect/>
          </a:stretch>
        </p:blipFill>
        <p:spPr bwMode="auto">
          <a:xfrm>
            <a:off x="3343276" y="2971800"/>
            <a:ext cx="1685925" cy="1143000"/>
          </a:xfrm>
          <a:prstGeom prst="rect">
            <a:avLst/>
          </a:prstGeom>
          <a:noFill/>
          <a:ln w="9525">
            <a:noFill/>
            <a:miter lim="800000"/>
            <a:headEnd/>
            <a:tailEnd/>
          </a:ln>
        </p:spPr>
      </p:pic>
      <p:pic>
        <p:nvPicPr>
          <p:cNvPr id="35" name="Picture 34" descr="images-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44" y="129082"/>
            <a:ext cx="884836" cy="884836"/>
          </a:xfrm>
          <a:prstGeom prst="rect">
            <a:avLst/>
          </a:prstGeom>
        </p:spPr>
      </p:pic>
    </p:spTree>
    <p:extLst>
      <p:ext uri="{BB962C8B-B14F-4D97-AF65-F5344CB8AC3E}">
        <p14:creationId xmlns:p14="http://schemas.microsoft.com/office/powerpoint/2010/main" val="2816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left)">
                                      <p:cBhvr>
                                        <p:cTn id="27" dur="1000"/>
                                        <p:tgtEl>
                                          <p:spTgt spid="1027"/>
                                        </p:tgtEl>
                                      </p:cBhvr>
                                    </p:animEffect>
                                  </p:childTnLst>
                                </p:cTn>
                              </p:par>
                            </p:childTnLst>
                          </p:cTn>
                        </p:par>
                        <p:par>
                          <p:cTn id="28" fill="hold">
                            <p:stCondLst>
                              <p:cond delay="5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00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childTnLst>
                          </p:cTn>
                        </p:par>
                        <p:par>
                          <p:cTn id="52" fill="hold">
                            <p:stCondLst>
                              <p:cond delay="11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1000"/>
                                        <p:tgtEl>
                                          <p:spTgt spid="19"/>
                                        </p:tgtEl>
                                      </p:cBhvr>
                                    </p:animEffect>
                                  </p:childTnLst>
                                </p:cTn>
                              </p:par>
                            </p:childTnLst>
                          </p:cTn>
                        </p:par>
                        <p:par>
                          <p:cTn id="56" fill="hold">
                            <p:stCondLst>
                              <p:cond delay="12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00"/>
                                        <p:tgtEl>
                                          <p:spTgt spid="15"/>
                                        </p:tgtEl>
                                      </p:cBhvr>
                                    </p:animEffect>
                                  </p:childTnLst>
                                </p:cTn>
                              </p:par>
                            </p:childTnLst>
                          </p:cTn>
                        </p:par>
                        <p:par>
                          <p:cTn id="60" fill="hold">
                            <p:stCondLst>
                              <p:cond delay="130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1000"/>
                                        <p:tgtEl>
                                          <p:spTgt spid="20"/>
                                        </p:tgtEl>
                                      </p:cBhvr>
                                    </p:animEffect>
                                  </p:childTnLst>
                                </p:cTn>
                              </p:par>
                            </p:childTnLst>
                          </p:cTn>
                        </p:par>
                        <p:par>
                          <p:cTn id="64" fill="hold">
                            <p:stCondLst>
                              <p:cond delay="14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1000"/>
                                        <p:tgtEl>
                                          <p:spTgt spid="16"/>
                                        </p:tgtEl>
                                      </p:cBhvr>
                                    </p:animEffect>
                                  </p:childTnLst>
                                </p:cTn>
                              </p:par>
                            </p:childTnLst>
                          </p:cTn>
                        </p:par>
                        <p:par>
                          <p:cTn id="68" fill="hold">
                            <p:stCondLst>
                              <p:cond delay="15000"/>
                            </p:stCondLst>
                            <p:childTnLst>
                              <p:par>
                                <p:cTn id="69" presetID="22" presetClass="entr" presetSubtype="1"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2000"/>
                                        <p:tgtEl>
                                          <p:spTgt spid="40"/>
                                        </p:tgtEl>
                                      </p:cBhvr>
                                    </p:animEffect>
                                  </p:childTnLst>
                                </p:cTn>
                              </p:par>
                            </p:childTnLst>
                          </p:cTn>
                        </p:par>
                        <p:par>
                          <p:cTn id="72" fill="hold">
                            <p:stCondLst>
                              <p:cond delay="17000"/>
                            </p:stCondLst>
                            <p:childTnLst>
                              <p:par>
                                <p:cTn id="73" presetID="22" presetClass="entr" presetSubtype="2"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right)">
                                      <p:cBhvr>
                                        <p:cTn id="75" dur="1000"/>
                                        <p:tgtEl>
                                          <p:spTgt spid="24"/>
                                        </p:tgtEl>
                                      </p:cBhvr>
                                    </p:animEffect>
                                  </p:childTnLst>
                                </p:cTn>
                              </p:par>
                            </p:childTnLst>
                          </p:cTn>
                        </p:par>
                        <p:par>
                          <p:cTn id="76" fill="hold">
                            <p:stCondLst>
                              <p:cond delay="18000"/>
                            </p:stCondLst>
                            <p:childTnLst>
                              <p:par>
                                <p:cTn id="77" presetID="22" presetClass="entr" presetSubtype="2"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right)">
                                      <p:cBhvr>
                                        <p:cTn id="79" dur="1000"/>
                                        <p:tgtEl>
                                          <p:spTgt spid="28"/>
                                        </p:tgtEl>
                                      </p:cBhvr>
                                    </p:animEffect>
                                  </p:childTnLst>
                                </p:cTn>
                              </p:par>
                            </p:childTnLst>
                          </p:cTn>
                        </p:par>
                        <p:par>
                          <p:cTn id="80" fill="hold">
                            <p:stCondLst>
                              <p:cond delay="19000"/>
                            </p:stCondLst>
                            <p:childTnLst>
                              <p:par>
                                <p:cTn id="81" presetID="22" presetClass="entr" presetSubtype="2"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1000"/>
                                        <p:tgtEl>
                                          <p:spTgt spid="32"/>
                                        </p:tgtEl>
                                      </p:cBhvr>
                                    </p:animEffect>
                                  </p:childTnLst>
                                </p:cTn>
                              </p:par>
                            </p:childTnLst>
                          </p:cTn>
                        </p:par>
                        <p:par>
                          <p:cTn id="84" fill="hold">
                            <p:stCondLst>
                              <p:cond delay="20000"/>
                            </p:stCondLst>
                            <p:childTnLst>
                              <p:par>
                                <p:cTn id="85" presetID="22" presetClass="entr" presetSubtype="2"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right)">
                                      <p:cBhvr>
                                        <p:cTn id="87" dur="1000"/>
                                        <p:tgtEl>
                                          <p:spTgt spid="22"/>
                                        </p:tgtEl>
                                      </p:cBhvr>
                                    </p:animEffect>
                                  </p:childTnLst>
                                </p:cTn>
                              </p:par>
                            </p:childTnLst>
                          </p:cTn>
                        </p:par>
                        <p:par>
                          <p:cTn id="88" fill="hold">
                            <p:stCondLst>
                              <p:cond delay="21000"/>
                            </p:stCondLst>
                            <p:childTnLst>
                              <p:par>
                                <p:cTn id="89" presetID="22" presetClass="entr" presetSubtype="2"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right)">
                                      <p:cBhvr>
                                        <p:cTn id="91" dur="1000"/>
                                        <p:tgtEl>
                                          <p:spTgt spid="26"/>
                                        </p:tgtEl>
                                      </p:cBhvr>
                                    </p:animEffect>
                                  </p:childTnLst>
                                </p:cTn>
                              </p:par>
                            </p:childTnLst>
                          </p:cTn>
                        </p:par>
                        <p:par>
                          <p:cTn id="92" fill="hold">
                            <p:stCondLst>
                              <p:cond delay="22000"/>
                            </p:stCondLst>
                            <p:childTnLst>
                              <p:par>
                                <p:cTn id="93" presetID="22" presetClass="entr" presetSubtype="2"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right)">
                                      <p:cBhvr>
                                        <p:cTn id="95" dur="1000"/>
                                        <p:tgtEl>
                                          <p:spTgt spid="34"/>
                                        </p:tgtEl>
                                      </p:cBhvr>
                                    </p:animEffect>
                                  </p:childTnLst>
                                </p:cTn>
                              </p:par>
                            </p:childTnLst>
                          </p:cTn>
                        </p:par>
                        <p:par>
                          <p:cTn id="96" fill="hold">
                            <p:stCondLst>
                              <p:cond delay="23000"/>
                            </p:stCondLst>
                            <p:childTnLst>
                              <p:par>
                                <p:cTn id="97" presetID="22" presetClass="entr" presetSubtype="8"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left)">
                                      <p:cBhvr>
                                        <p:cTn id="99" dur="1000"/>
                                        <p:tgtEl>
                                          <p:spTgt spid="41"/>
                                        </p:tgtEl>
                                      </p:cBhvr>
                                    </p:animEffect>
                                  </p:childTnLst>
                                </p:cTn>
                              </p:par>
                            </p:childTnLst>
                          </p:cTn>
                        </p:par>
                        <p:par>
                          <p:cTn id="100" fill="hold">
                            <p:stCondLst>
                              <p:cond delay="24000"/>
                            </p:stCondLst>
                            <p:childTnLst>
                              <p:par>
                                <p:cTn id="101" presetID="22" presetClass="entr" presetSubtype="8"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1000"/>
                                        <p:tgtEl>
                                          <p:spTgt spid="42"/>
                                        </p:tgtEl>
                                      </p:cBhvr>
                                    </p:animEffect>
                                  </p:childTnLst>
                                </p:cTn>
                              </p:par>
                            </p:childTnLst>
                          </p:cTn>
                        </p:par>
                        <p:par>
                          <p:cTn id="104" fill="hold">
                            <p:stCondLst>
                              <p:cond delay="25000"/>
                            </p:stCondLst>
                            <p:childTnLst>
                              <p:par>
                                <p:cTn id="105" presetID="22" presetClass="entr" presetSubtype="8"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left)">
                                      <p:cBhvr>
                                        <p:cTn id="107" dur="1000"/>
                                        <p:tgtEl>
                                          <p:spTgt spid="43"/>
                                        </p:tgtEl>
                                      </p:cBhvr>
                                    </p:animEffect>
                                  </p:childTnLst>
                                </p:cTn>
                              </p:par>
                            </p:childTnLst>
                          </p:cTn>
                        </p:par>
                        <p:par>
                          <p:cTn id="108" fill="hold">
                            <p:stCondLst>
                              <p:cond delay="2600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1000"/>
                                        <p:tgtEl>
                                          <p:spTgt spid="44"/>
                                        </p:tgtEl>
                                      </p:cBhvr>
                                    </p:animEffect>
                                  </p:childTnLst>
                                </p:cTn>
                              </p:par>
                            </p:childTnLst>
                          </p:cTn>
                        </p:par>
                        <p:par>
                          <p:cTn id="112" fill="hold">
                            <p:stCondLst>
                              <p:cond delay="27000"/>
                            </p:stCondLst>
                            <p:childTnLst>
                              <p:par>
                                <p:cTn id="113" presetID="22" presetClass="entr" presetSubtype="8"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1000"/>
                                        <p:tgtEl>
                                          <p:spTgt spid="45"/>
                                        </p:tgtEl>
                                      </p:cBhvr>
                                    </p:animEffect>
                                  </p:childTnLst>
                                </p:cTn>
                              </p:par>
                            </p:childTnLst>
                          </p:cTn>
                        </p:par>
                        <p:par>
                          <p:cTn id="116" fill="hold">
                            <p:stCondLst>
                              <p:cond delay="28000"/>
                            </p:stCondLst>
                            <p:childTnLst>
                              <p:par>
                                <p:cTn id="117" presetID="22" presetClass="entr" presetSubtype="8"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left)">
                                      <p:cBhvr>
                                        <p:cTn id="119" dur="1000"/>
                                        <p:tgtEl>
                                          <p:spTgt spid="46"/>
                                        </p:tgtEl>
                                      </p:cBhvr>
                                    </p:animEffect>
                                  </p:childTnLst>
                                </p:cTn>
                              </p:par>
                            </p:childTnLst>
                          </p:cTn>
                        </p:par>
                        <p:par>
                          <p:cTn id="120" fill="hold">
                            <p:stCondLst>
                              <p:cond delay="29000"/>
                            </p:stCondLst>
                            <p:childTnLst>
                              <p:par>
                                <p:cTn id="121" presetID="22" presetClass="entr" presetSubtype="8" fill="hold" grpId="0"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wipe(left)">
                                      <p:cBhvr>
                                        <p:cTn id="123" dur="1000"/>
                                        <p:tgtEl>
                                          <p:spTgt spid="5"/>
                                        </p:tgtEl>
                                      </p:cBhvr>
                                    </p:animEffect>
                                  </p:childTnLst>
                                </p:cTn>
                              </p:par>
                            </p:childTnLst>
                          </p:cTn>
                        </p:par>
                        <p:par>
                          <p:cTn id="124" fill="hold">
                            <p:stCondLst>
                              <p:cond delay="30000"/>
                            </p:stCondLst>
                            <p:childTnLst>
                              <p:par>
                                <p:cTn id="125" presetID="22" presetClass="entr" presetSubtype="8" fill="hold" grpId="0"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wipe(left)">
                                      <p:cBhvr>
                                        <p:cTn id="127" dur="1000"/>
                                        <p:tgtEl>
                                          <p:spTgt spid="4"/>
                                        </p:tgtEl>
                                      </p:cBhvr>
                                    </p:animEffect>
                                  </p:childTnLst>
                                </p:cTn>
                              </p:par>
                            </p:childTnLst>
                          </p:cTn>
                        </p:par>
                        <p:par>
                          <p:cTn id="128" fill="hold">
                            <p:stCondLst>
                              <p:cond delay="31000"/>
                            </p:stCondLst>
                            <p:childTnLst>
                              <p:par>
                                <p:cTn id="129" presetID="22" presetClass="entr" presetSubtype="8" fill="hold" grpId="0"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wipe(left)">
                                      <p:cBhvr>
                                        <p:cTn id="1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40" grpId="0" animBg="1"/>
      <p:bldP spid="41" grpId="0" animBg="1"/>
      <p:bldP spid="42" grpId="0" animBg="1"/>
      <p:bldP spid="43" grpId="0" animBg="1"/>
      <p:bldP spid="44"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2" y="642494"/>
            <a:ext cx="9601196" cy="1303867"/>
          </a:xfrm>
        </p:spPr>
        <p:txBody>
          <a:bodyPr/>
          <a:lstStyle/>
          <a:p>
            <a:r>
              <a:rPr lang="id-ID" sz="3200" dirty="0">
                <a:latin typeface="Miriam" pitchFamily="34" charset="-79"/>
                <a:ea typeface="MS UI Gothic" pitchFamily="34" charset="-128"/>
                <a:cs typeface="Miriam" pitchFamily="34" charset="-79"/>
              </a:rPr>
              <a:t>Lingkup Pekerjaan Kefarmasian</a:t>
            </a:r>
            <a:endParaRPr lang="en-US" sz="3200" dirty="0">
              <a:ea typeface="MS UI Gothic" pitchFamily="34" charset="-128"/>
              <a:cs typeface="Miriam" pitchFamily="34" charset="-79"/>
            </a:endParaRPr>
          </a:p>
        </p:txBody>
      </p:sp>
      <p:sp>
        <p:nvSpPr>
          <p:cNvPr id="27651" name="Freeform 3"/>
          <p:cNvSpPr>
            <a:spLocks/>
          </p:cNvSpPr>
          <p:nvPr/>
        </p:nvSpPr>
        <p:spPr bwMode="gray">
          <a:xfrm>
            <a:off x="1532467" y="1901825"/>
            <a:ext cx="4878917" cy="1879600"/>
          </a:xfrm>
          <a:custGeom>
            <a:avLst/>
            <a:gdLst>
              <a:gd name="T0" fmla="*/ 2147483647 w 2305"/>
              <a:gd name="T1" fmla="*/ 2147483647 h 1184"/>
              <a:gd name="T2" fmla="*/ 2147483647 w 2305"/>
              <a:gd name="T3" fmla="*/ 2147483647 h 1184"/>
              <a:gd name="T4" fmla="*/ 2147483647 w 2305"/>
              <a:gd name="T5" fmla="*/ 2147483647 h 1184"/>
              <a:gd name="T6" fmla="*/ 0 w 2305"/>
              <a:gd name="T7" fmla="*/ 2147483647 h 1184"/>
              <a:gd name="T8" fmla="*/ 0 w 2305"/>
              <a:gd name="T9" fmla="*/ 2147483647 h 1184"/>
              <a:gd name="T10" fmla="*/ 2147483647 w 2305"/>
              <a:gd name="T11" fmla="*/ 0 h 1184"/>
              <a:gd name="T12" fmla="*/ 2147483647 w 2305"/>
              <a:gd name="T13" fmla="*/ 2147483647 h 1184"/>
              <a:gd name="T14" fmla="*/ 0 60000 65536"/>
              <a:gd name="T15" fmla="*/ 0 60000 65536"/>
              <a:gd name="T16" fmla="*/ 0 60000 65536"/>
              <a:gd name="T17" fmla="*/ 0 60000 65536"/>
              <a:gd name="T18" fmla="*/ 0 60000 65536"/>
              <a:gd name="T19" fmla="*/ 0 60000 65536"/>
              <a:gd name="T20" fmla="*/ 0 60000 65536"/>
              <a:gd name="T21" fmla="*/ 0 w 2305"/>
              <a:gd name="T22" fmla="*/ 0 h 1184"/>
              <a:gd name="T23" fmla="*/ 2305 w 2305"/>
              <a:gd name="T24" fmla="*/ 1184 h 1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rgbClr val="B2B2B2">
              <a:alpha val="30196"/>
            </a:srgbClr>
          </a:solidFill>
          <a:ln w="9525">
            <a:miter lim="800000"/>
            <a:headEnd/>
            <a:tailEnd/>
          </a:ln>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id-ID"/>
          </a:p>
        </p:txBody>
      </p:sp>
      <p:sp>
        <p:nvSpPr>
          <p:cNvPr id="20484" name="Rectangle 4"/>
          <p:cNvSpPr>
            <a:spLocks noChangeArrowheads="1"/>
          </p:cNvSpPr>
          <p:nvPr/>
        </p:nvSpPr>
        <p:spPr bwMode="gray">
          <a:xfrm>
            <a:off x="1532467" y="2020889"/>
            <a:ext cx="4870451"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w="9525" algn="ctr">
            <a:noFill/>
            <a:miter lim="800000"/>
            <a:headEnd/>
            <a:tailEnd/>
          </a:ln>
          <a:effectLst/>
        </p:spPr>
        <p:txBody>
          <a:bodyPr wrap="none" anchor="ctr"/>
          <a:lstStyle/>
          <a:p>
            <a:pPr>
              <a:defRPr/>
            </a:pPr>
            <a:endParaRPr lang="id-ID"/>
          </a:p>
        </p:txBody>
      </p:sp>
      <p:sp>
        <p:nvSpPr>
          <p:cNvPr id="27653" name="Freeform 5"/>
          <p:cNvSpPr>
            <a:spLocks/>
          </p:cNvSpPr>
          <p:nvPr/>
        </p:nvSpPr>
        <p:spPr bwMode="gray">
          <a:xfrm>
            <a:off x="6601885" y="1905000"/>
            <a:ext cx="4878916" cy="1879600"/>
          </a:xfrm>
          <a:custGeom>
            <a:avLst/>
            <a:gdLst>
              <a:gd name="T0" fmla="*/ 2147483647 w 2305"/>
              <a:gd name="T1" fmla="*/ 2147483647 h 1184"/>
              <a:gd name="T2" fmla="*/ 2147483647 w 2305"/>
              <a:gd name="T3" fmla="*/ 2147483647 h 1184"/>
              <a:gd name="T4" fmla="*/ 2147483647 w 2305"/>
              <a:gd name="T5" fmla="*/ 2147483647 h 1184"/>
              <a:gd name="T6" fmla="*/ 2147483647 w 2305"/>
              <a:gd name="T7" fmla="*/ 2147483647 h 1184"/>
              <a:gd name="T8" fmla="*/ 2147483647 w 2305"/>
              <a:gd name="T9" fmla="*/ 2147483647 h 1184"/>
              <a:gd name="T10" fmla="*/ 0 w 2305"/>
              <a:gd name="T11" fmla="*/ 0 h 1184"/>
              <a:gd name="T12" fmla="*/ 2147483647 w 2305"/>
              <a:gd name="T13" fmla="*/ 2147483647 h 1184"/>
              <a:gd name="T14" fmla="*/ 0 60000 65536"/>
              <a:gd name="T15" fmla="*/ 0 60000 65536"/>
              <a:gd name="T16" fmla="*/ 0 60000 65536"/>
              <a:gd name="T17" fmla="*/ 0 60000 65536"/>
              <a:gd name="T18" fmla="*/ 0 60000 65536"/>
              <a:gd name="T19" fmla="*/ 0 60000 65536"/>
              <a:gd name="T20" fmla="*/ 0 60000 65536"/>
              <a:gd name="T21" fmla="*/ 0 w 2305"/>
              <a:gd name="T22" fmla="*/ 0 h 1184"/>
              <a:gd name="T23" fmla="*/ 2305 w 2305"/>
              <a:gd name="T24" fmla="*/ 1184 h 1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rgbClr val="B2B2B2">
              <a:alpha val="30196"/>
            </a:srgbClr>
          </a:solidFill>
          <a:ln w="9525">
            <a:miter lim="800000"/>
            <a:headEnd/>
            <a:tailEnd/>
          </a:ln>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id-ID"/>
          </a:p>
        </p:txBody>
      </p:sp>
      <p:sp>
        <p:nvSpPr>
          <p:cNvPr id="20486" name="Rectangle 6"/>
          <p:cNvSpPr>
            <a:spLocks noChangeArrowheads="1"/>
          </p:cNvSpPr>
          <p:nvPr/>
        </p:nvSpPr>
        <p:spPr bwMode="gray">
          <a:xfrm flipH="1">
            <a:off x="6604001" y="2024064"/>
            <a:ext cx="4872567"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w="9525" algn="ctr">
            <a:noFill/>
            <a:miter lim="800000"/>
            <a:headEnd/>
            <a:tailEnd/>
          </a:ln>
          <a:effectLst/>
        </p:spPr>
        <p:txBody>
          <a:bodyPr wrap="none" anchor="ctr"/>
          <a:lstStyle/>
          <a:p>
            <a:pPr>
              <a:defRPr/>
            </a:pPr>
            <a:endParaRPr lang="id-ID"/>
          </a:p>
        </p:txBody>
      </p:sp>
      <p:sp>
        <p:nvSpPr>
          <p:cNvPr id="27655" name="Freeform 7"/>
          <p:cNvSpPr>
            <a:spLocks/>
          </p:cNvSpPr>
          <p:nvPr/>
        </p:nvSpPr>
        <p:spPr bwMode="blackGray">
          <a:xfrm>
            <a:off x="1528234" y="3911600"/>
            <a:ext cx="4878917" cy="1879600"/>
          </a:xfrm>
          <a:custGeom>
            <a:avLst/>
            <a:gdLst>
              <a:gd name="T0" fmla="*/ 2147483647 w 2305"/>
              <a:gd name="T1" fmla="*/ 2147483647 h 1184"/>
              <a:gd name="T2" fmla="*/ 2147483647 w 2305"/>
              <a:gd name="T3" fmla="*/ 2147483647 h 1184"/>
              <a:gd name="T4" fmla="*/ 2147483647 w 2305"/>
              <a:gd name="T5" fmla="*/ 2147483647 h 1184"/>
              <a:gd name="T6" fmla="*/ 0 w 2305"/>
              <a:gd name="T7" fmla="*/ 0 h 1184"/>
              <a:gd name="T8" fmla="*/ 0 w 2305"/>
              <a:gd name="T9" fmla="*/ 2147483647 h 1184"/>
              <a:gd name="T10" fmla="*/ 2147483647 w 2305"/>
              <a:gd name="T11" fmla="*/ 2147483647 h 1184"/>
              <a:gd name="T12" fmla="*/ 2147483647 w 2305"/>
              <a:gd name="T13" fmla="*/ 2147483647 h 1184"/>
              <a:gd name="T14" fmla="*/ 0 60000 65536"/>
              <a:gd name="T15" fmla="*/ 0 60000 65536"/>
              <a:gd name="T16" fmla="*/ 0 60000 65536"/>
              <a:gd name="T17" fmla="*/ 0 60000 65536"/>
              <a:gd name="T18" fmla="*/ 0 60000 65536"/>
              <a:gd name="T19" fmla="*/ 0 60000 65536"/>
              <a:gd name="T20" fmla="*/ 0 60000 65536"/>
              <a:gd name="T21" fmla="*/ 0 w 2305"/>
              <a:gd name="T22" fmla="*/ 0 h 1184"/>
              <a:gd name="T23" fmla="*/ 2305 w 2305"/>
              <a:gd name="T24" fmla="*/ 1184 h 1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rgbClr val="B2B2B2">
              <a:alpha val="30196"/>
            </a:srgbClr>
          </a:solidFill>
          <a:ln w="9525">
            <a:miter lim="800000"/>
            <a:headEnd/>
            <a:tailEnd/>
          </a:ln>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id-ID"/>
          </a:p>
        </p:txBody>
      </p:sp>
      <p:sp>
        <p:nvSpPr>
          <p:cNvPr id="27656" name="Freeform 8"/>
          <p:cNvSpPr>
            <a:spLocks/>
          </p:cNvSpPr>
          <p:nvPr/>
        </p:nvSpPr>
        <p:spPr bwMode="gray">
          <a:xfrm>
            <a:off x="6597651" y="3902075"/>
            <a:ext cx="4878916" cy="1881188"/>
          </a:xfrm>
          <a:custGeom>
            <a:avLst/>
            <a:gdLst>
              <a:gd name="T0" fmla="*/ 2147483647 w 2305"/>
              <a:gd name="T1" fmla="*/ 2147483647 h 1185"/>
              <a:gd name="T2" fmla="*/ 2147483647 w 2305"/>
              <a:gd name="T3" fmla="*/ 2147483647 h 1185"/>
              <a:gd name="T4" fmla="*/ 2147483647 w 2305"/>
              <a:gd name="T5" fmla="*/ 0 h 1185"/>
              <a:gd name="T6" fmla="*/ 2147483647 w 2305"/>
              <a:gd name="T7" fmla="*/ 2147483647 h 1185"/>
              <a:gd name="T8" fmla="*/ 2147483647 w 2305"/>
              <a:gd name="T9" fmla="*/ 2147483647 h 1185"/>
              <a:gd name="T10" fmla="*/ 0 w 2305"/>
              <a:gd name="T11" fmla="*/ 2147483647 h 1185"/>
              <a:gd name="T12" fmla="*/ 2147483647 w 2305"/>
              <a:gd name="T13" fmla="*/ 2147483647 h 1185"/>
              <a:gd name="T14" fmla="*/ 0 60000 65536"/>
              <a:gd name="T15" fmla="*/ 0 60000 65536"/>
              <a:gd name="T16" fmla="*/ 0 60000 65536"/>
              <a:gd name="T17" fmla="*/ 0 60000 65536"/>
              <a:gd name="T18" fmla="*/ 0 60000 65536"/>
              <a:gd name="T19" fmla="*/ 0 60000 65536"/>
              <a:gd name="T20" fmla="*/ 0 60000 65536"/>
              <a:gd name="T21" fmla="*/ 0 w 2305"/>
              <a:gd name="T22" fmla="*/ 0 h 1185"/>
              <a:gd name="T23" fmla="*/ 2305 w 2305"/>
              <a:gd name="T24" fmla="*/ 1185 h 1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rgbClr val="B2B2B2">
              <a:alpha val="30196"/>
            </a:srgbClr>
          </a:solidFill>
          <a:ln w="9525">
            <a:miter lim="800000"/>
            <a:headEnd/>
            <a:tailEnd/>
          </a:ln>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id-ID"/>
          </a:p>
        </p:txBody>
      </p:sp>
      <p:sp>
        <p:nvSpPr>
          <p:cNvPr id="20489" name="Freeform 9"/>
          <p:cNvSpPr>
            <a:spLocks/>
          </p:cNvSpPr>
          <p:nvPr/>
        </p:nvSpPr>
        <p:spPr bwMode="gray">
          <a:xfrm>
            <a:off x="7213601" y="4041776"/>
            <a:ext cx="4248151" cy="461963"/>
          </a:xfrm>
          <a:custGeom>
            <a:avLst/>
            <a:gdLst/>
            <a:ahLst/>
            <a:cxnLst>
              <a:cxn ang="0">
                <a:pos x="176" y="3"/>
              </a:cxn>
              <a:cxn ang="0">
                <a:pos x="0" y="291"/>
              </a:cxn>
              <a:cxn ang="0">
                <a:pos x="2007" y="291"/>
              </a:cxn>
              <a:cxn ang="0">
                <a:pos x="2007" y="0"/>
              </a:cxn>
              <a:cxn ang="0">
                <a:pos x="176" y="3"/>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w="9525" cap="flat" cmpd="sng">
            <a:noFill/>
            <a:prstDash val="solid"/>
            <a:round/>
            <a:headEnd/>
            <a:tailEnd/>
          </a:ln>
          <a:effectLst/>
        </p:spPr>
        <p:txBody>
          <a:bodyPr wrap="none" anchor="ctr"/>
          <a:lstStyle/>
          <a:p>
            <a:pPr>
              <a:defRPr/>
            </a:pPr>
            <a:endParaRPr lang="id-ID"/>
          </a:p>
        </p:txBody>
      </p:sp>
      <p:sp>
        <p:nvSpPr>
          <p:cNvPr id="20490" name="Freeform 10"/>
          <p:cNvSpPr>
            <a:spLocks/>
          </p:cNvSpPr>
          <p:nvPr/>
        </p:nvSpPr>
        <p:spPr bwMode="gray">
          <a:xfrm flipH="1">
            <a:off x="1528234" y="4017963"/>
            <a:ext cx="4220633" cy="461962"/>
          </a:xfrm>
          <a:custGeom>
            <a:avLst/>
            <a:gdLst/>
            <a:ahLst/>
            <a:cxnLst>
              <a:cxn ang="0">
                <a:pos x="176" y="3"/>
              </a:cxn>
              <a:cxn ang="0">
                <a:pos x="0" y="291"/>
              </a:cxn>
              <a:cxn ang="0">
                <a:pos x="2007" y="291"/>
              </a:cxn>
              <a:cxn ang="0">
                <a:pos x="2007" y="0"/>
              </a:cxn>
              <a:cxn ang="0">
                <a:pos x="176" y="3"/>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noFill/>
            <a:prstDash val="solid"/>
            <a:round/>
            <a:headEnd/>
            <a:tailEnd/>
          </a:ln>
          <a:effectLst/>
        </p:spPr>
        <p:txBody>
          <a:bodyPr wrap="none" anchor="ctr"/>
          <a:lstStyle/>
          <a:p>
            <a:pPr>
              <a:defRPr/>
            </a:pPr>
            <a:endParaRPr lang="id-ID"/>
          </a:p>
        </p:txBody>
      </p:sp>
      <p:sp>
        <p:nvSpPr>
          <p:cNvPr id="27659" name="Rectangle 11"/>
          <p:cNvSpPr>
            <a:spLocks noChangeArrowheads="1"/>
          </p:cNvSpPr>
          <p:nvPr/>
        </p:nvSpPr>
        <p:spPr bwMode="gray">
          <a:xfrm>
            <a:off x="2398185" y="2046289"/>
            <a:ext cx="3009900" cy="396875"/>
          </a:xfrm>
          <a:prstGeom prst="rect">
            <a:avLst/>
          </a:prstGeom>
          <a:noFill/>
          <a:ln w="9525" algn="ctr">
            <a:noFill/>
            <a:miter lim="800000"/>
            <a:headEnd/>
            <a:tailEnd/>
          </a:ln>
        </p:spPr>
        <p:txBody>
          <a:bodyPr>
            <a:spAutoFit/>
          </a:bodyPr>
          <a:lstStyle/>
          <a:p>
            <a:pPr algn="ctr"/>
            <a:r>
              <a:rPr lang="id-ID" sz="2000" b="1">
                <a:solidFill>
                  <a:srgbClr val="FFFFFF"/>
                </a:solidFill>
                <a:latin typeface="Miriam" pitchFamily="34" charset="-79"/>
                <a:ea typeface="MS UI Gothic" pitchFamily="34" charset="-128"/>
                <a:cs typeface="Miriam" pitchFamily="34" charset="-79"/>
              </a:rPr>
              <a:t>Pengadaan</a:t>
            </a:r>
            <a:endParaRPr lang="en-US" sz="2000" b="1">
              <a:solidFill>
                <a:srgbClr val="FFFFFF"/>
              </a:solidFill>
              <a:latin typeface="Miriam" pitchFamily="34" charset="-79"/>
              <a:ea typeface="MS UI Gothic" pitchFamily="34" charset="-128"/>
              <a:cs typeface="Miriam" pitchFamily="34" charset="-79"/>
            </a:endParaRPr>
          </a:p>
        </p:txBody>
      </p:sp>
      <p:sp>
        <p:nvSpPr>
          <p:cNvPr id="27660" name="Rectangle 12"/>
          <p:cNvSpPr>
            <a:spLocks noChangeArrowheads="1"/>
          </p:cNvSpPr>
          <p:nvPr/>
        </p:nvSpPr>
        <p:spPr bwMode="gray">
          <a:xfrm>
            <a:off x="7721600" y="4038600"/>
            <a:ext cx="3251200" cy="400050"/>
          </a:xfrm>
          <a:prstGeom prst="rect">
            <a:avLst/>
          </a:prstGeom>
          <a:noFill/>
          <a:ln w="9525" algn="ctr">
            <a:noFill/>
            <a:miter lim="800000"/>
            <a:headEnd/>
            <a:tailEnd/>
          </a:ln>
        </p:spPr>
        <p:txBody>
          <a:bodyPr>
            <a:spAutoFit/>
          </a:bodyPr>
          <a:lstStyle/>
          <a:p>
            <a:r>
              <a:rPr lang="id-ID" sz="2000" b="1">
                <a:solidFill>
                  <a:srgbClr val="FFFFFF"/>
                </a:solidFill>
                <a:latin typeface="Miriam" pitchFamily="34" charset="-79"/>
                <a:cs typeface="Miriam" pitchFamily="34" charset="-79"/>
              </a:rPr>
              <a:t>Distribusi/Penyaluran</a:t>
            </a:r>
            <a:endParaRPr lang="en-US" sz="2000" b="1">
              <a:solidFill>
                <a:srgbClr val="FFFFFF"/>
              </a:solidFill>
              <a:latin typeface="Miriam" pitchFamily="34" charset="-79"/>
              <a:cs typeface="Miriam" pitchFamily="34" charset="-79"/>
            </a:endParaRPr>
          </a:p>
        </p:txBody>
      </p:sp>
      <p:sp>
        <p:nvSpPr>
          <p:cNvPr id="27661" name="Rectangle 13"/>
          <p:cNvSpPr>
            <a:spLocks noChangeArrowheads="1"/>
          </p:cNvSpPr>
          <p:nvPr/>
        </p:nvSpPr>
        <p:spPr bwMode="gray">
          <a:xfrm>
            <a:off x="7632701" y="2046289"/>
            <a:ext cx="3009900" cy="396875"/>
          </a:xfrm>
          <a:prstGeom prst="rect">
            <a:avLst/>
          </a:prstGeom>
          <a:noFill/>
          <a:ln w="9525" algn="ctr">
            <a:noFill/>
            <a:miter lim="800000"/>
            <a:headEnd/>
            <a:tailEnd/>
          </a:ln>
        </p:spPr>
        <p:txBody>
          <a:bodyPr>
            <a:spAutoFit/>
          </a:bodyPr>
          <a:lstStyle/>
          <a:p>
            <a:pPr algn="ctr"/>
            <a:r>
              <a:rPr lang="id-ID" sz="2000" b="1">
                <a:solidFill>
                  <a:srgbClr val="FFFFFF"/>
                </a:solidFill>
                <a:latin typeface="Miriam" pitchFamily="34" charset="-79"/>
                <a:cs typeface="Miriam" pitchFamily="34" charset="-79"/>
              </a:rPr>
              <a:t>Produksi</a:t>
            </a:r>
            <a:endParaRPr lang="en-US" sz="2000" b="1">
              <a:solidFill>
                <a:srgbClr val="FFFFFF"/>
              </a:solidFill>
              <a:latin typeface="Miriam" pitchFamily="34" charset="-79"/>
              <a:cs typeface="Miriam" pitchFamily="34" charset="-79"/>
            </a:endParaRPr>
          </a:p>
        </p:txBody>
      </p:sp>
      <p:sp>
        <p:nvSpPr>
          <p:cNvPr id="27662" name="Rectangle 14"/>
          <p:cNvSpPr>
            <a:spLocks noChangeArrowheads="1"/>
          </p:cNvSpPr>
          <p:nvPr/>
        </p:nvSpPr>
        <p:spPr bwMode="gray">
          <a:xfrm>
            <a:off x="2032001" y="4038600"/>
            <a:ext cx="3035300" cy="400050"/>
          </a:xfrm>
          <a:prstGeom prst="rect">
            <a:avLst/>
          </a:prstGeom>
          <a:noFill/>
          <a:ln w="9525" algn="ctr">
            <a:noFill/>
            <a:miter lim="800000"/>
            <a:headEnd/>
            <a:tailEnd/>
          </a:ln>
        </p:spPr>
        <p:txBody>
          <a:bodyPr>
            <a:spAutoFit/>
          </a:bodyPr>
          <a:lstStyle/>
          <a:p>
            <a:pPr algn="ctr"/>
            <a:r>
              <a:rPr lang="id-ID" sz="2000" b="1">
                <a:solidFill>
                  <a:srgbClr val="FFFFFF"/>
                </a:solidFill>
                <a:latin typeface="Miriam" pitchFamily="34" charset="-79"/>
                <a:cs typeface="Miriam" pitchFamily="34" charset="-79"/>
              </a:rPr>
              <a:t>Pelayanan</a:t>
            </a:r>
            <a:endParaRPr lang="en-US" sz="2000" b="1">
              <a:solidFill>
                <a:srgbClr val="FFFFFF"/>
              </a:solidFill>
              <a:latin typeface="Miriam" pitchFamily="34" charset="-79"/>
              <a:cs typeface="Miriam" pitchFamily="34" charset="-79"/>
            </a:endParaRPr>
          </a:p>
        </p:txBody>
      </p:sp>
      <p:sp>
        <p:nvSpPr>
          <p:cNvPr id="27663" name="Rectangle 17"/>
          <p:cNvSpPr>
            <a:spLocks noChangeArrowheads="1"/>
          </p:cNvSpPr>
          <p:nvPr/>
        </p:nvSpPr>
        <p:spPr bwMode="gray">
          <a:xfrm>
            <a:off x="1524000" y="2514601"/>
            <a:ext cx="3939117" cy="498598"/>
          </a:xfrm>
          <a:prstGeom prst="rect">
            <a:avLst/>
          </a:prstGeom>
          <a:noFill/>
          <a:ln w="9525" algn="ctr">
            <a:noFill/>
            <a:miter lim="800000"/>
            <a:headEnd/>
            <a:tailEnd/>
          </a:ln>
        </p:spPr>
        <p:txBody>
          <a:bodyPr wrap="square">
            <a:spAutoFit/>
          </a:bodyPr>
          <a:lstStyle/>
          <a:p>
            <a:pPr eaLnBrk="0" hangingPunct="0">
              <a:lnSpc>
                <a:spcPct val="110000"/>
              </a:lnSpc>
              <a:buFont typeface="Arial" charset="0"/>
              <a:buChar char="•"/>
            </a:pPr>
            <a:r>
              <a:rPr lang="id-ID" sz="1200" dirty="0"/>
              <a:t> Pengadaan pada fasilitas produksi, distribusi, dan pelayanan.</a:t>
            </a:r>
          </a:p>
          <a:p>
            <a:pPr eaLnBrk="0" hangingPunct="0">
              <a:lnSpc>
                <a:spcPct val="110000"/>
              </a:lnSpc>
              <a:buFont typeface="Arial" charset="0"/>
              <a:buChar char="•"/>
            </a:pPr>
            <a:r>
              <a:rPr lang="id-ID" sz="1200" dirty="0"/>
              <a:t> Menjamin keamanan, manfaat, mutu, dan khasiat</a:t>
            </a:r>
            <a:endParaRPr lang="en-US" sz="1200" dirty="0"/>
          </a:p>
        </p:txBody>
      </p:sp>
      <p:sp>
        <p:nvSpPr>
          <p:cNvPr id="27664" name="Rectangle 18"/>
          <p:cNvSpPr>
            <a:spLocks noChangeArrowheads="1"/>
          </p:cNvSpPr>
          <p:nvPr/>
        </p:nvSpPr>
        <p:spPr bwMode="gray">
          <a:xfrm>
            <a:off x="6705600" y="2514601"/>
            <a:ext cx="4673600" cy="1107996"/>
          </a:xfrm>
          <a:prstGeom prst="rect">
            <a:avLst/>
          </a:prstGeom>
          <a:noFill/>
          <a:ln w="9525" algn="ctr">
            <a:noFill/>
            <a:miter lim="800000"/>
            <a:headEnd/>
            <a:tailEnd/>
          </a:ln>
        </p:spPr>
        <p:txBody>
          <a:bodyPr>
            <a:spAutoFit/>
          </a:bodyPr>
          <a:lstStyle/>
          <a:p>
            <a:pPr algn="r" eaLnBrk="0" hangingPunct="0">
              <a:lnSpc>
                <a:spcPct val="110000"/>
              </a:lnSpc>
            </a:pPr>
            <a:r>
              <a:rPr lang="id-ID" sz="1200"/>
              <a:t>Industri farmasi: 3 apoteker (PJ Produksi, Pemastian Mutu, dan Pengawasan Mutu).</a:t>
            </a:r>
          </a:p>
          <a:p>
            <a:pPr algn="r" eaLnBrk="0" hangingPunct="0">
              <a:lnSpc>
                <a:spcPct val="110000"/>
              </a:lnSpc>
            </a:pPr>
            <a:r>
              <a:rPr lang="id-ID" sz="1200"/>
              <a:t>Industri OT &amp; kosmetik: 1 apoteker.</a:t>
            </a:r>
          </a:p>
          <a:p>
            <a:pPr algn="r" eaLnBrk="0" hangingPunct="0">
              <a:lnSpc>
                <a:spcPct val="110000"/>
              </a:lnSpc>
            </a:pPr>
            <a:r>
              <a:rPr lang="id-ID" sz="1200"/>
              <a:t>Dalam pelaksanaan: apoteker  PJ, apoteker pendamping, dan TTK.</a:t>
            </a:r>
          </a:p>
          <a:p>
            <a:pPr algn="r" eaLnBrk="0" hangingPunct="0">
              <a:lnSpc>
                <a:spcPct val="110000"/>
              </a:lnSpc>
            </a:pPr>
            <a:r>
              <a:rPr lang="id-ID" sz="1200"/>
              <a:t> Menerapkan cara pembuatan yang baik </a:t>
            </a:r>
            <a:endParaRPr lang="en-US" sz="1200"/>
          </a:p>
        </p:txBody>
      </p:sp>
      <p:grpSp>
        <p:nvGrpSpPr>
          <p:cNvPr id="2" name="Group 19"/>
          <p:cNvGrpSpPr>
            <a:grpSpLocks/>
          </p:cNvGrpSpPr>
          <p:nvPr/>
        </p:nvGrpSpPr>
        <p:grpSpPr bwMode="auto">
          <a:xfrm>
            <a:off x="5852585" y="3316289"/>
            <a:ext cx="596900" cy="663575"/>
            <a:chOff x="3220" y="1593"/>
            <a:chExt cx="404" cy="594"/>
          </a:xfrm>
        </p:grpSpPr>
        <p:sp>
          <p:nvSpPr>
            <p:cNvPr id="27672" name="Oval 20"/>
            <p:cNvSpPr>
              <a:spLocks noChangeArrowheads="1"/>
            </p:cNvSpPr>
            <p:nvPr/>
          </p:nvSpPr>
          <p:spPr bwMode="gray">
            <a:xfrm flipH="1">
              <a:off x="3366" y="1593"/>
              <a:ext cx="109" cy="124"/>
            </a:xfrm>
            <a:prstGeom prst="ellipse">
              <a:avLst/>
            </a:prstGeom>
            <a:gradFill rotWithShape="1">
              <a:gsLst>
                <a:gs pos="0">
                  <a:srgbClr val="53A5FF"/>
                </a:gs>
                <a:gs pos="100000">
                  <a:srgbClr val="488EDC"/>
                </a:gs>
              </a:gsLst>
              <a:lin ang="5400000" scaled="1"/>
            </a:gradFill>
            <a:ln w="9525">
              <a:round/>
              <a:headEnd/>
              <a:tailEnd/>
            </a:ln>
            <a:scene3d>
              <a:camera prst="legacyPerspectiveFront">
                <a:rot lat="21299979" lon="600000" rev="0"/>
              </a:camera>
              <a:lightRig rig="legacyNormal3" dir="t"/>
            </a:scene3d>
            <a:sp3d extrusionH="227000" prstMaterial="legacyMetal">
              <a:bevelT w="13500" h="13500" prst="angle"/>
              <a:bevelB w="13500" h="13500" prst="angle"/>
              <a:extrusionClr>
                <a:srgbClr val="8BDAFD"/>
              </a:extrusionClr>
            </a:sp3d>
          </p:spPr>
          <p:txBody>
            <a:bodyPr wrap="none" anchor="ctr">
              <a:flatTx/>
            </a:bodyPr>
            <a:lstStyle/>
            <a:p>
              <a:endParaRPr lang="id-ID"/>
            </a:p>
          </p:txBody>
        </p:sp>
        <p:sp>
          <p:nvSpPr>
            <p:cNvPr id="27673" name="Freeform 21"/>
            <p:cNvSpPr>
              <a:spLocks/>
            </p:cNvSpPr>
            <p:nvPr/>
          </p:nvSpPr>
          <p:spPr bwMode="gray">
            <a:xfrm flipH="1">
              <a:off x="3220" y="1714"/>
              <a:ext cx="404" cy="473"/>
            </a:xfrm>
            <a:custGeom>
              <a:avLst/>
              <a:gdLst>
                <a:gd name="T0" fmla="*/ 0 w 2614"/>
                <a:gd name="T1" fmla="*/ 0 h 2630"/>
                <a:gd name="T2" fmla="*/ 0 w 2614"/>
                <a:gd name="T3" fmla="*/ 0 h 2630"/>
                <a:gd name="T4" fmla="*/ 0 w 2614"/>
                <a:gd name="T5" fmla="*/ 0 h 2630"/>
                <a:gd name="T6" fmla="*/ 0 w 2614"/>
                <a:gd name="T7" fmla="*/ 0 h 2630"/>
                <a:gd name="T8" fmla="*/ 0 w 2614"/>
                <a:gd name="T9" fmla="*/ 0 h 2630"/>
                <a:gd name="T10" fmla="*/ 0 w 2614"/>
                <a:gd name="T11" fmla="*/ 0 h 2630"/>
                <a:gd name="T12" fmla="*/ 0 w 2614"/>
                <a:gd name="T13" fmla="*/ 0 h 2630"/>
                <a:gd name="T14" fmla="*/ 0 w 2614"/>
                <a:gd name="T15" fmla="*/ 0 h 2630"/>
                <a:gd name="T16" fmla="*/ 0 w 2614"/>
                <a:gd name="T17" fmla="*/ 0 h 2630"/>
                <a:gd name="T18" fmla="*/ 0 w 2614"/>
                <a:gd name="T19" fmla="*/ 0 h 2630"/>
                <a:gd name="T20" fmla="*/ 0 w 2614"/>
                <a:gd name="T21" fmla="*/ 0 h 2630"/>
                <a:gd name="T22" fmla="*/ 0 w 2614"/>
                <a:gd name="T23" fmla="*/ 0 h 2630"/>
                <a:gd name="T24" fmla="*/ 0 w 2614"/>
                <a:gd name="T25" fmla="*/ 0 h 2630"/>
                <a:gd name="T26" fmla="*/ 0 w 2614"/>
                <a:gd name="T27" fmla="*/ 0 h 2630"/>
                <a:gd name="T28" fmla="*/ 0 w 2614"/>
                <a:gd name="T29" fmla="*/ 0 h 2630"/>
                <a:gd name="T30" fmla="*/ 0 w 2614"/>
                <a:gd name="T31" fmla="*/ 0 h 2630"/>
                <a:gd name="T32" fmla="*/ 0 w 2614"/>
                <a:gd name="T33" fmla="*/ 0 h 2630"/>
                <a:gd name="T34" fmla="*/ 0 w 2614"/>
                <a:gd name="T35" fmla="*/ 0 h 2630"/>
                <a:gd name="T36" fmla="*/ 0 w 2614"/>
                <a:gd name="T37" fmla="*/ 0 h 2630"/>
                <a:gd name="T38" fmla="*/ 0 w 2614"/>
                <a:gd name="T39" fmla="*/ 0 h 2630"/>
                <a:gd name="T40" fmla="*/ 0 w 2614"/>
                <a:gd name="T41" fmla="*/ 0 h 2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4"/>
                <a:gd name="T64" fmla="*/ 0 h 2630"/>
                <a:gd name="T65" fmla="*/ 2614 w 2614"/>
                <a:gd name="T66" fmla="*/ 2630 h 26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adFill rotWithShape="1">
              <a:gsLst>
                <a:gs pos="0">
                  <a:srgbClr val="53A5FF"/>
                </a:gs>
                <a:gs pos="100000">
                  <a:srgbClr val="488EDC"/>
                </a:gs>
              </a:gsLst>
              <a:lin ang="5400000" scaled="1"/>
            </a:gradFill>
            <a:ln w="9525">
              <a:miter lim="800000"/>
              <a:headEnd/>
              <a:tailEnd/>
            </a:ln>
            <a:scene3d>
              <a:camera prst="legacyPerspectiveFront">
                <a:rot lat="21299979" lon="600000" rev="0"/>
              </a:camera>
              <a:lightRig rig="legacyNormal3" dir="t"/>
            </a:scene3d>
            <a:sp3d extrusionH="227000" prstMaterial="legacyMetal">
              <a:bevelT w="13500" h="13500" prst="angle"/>
              <a:bevelB w="13500" h="13500" prst="angle"/>
              <a:extrusionClr>
                <a:srgbClr val="8BDAFD"/>
              </a:extrusionClr>
            </a:sp3d>
          </p:spPr>
          <p:txBody>
            <a:bodyPr>
              <a:flatTx/>
            </a:bodyPr>
            <a:lstStyle/>
            <a:p>
              <a:endParaRPr lang="id-ID"/>
            </a:p>
          </p:txBody>
        </p:sp>
      </p:grpSp>
      <p:grpSp>
        <p:nvGrpSpPr>
          <p:cNvPr id="3" name="Group 22"/>
          <p:cNvGrpSpPr>
            <a:grpSpLocks/>
          </p:cNvGrpSpPr>
          <p:nvPr/>
        </p:nvGrpSpPr>
        <p:grpSpPr bwMode="auto">
          <a:xfrm>
            <a:off x="6538385" y="3327400"/>
            <a:ext cx="571500" cy="635000"/>
            <a:chOff x="3636" y="1609"/>
            <a:chExt cx="386" cy="568"/>
          </a:xfrm>
        </p:grpSpPr>
        <p:sp>
          <p:nvSpPr>
            <p:cNvPr id="27670" name="Freeform 23"/>
            <p:cNvSpPr>
              <a:spLocks/>
            </p:cNvSpPr>
            <p:nvPr/>
          </p:nvSpPr>
          <p:spPr bwMode="gray">
            <a:xfrm>
              <a:off x="3636" y="1723"/>
              <a:ext cx="386" cy="454"/>
            </a:xfrm>
            <a:custGeom>
              <a:avLst/>
              <a:gdLst>
                <a:gd name="T0" fmla="*/ 0 w 2614"/>
                <a:gd name="T1" fmla="*/ 0 h 2628"/>
                <a:gd name="T2" fmla="*/ 0 w 2614"/>
                <a:gd name="T3" fmla="*/ 0 h 2628"/>
                <a:gd name="T4" fmla="*/ 0 w 2614"/>
                <a:gd name="T5" fmla="*/ 0 h 2628"/>
                <a:gd name="T6" fmla="*/ 0 w 2614"/>
                <a:gd name="T7" fmla="*/ 0 h 2628"/>
                <a:gd name="T8" fmla="*/ 0 w 2614"/>
                <a:gd name="T9" fmla="*/ 0 h 2628"/>
                <a:gd name="T10" fmla="*/ 0 w 2614"/>
                <a:gd name="T11" fmla="*/ 0 h 2628"/>
                <a:gd name="T12" fmla="*/ 0 w 2614"/>
                <a:gd name="T13" fmla="*/ 0 h 2628"/>
                <a:gd name="T14" fmla="*/ 0 w 2614"/>
                <a:gd name="T15" fmla="*/ 0 h 2628"/>
                <a:gd name="T16" fmla="*/ 0 w 2614"/>
                <a:gd name="T17" fmla="*/ 0 h 2628"/>
                <a:gd name="T18" fmla="*/ 0 w 2614"/>
                <a:gd name="T19" fmla="*/ 0 h 2628"/>
                <a:gd name="T20" fmla="*/ 0 w 2614"/>
                <a:gd name="T21" fmla="*/ 0 h 2628"/>
                <a:gd name="T22" fmla="*/ 0 w 2614"/>
                <a:gd name="T23" fmla="*/ 0 h 2628"/>
                <a:gd name="T24" fmla="*/ 0 w 2614"/>
                <a:gd name="T25" fmla="*/ 0 h 2628"/>
                <a:gd name="T26" fmla="*/ 0 w 2614"/>
                <a:gd name="T27" fmla="*/ 0 h 2628"/>
                <a:gd name="T28" fmla="*/ 0 w 2614"/>
                <a:gd name="T29" fmla="*/ 0 h 2628"/>
                <a:gd name="T30" fmla="*/ 0 w 2614"/>
                <a:gd name="T31" fmla="*/ 0 h 2628"/>
                <a:gd name="T32" fmla="*/ 0 w 2614"/>
                <a:gd name="T33" fmla="*/ 0 h 2628"/>
                <a:gd name="T34" fmla="*/ 0 w 2614"/>
                <a:gd name="T35" fmla="*/ 0 h 2628"/>
                <a:gd name="T36" fmla="*/ 0 w 2614"/>
                <a:gd name="T37" fmla="*/ 0 h 2628"/>
                <a:gd name="T38" fmla="*/ 0 w 2614"/>
                <a:gd name="T39" fmla="*/ 0 h 2628"/>
                <a:gd name="T40" fmla="*/ 0 w 2614"/>
                <a:gd name="T41" fmla="*/ 0 h 2628"/>
                <a:gd name="T42" fmla="*/ 0 w 2614"/>
                <a:gd name="T43" fmla="*/ 0 h 2628"/>
                <a:gd name="T44" fmla="*/ 0 w 2614"/>
                <a:gd name="T45" fmla="*/ 0 h 2628"/>
                <a:gd name="T46" fmla="*/ 0 w 2614"/>
                <a:gd name="T47" fmla="*/ 0 h 2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4"/>
                <a:gd name="T73" fmla="*/ 0 h 2628"/>
                <a:gd name="T74" fmla="*/ 2614 w 2614"/>
                <a:gd name="T75" fmla="*/ 2628 h 2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adFill rotWithShape="1">
              <a:gsLst>
                <a:gs pos="0">
                  <a:srgbClr val="FEB759"/>
                </a:gs>
                <a:gs pos="100000">
                  <a:srgbClr val="FE9E1E"/>
                </a:gs>
              </a:gsLst>
              <a:lin ang="5400000" scaled="1"/>
            </a:gradFill>
            <a:ln w="9525">
              <a:miter lim="800000"/>
              <a:headEnd/>
              <a:tailEnd/>
            </a:ln>
            <a:scene3d>
              <a:camera prst="legacyPerspectiveBottomRight"/>
              <a:lightRig rig="legacyNormal2" dir="t"/>
            </a:scene3d>
            <a:sp3d extrusionH="227000" prstMaterial="legacyMetal">
              <a:bevelT w="13500" h="13500" prst="angle"/>
              <a:bevelB w="13500" h="13500" prst="angle"/>
              <a:extrusionClr>
                <a:srgbClr val="F9FF11"/>
              </a:extrusionClr>
            </a:sp3d>
          </p:spPr>
          <p:txBody>
            <a:bodyPr>
              <a:flatTx/>
            </a:bodyPr>
            <a:lstStyle/>
            <a:p>
              <a:endParaRPr lang="id-ID"/>
            </a:p>
          </p:txBody>
        </p:sp>
        <p:sp>
          <p:nvSpPr>
            <p:cNvPr id="27671" name="Oval 24"/>
            <p:cNvSpPr>
              <a:spLocks noChangeArrowheads="1"/>
            </p:cNvSpPr>
            <p:nvPr/>
          </p:nvSpPr>
          <p:spPr bwMode="gray">
            <a:xfrm>
              <a:off x="3779" y="1609"/>
              <a:ext cx="102" cy="117"/>
            </a:xfrm>
            <a:prstGeom prst="ellipse">
              <a:avLst/>
            </a:prstGeom>
            <a:gradFill rotWithShape="1">
              <a:gsLst>
                <a:gs pos="0">
                  <a:srgbClr val="FEB759"/>
                </a:gs>
                <a:gs pos="100000">
                  <a:srgbClr val="FE9E1E"/>
                </a:gs>
              </a:gsLst>
              <a:lin ang="5400000" scaled="1"/>
            </a:gradFill>
            <a:ln w="9525">
              <a:round/>
              <a:headEnd/>
              <a:tailEnd/>
            </a:ln>
            <a:scene3d>
              <a:camera prst="legacyPerspectiveBottomRight"/>
              <a:lightRig rig="legacyNormal2" dir="t"/>
            </a:scene3d>
            <a:sp3d extrusionH="227000" prstMaterial="legacyMetal">
              <a:bevelT w="13500" h="13500" prst="angle"/>
              <a:bevelB w="13500" h="13500" prst="angle"/>
              <a:extrusionClr>
                <a:srgbClr val="F9FF11"/>
              </a:extrusionClr>
            </a:sp3d>
          </p:spPr>
          <p:txBody>
            <a:bodyPr wrap="none" anchor="ctr">
              <a:flatTx/>
            </a:bodyPr>
            <a:lstStyle/>
            <a:p>
              <a:endParaRPr lang="id-ID"/>
            </a:p>
          </p:txBody>
        </p:sp>
      </p:grpSp>
      <p:sp>
        <p:nvSpPr>
          <p:cNvPr id="27667" name="Rectangle 25"/>
          <p:cNvSpPr>
            <a:spLocks noChangeArrowheads="1"/>
          </p:cNvSpPr>
          <p:nvPr/>
        </p:nvSpPr>
        <p:spPr bwMode="gray">
          <a:xfrm>
            <a:off x="5518151" y="4017963"/>
            <a:ext cx="1998133" cy="566309"/>
          </a:xfrm>
          <a:prstGeom prst="rect">
            <a:avLst/>
          </a:prstGeom>
          <a:noFill/>
          <a:ln w="9525" algn="ctr">
            <a:noFill/>
            <a:miter lim="800000"/>
            <a:headEnd/>
            <a:tailEnd/>
          </a:ln>
        </p:spPr>
        <p:txBody>
          <a:bodyPr>
            <a:spAutoFit/>
          </a:bodyPr>
          <a:lstStyle/>
          <a:p>
            <a:pPr algn="ctr" eaLnBrk="0" hangingPunct="0">
              <a:lnSpc>
                <a:spcPct val="110000"/>
              </a:lnSpc>
            </a:pPr>
            <a:r>
              <a:rPr lang="id-ID" sz="1400" b="1">
                <a:solidFill>
                  <a:srgbClr val="080808"/>
                </a:solidFill>
                <a:latin typeface="MS UI Gothic" pitchFamily="34" charset="-128"/>
                <a:ea typeface="MS UI Gothic" pitchFamily="34" charset="-128"/>
              </a:rPr>
              <a:t>Tenaga</a:t>
            </a:r>
          </a:p>
          <a:p>
            <a:pPr algn="ctr" eaLnBrk="0" hangingPunct="0">
              <a:lnSpc>
                <a:spcPct val="110000"/>
              </a:lnSpc>
            </a:pPr>
            <a:r>
              <a:rPr lang="id-ID" sz="1400" b="1">
                <a:solidFill>
                  <a:srgbClr val="080808"/>
                </a:solidFill>
                <a:latin typeface="MS UI Gothic" pitchFamily="34" charset="-128"/>
                <a:ea typeface="MS UI Gothic" pitchFamily="34" charset="-128"/>
              </a:rPr>
              <a:t>Kefarmasian</a:t>
            </a:r>
            <a:endParaRPr lang="en-US" sz="1400" b="1">
              <a:solidFill>
                <a:srgbClr val="080808"/>
              </a:solidFill>
              <a:latin typeface="MS UI Gothic" pitchFamily="34" charset="-128"/>
              <a:ea typeface="MS UI Gothic" pitchFamily="34" charset="-128"/>
            </a:endParaRPr>
          </a:p>
        </p:txBody>
      </p:sp>
      <p:sp>
        <p:nvSpPr>
          <p:cNvPr id="27668" name="Rectangle 17"/>
          <p:cNvSpPr>
            <a:spLocks noChangeArrowheads="1"/>
          </p:cNvSpPr>
          <p:nvPr/>
        </p:nvSpPr>
        <p:spPr bwMode="gray">
          <a:xfrm>
            <a:off x="7112000" y="4572001"/>
            <a:ext cx="3939117" cy="904863"/>
          </a:xfrm>
          <a:prstGeom prst="rect">
            <a:avLst/>
          </a:prstGeom>
          <a:noFill/>
          <a:ln w="9525" algn="ctr">
            <a:noFill/>
            <a:miter lim="800000"/>
            <a:headEnd/>
            <a:tailEnd/>
          </a:ln>
        </p:spPr>
        <p:txBody>
          <a:bodyPr>
            <a:spAutoFit/>
          </a:bodyPr>
          <a:lstStyle/>
          <a:p>
            <a:pPr algn="r" eaLnBrk="0" hangingPunct="0">
              <a:lnSpc>
                <a:spcPct val="110000"/>
              </a:lnSpc>
              <a:buFont typeface="Arial" charset="0"/>
              <a:buChar char="•"/>
            </a:pPr>
            <a:r>
              <a:rPr lang="id-ID" sz="1200"/>
              <a:t> Apoteker sbg penanggung jawab.</a:t>
            </a:r>
          </a:p>
          <a:p>
            <a:pPr algn="r" eaLnBrk="0" hangingPunct="0">
              <a:lnSpc>
                <a:spcPct val="110000"/>
              </a:lnSpc>
              <a:buFont typeface="Arial" charset="0"/>
              <a:buChar char="•"/>
            </a:pPr>
            <a:r>
              <a:rPr lang="id-ID" sz="1200"/>
              <a:t> Dilaksanakan dengan CDOB.</a:t>
            </a:r>
          </a:p>
          <a:p>
            <a:pPr algn="r" eaLnBrk="0" hangingPunct="0">
              <a:lnSpc>
                <a:spcPct val="110000"/>
              </a:lnSpc>
              <a:buFont typeface="Arial" charset="0"/>
              <a:buChar char="•"/>
            </a:pPr>
            <a:r>
              <a:rPr lang="id-ID" sz="1200"/>
              <a:t> Sarana distribusi/penyaluran: PBF, penyalur alkes, instalasi farmasi milik pemerintah, Pemda Prov/Kab/Kota</a:t>
            </a:r>
            <a:endParaRPr lang="en-US" sz="1200"/>
          </a:p>
        </p:txBody>
      </p:sp>
      <p:sp>
        <p:nvSpPr>
          <p:cNvPr id="27669" name="Rectangle 17"/>
          <p:cNvSpPr>
            <a:spLocks noChangeArrowheads="1"/>
          </p:cNvSpPr>
          <p:nvPr/>
        </p:nvSpPr>
        <p:spPr bwMode="gray">
          <a:xfrm>
            <a:off x="1930400" y="4495801"/>
            <a:ext cx="3939117" cy="904863"/>
          </a:xfrm>
          <a:prstGeom prst="rect">
            <a:avLst/>
          </a:prstGeom>
          <a:noFill/>
          <a:ln w="9525" algn="ctr">
            <a:noFill/>
            <a:miter lim="800000"/>
            <a:headEnd/>
            <a:tailEnd/>
          </a:ln>
        </p:spPr>
        <p:txBody>
          <a:bodyPr>
            <a:spAutoFit/>
          </a:bodyPr>
          <a:lstStyle/>
          <a:p>
            <a:pPr eaLnBrk="0" hangingPunct="0">
              <a:lnSpc>
                <a:spcPct val="110000"/>
              </a:lnSpc>
              <a:buFont typeface="Arial" charset="0"/>
              <a:buChar char="•"/>
            </a:pPr>
            <a:r>
              <a:rPr lang="id-ID" sz="1200" dirty="0"/>
              <a:t> Fasilitas pelayanan: apotek, IFRS, Puskesmas, klinik, toko obat, praktik bersama.</a:t>
            </a:r>
          </a:p>
          <a:p>
            <a:pPr eaLnBrk="0" hangingPunct="0">
              <a:lnSpc>
                <a:spcPct val="110000"/>
              </a:lnSpc>
              <a:buFont typeface="Arial" charset="0"/>
              <a:buChar char="•"/>
            </a:pPr>
            <a:r>
              <a:rPr lang="id-ID" sz="1200" dirty="0"/>
              <a:t> Apoteker dpt dibantu apoteker pendamping dan TTK.</a:t>
            </a:r>
          </a:p>
          <a:p>
            <a:pPr eaLnBrk="0" hangingPunct="0">
              <a:lnSpc>
                <a:spcPct val="110000"/>
              </a:lnSpc>
              <a:buFont typeface="Arial" charset="0"/>
              <a:buChar char="•"/>
            </a:pPr>
            <a:endParaRPr lang="en-US" sz="1200" dirty="0"/>
          </a:p>
        </p:txBody>
      </p:sp>
      <p:sp>
        <p:nvSpPr>
          <p:cNvPr id="26" name="Rectangle 25"/>
          <p:cNvSpPr/>
          <p:nvPr/>
        </p:nvSpPr>
        <p:spPr>
          <a:xfrm>
            <a:off x="856342" y="670559"/>
            <a:ext cx="2409372" cy="779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PP 51 - 2009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22439"/>
          </a:xfrm>
        </p:spPr>
        <p:txBody>
          <a:bodyPr>
            <a:normAutofit fontScale="90000"/>
          </a:bodyPr>
          <a:lstStyle/>
          <a:p>
            <a:pPr algn="l"/>
            <a:r>
              <a:rPr lang="en-US" dirty="0" err="1"/>
              <a:t>Standarisasi</a:t>
            </a:r>
            <a:r>
              <a:rPr lang="en-US" dirty="0"/>
              <a:t> </a:t>
            </a:r>
            <a:r>
              <a:rPr lang="en-US" dirty="0" err="1"/>
              <a:t>Mutu</a:t>
            </a:r>
            <a:r>
              <a:rPr lang="en-US" dirty="0"/>
              <a:t> SDM </a:t>
            </a:r>
            <a:br>
              <a:rPr lang="en-US" dirty="0"/>
            </a:br>
            <a:r>
              <a:rPr lang="en-US" sz="3600" dirty="0" err="1"/>
              <a:t>setiap</a:t>
            </a:r>
            <a:r>
              <a:rPr lang="en-US" sz="3600" dirty="0"/>
              <a:t> </a:t>
            </a:r>
            <a:r>
              <a:rPr lang="en-US" sz="3600" dirty="0" err="1"/>
              <a:t>Tenaga</a:t>
            </a:r>
            <a:r>
              <a:rPr lang="en-US" sz="3600" dirty="0"/>
              <a:t> </a:t>
            </a:r>
            <a:r>
              <a:rPr lang="en-US" sz="3600" dirty="0" err="1"/>
              <a:t>Kefarmasian</a:t>
            </a:r>
            <a:r>
              <a:rPr lang="en-US" sz="3600" dirty="0"/>
              <a:t> </a:t>
            </a:r>
            <a:r>
              <a:rPr lang="en-US" sz="3600" dirty="0" err="1"/>
              <a:t>harus</a:t>
            </a:r>
            <a:r>
              <a:rPr lang="en-US" sz="3600" dirty="0"/>
              <a:t> </a:t>
            </a:r>
            <a:r>
              <a:rPr lang="en-US" sz="3600" dirty="0" err="1"/>
              <a:t>memenuhi</a:t>
            </a:r>
            <a:r>
              <a:rPr lang="en-US" sz="3600" dirty="0"/>
              <a:t>;</a:t>
            </a:r>
          </a:p>
        </p:txBody>
      </p:sp>
      <p:sp>
        <p:nvSpPr>
          <p:cNvPr id="4" name="Rectangle 3"/>
          <p:cNvSpPr/>
          <p:nvPr/>
        </p:nvSpPr>
        <p:spPr>
          <a:xfrm>
            <a:off x="1306286" y="2475567"/>
            <a:ext cx="9782628" cy="3693319"/>
          </a:xfrm>
          <a:prstGeom prst="rect">
            <a:avLst/>
          </a:prstGeom>
        </p:spPr>
        <p:txBody>
          <a:bodyPr wrap="square">
            <a:spAutoFit/>
          </a:bodyPr>
          <a:lstStyle/>
          <a:p>
            <a:r>
              <a:rPr lang="en-US" dirty="0"/>
              <a:t>1. </a:t>
            </a:r>
            <a:r>
              <a:rPr lang="en-US" sz="2400" dirty="0" err="1"/>
              <a:t>Persyaratan</a:t>
            </a:r>
            <a:r>
              <a:rPr lang="en-US" sz="2400" dirty="0"/>
              <a:t> </a:t>
            </a:r>
            <a:r>
              <a:rPr lang="en-US" sz="2400" dirty="0" err="1"/>
              <a:t>administrasi</a:t>
            </a:r>
            <a:r>
              <a:rPr lang="en-US" sz="2400" dirty="0"/>
              <a:t> </a:t>
            </a:r>
          </a:p>
          <a:p>
            <a:pPr marL="857250" lvl="1" indent="-400050">
              <a:buFont typeface="+mj-lt"/>
              <a:buAutoNum type="alphaLcParenR"/>
            </a:pPr>
            <a:r>
              <a:rPr lang="en-US" sz="2400" dirty="0"/>
              <a:t> </a:t>
            </a:r>
            <a:r>
              <a:rPr lang="en-US" sz="2400" dirty="0" err="1"/>
              <a:t>Memiliki</a:t>
            </a:r>
            <a:r>
              <a:rPr lang="en-US" sz="2400" dirty="0"/>
              <a:t> </a:t>
            </a:r>
            <a:r>
              <a:rPr lang="en-US" sz="2400" dirty="0" err="1"/>
              <a:t>ijazah</a:t>
            </a:r>
            <a:r>
              <a:rPr lang="en-US" sz="2400" dirty="0"/>
              <a:t> </a:t>
            </a:r>
            <a:r>
              <a:rPr lang="en-US" sz="2400" dirty="0" err="1"/>
              <a:t>dari</a:t>
            </a:r>
            <a:r>
              <a:rPr lang="en-US" sz="2400" dirty="0"/>
              <a:t> </a:t>
            </a:r>
            <a:r>
              <a:rPr lang="en-US" sz="2400" dirty="0" err="1"/>
              <a:t>institusi</a:t>
            </a:r>
            <a:r>
              <a:rPr lang="en-US" sz="2400" dirty="0"/>
              <a:t> </a:t>
            </a:r>
            <a:r>
              <a:rPr lang="en-US" sz="2400" dirty="0" err="1"/>
              <a:t>pendidikan</a:t>
            </a:r>
            <a:r>
              <a:rPr lang="en-US" sz="2400" dirty="0"/>
              <a:t> </a:t>
            </a:r>
            <a:r>
              <a:rPr lang="en-US" sz="2400" dirty="0" err="1"/>
              <a:t>farmasi</a:t>
            </a:r>
            <a:r>
              <a:rPr lang="en-US" sz="2400" dirty="0"/>
              <a:t> yang </a:t>
            </a:r>
            <a:r>
              <a:rPr lang="en-US" sz="2400" dirty="0" err="1"/>
              <a:t>terakreditasi</a:t>
            </a:r>
            <a:r>
              <a:rPr lang="en-US" sz="2400" dirty="0"/>
              <a:t> </a:t>
            </a:r>
          </a:p>
          <a:p>
            <a:pPr marL="857250" lvl="1" indent="-400050">
              <a:buFont typeface="+mj-lt"/>
              <a:buAutoNum type="alphaLcParenR"/>
            </a:pPr>
            <a:r>
              <a:rPr lang="it-IT" sz="2400" dirty="0"/>
              <a:t>Memiliki Surat Tanda Registrasi Apoteker (STRA) </a:t>
            </a:r>
          </a:p>
          <a:p>
            <a:pPr marL="857250" lvl="1" indent="-400050">
              <a:buFont typeface="+mj-lt"/>
              <a:buAutoNum type="alphaLcParenR"/>
            </a:pPr>
            <a:r>
              <a:rPr lang="en-US" sz="2400" dirty="0" err="1"/>
              <a:t>Memiliki</a:t>
            </a:r>
            <a:r>
              <a:rPr lang="en-US" sz="2400" dirty="0"/>
              <a:t> </a:t>
            </a:r>
            <a:r>
              <a:rPr lang="en-US" sz="2400" dirty="0" err="1"/>
              <a:t>sertifikat</a:t>
            </a:r>
            <a:r>
              <a:rPr lang="en-US" sz="2400" dirty="0"/>
              <a:t> </a:t>
            </a:r>
            <a:r>
              <a:rPr lang="en-US" sz="2400" dirty="0" err="1"/>
              <a:t>kompetensi</a:t>
            </a:r>
            <a:r>
              <a:rPr lang="en-US" sz="2400" dirty="0"/>
              <a:t> yang </a:t>
            </a:r>
            <a:r>
              <a:rPr lang="en-US" sz="2400" dirty="0" err="1"/>
              <a:t>masih</a:t>
            </a:r>
            <a:r>
              <a:rPr lang="en-US" sz="2400" dirty="0"/>
              <a:t> </a:t>
            </a:r>
            <a:r>
              <a:rPr lang="en-US" sz="2400" dirty="0" err="1"/>
              <a:t>berlaku</a:t>
            </a:r>
            <a:r>
              <a:rPr lang="en-US" sz="2400" dirty="0"/>
              <a:t> </a:t>
            </a:r>
          </a:p>
          <a:p>
            <a:pPr marL="857250" lvl="1" indent="-400050">
              <a:buFont typeface="+mj-lt"/>
              <a:buAutoNum type="alphaLcParenR"/>
            </a:pPr>
            <a:r>
              <a:rPr lang="sv-SE" sz="2400" dirty="0"/>
              <a:t>Memiliki Surat Izin Praktik Apoteker (SIPA) </a:t>
            </a:r>
          </a:p>
          <a:p>
            <a:r>
              <a:rPr lang="en-US" sz="2400" dirty="0"/>
              <a:t>2. </a:t>
            </a:r>
            <a:r>
              <a:rPr lang="en-US" sz="2400" dirty="0" err="1"/>
              <a:t>Menggunakan</a:t>
            </a:r>
            <a:r>
              <a:rPr lang="en-US" sz="2400" dirty="0"/>
              <a:t> </a:t>
            </a:r>
            <a:r>
              <a:rPr lang="en-US" sz="2400" dirty="0" err="1"/>
              <a:t>atribut</a:t>
            </a:r>
            <a:r>
              <a:rPr lang="en-US" sz="2400" dirty="0"/>
              <a:t> </a:t>
            </a:r>
            <a:r>
              <a:rPr lang="en-US" sz="2400" dirty="0" err="1"/>
              <a:t>praktik</a:t>
            </a:r>
            <a:r>
              <a:rPr lang="en-US" sz="2400" dirty="0"/>
              <a:t> </a:t>
            </a:r>
            <a:r>
              <a:rPr lang="en-US" sz="2400" dirty="0" err="1"/>
              <a:t>antara</a:t>
            </a:r>
            <a:r>
              <a:rPr lang="en-US" sz="2400" dirty="0"/>
              <a:t> lain </a:t>
            </a:r>
            <a:r>
              <a:rPr lang="en-US" sz="2400" dirty="0" err="1"/>
              <a:t>baju</a:t>
            </a:r>
            <a:r>
              <a:rPr lang="en-US" sz="2400" dirty="0"/>
              <a:t> </a:t>
            </a:r>
            <a:r>
              <a:rPr lang="en-US" sz="2400" dirty="0" err="1"/>
              <a:t>praktik</a:t>
            </a:r>
            <a:r>
              <a:rPr lang="en-US" sz="2400" dirty="0"/>
              <a:t>, </a:t>
            </a:r>
            <a:r>
              <a:rPr lang="en-US" sz="2400" dirty="0" err="1"/>
              <a:t>tanda</a:t>
            </a:r>
            <a:r>
              <a:rPr lang="en-US" sz="2400" dirty="0"/>
              <a:t> </a:t>
            </a:r>
            <a:r>
              <a:rPr lang="en-US" sz="2400" dirty="0" err="1"/>
              <a:t>pengenal</a:t>
            </a:r>
            <a:r>
              <a:rPr lang="en-US" sz="2400" dirty="0"/>
              <a:t>. </a:t>
            </a:r>
          </a:p>
          <a:p>
            <a:r>
              <a:rPr lang="en-US" sz="2400" dirty="0"/>
              <a:t>3. </a:t>
            </a:r>
            <a:r>
              <a:rPr lang="en-US" sz="2400" dirty="0" err="1"/>
              <a:t>Wajib</a:t>
            </a:r>
            <a:r>
              <a:rPr lang="en-US" sz="2400" dirty="0"/>
              <a:t> </a:t>
            </a:r>
            <a:r>
              <a:rPr lang="en-US" sz="2400" dirty="0" err="1"/>
              <a:t>mengikuti</a:t>
            </a:r>
            <a:r>
              <a:rPr lang="en-US" sz="2400" dirty="0"/>
              <a:t> </a:t>
            </a:r>
            <a:r>
              <a:rPr lang="en-US" sz="2400" dirty="0" err="1"/>
              <a:t>pendidikan</a:t>
            </a:r>
            <a:r>
              <a:rPr lang="en-US" sz="2400" dirty="0"/>
              <a:t> </a:t>
            </a:r>
            <a:r>
              <a:rPr lang="en-US" sz="2400" dirty="0" err="1"/>
              <a:t>berkelanjutan</a:t>
            </a:r>
            <a:r>
              <a:rPr lang="en-US" sz="2400" dirty="0"/>
              <a:t>/</a:t>
            </a:r>
            <a:r>
              <a:rPr lang="en-US" sz="2400" i="1" dirty="0"/>
              <a:t>Continuing Professional Development (CPD) </a:t>
            </a:r>
            <a:r>
              <a:rPr lang="en-US" sz="2400" i="1" dirty="0" err="1"/>
              <a:t>dan</a:t>
            </a:r>
            <a:r>
              <a:rPr lang="en-US" sz="2400" i="1" dirty="0"/>
              <a:t> </a:t>
            </a:r>
            <a:r>
              <a:rPr lang="en-US" sz="2400" i="1" dirty="0" err="1"/>
              <a:t>mampu</a:t>
            </a:r>
            <a:r>
              <a:rPr lang="en-US" sz="2400" i="1" dirty="0"/>
              <a:t> </a:t>
            </a:r>
            <a:r>
              <a:rPr lang="en-US" sz="2400" i="1" dirty="0" err="1"/>
              <a:t>memberikan</a:t>
            </a:r>
            <a:r>
              <a:rPr lang="en-US" sz="2400" i="1" dirty="0"/>
              <a:t> </a:t>
            </a:r>
            <a:r>
              <a:rPr lang="en-US" sz="2400" i="1" dirty="0" err="1"/>
              <a:t>pelatihan</a:t>
            </a:r>
            <a:r>
              <a:rPr lang="en-US" sz="2400" i="1" dirty="0"/>
              <a:t> yang </a:t>
            </a:r>
            <a:r>
              <a:rPr lang="en-US" sz="2400" i="1" dirty="0" err="1"/>
              <a:t>berkesinambungan</a:t>
            </a:r>
            <a:r>
              <a:rPr lang="en-US" i="1" dirty="0"/>
              <a:t>. </a:t>
            </a:r>
          </a:p>
          <a:p>
            <a:r>
              <a:rPr lang="en-US" sz="2400" dirty="0"/>
              <a:t>4. </a:t>
            </a:r>
            <a:r>
              <a:rPr lang="en-US" sz="2400" dirty="0" err="1"/>
              <a:t>Mentaati</a:t>
            </a:r>
            <a:r>
              <a:rPr lang="en-US" sz="2400" dirty="0"/>
              <a:t>/ </a:t>
            </a:r>
            <a:r>
              <a:rPr lang="en-US" sz="2400" dirty="0" err="1"/>
              <a:t>mengikuti</a:t>
            </a:r>
            <a:r>
              <a:rPr lang="en-US" sz="2400" dirty="0"/>
              <a:t> </a:t>
            </a:r>
            <a:r>
              <a:rPr lang="en-US" sz="2400" dirty="0" err="1"/>
              <a:t>perkembangan</a:t>
            </a:r>
            <a:r>
              <a:rPr lang="en-US" sz="2400" dirty="0"/>
              <a:t> </a:t>
            </a:r>
            <a:r>
              <a:rPr lang="en-US" sz="2400" dirty="0" err="1"/>
              <a:t>peraturan</a:t>
            </a:r>
            <a:r>
              <a:rPr lang="en-US" sz="2400" dirty="0"/>
              <a:t> UU</a:t>
            </a:r>
          </a:p>
          <a:p>
            <a:endParaRPr lang="en-US"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normAutofit/>
          </a:bodyPr>
          <a:lstStyle/>
          <a:p>
            <a:pPr algn="l"/>
            <a:r>
              <a:rPr lang="id-ID" sz="3600" b="1" dirty="0">
                <a:solidFill>
                  <a:srgbClr val="C00000"/>
                </a:solidFill>
              </a:rPr>
              <a:t>Permenkes (</a:t>
            </a:r>
            <a:r>
              <a:rPr lang="en-US" sz="3600" b="1" dirty="0">
                <a:solidFill>
                  <a:srgbClr val="C00000"/>
                </a:solidFill>
              </a:rPr>
              <a:t>RS 72; </a:t>
            </a:r>
            <a:r>
              <a:rPr lang="en-US" sz="3600" b="1" dirty="0" err="1">
                <a:solidFill>
                  <a:srgbClr val="C00000"/>
                </a:solidFill>
              </a:rPr>
              <a:t>Apotek</a:t>
            </a:r>
            <a:r>
              <a:rPr lang="en-US" sz="3600" b="1" dirty="0">
                <a:solidFill>
                  <a:srgbClr val="C00000"/>
                </a:solidFill>
              </a:rPr>
              <a:t> 73; </a:t>
            </a:r>
            <a:r>
              <a:rPr lang="en-US" sz="3600" b="1" dirty="0" err="1">
                <a:solidFill>
                  <a:srgbClr val="C00000"/>
                </a:solidFill>
              </a:rPr>
              <a:t>Puskesmas</a:t>
            </a:r>
            <a:r>
              <a:rPr lang="en-US" sz="3600" b="1" dirty="0">
                <a:solidFill>
                  <a:srgbClr val="C00000"/>
                </a:solidFill>
              </a:rPr>
              <a:t> 74) 2016</a:t>
            </a:r>
          </a:p>
        </p:txBody>
      </p:sp>
      <p:sp>
        <p:nvSpPr>
          <p:cNvPr id="3" name="Content Placeholder 2"/>
          <p:cNvSpPr>
            <a:spLocks noGrp="1"/>
          </p:cNvSpPr>
          <p:nvPr>
            <p:ph idx="1"/>
          </p:nvPr>
        </p:nvSpPr>
        <p:spPr>
          <a:xfrm>
            <a:off x="609600" y="1340768"/>
            <a:ext cx="10972800" cy="5112568"/>
          </a:xfrm>
        </p:spPr>
        <p:txBody>
          <a:bodyPr>
            <a:normAutofit/>
          </a:bodyPr>
          <a:lstStyle/>
          <a:p>
            <a:pPr marL="0" indent="0">
              <a:buNone/>
            </a:pPr>
            <a:r>
              <a:rPr lang="en-US" sz="2800" b="1" dirty="0" err="1"/>
              <a:t>Kegiatan</a:t>
            </a:r>
            <a:r>
              <a:rPr lang="en-US" sz="2800" b="1" dirty="0"/>
              <a:t> </a:t>
            </a:r>
            <a:r>
              <a:rPr lang="en-US" sz="2800" b="1" dirty="0" err="1"/>
              <a:t>Standar</a:t>
            </a:r>
            <a:r>
              <a:rPr lang="en-US" sz="2800" b="1" dirty="0"/>
              <a:t> </a:t>
            </a:r>
            <a:r>
              <a:rPr lang="en-US" sz="2800" b="1" dirty="0" err="1"/>
              <a:t>Pelayanan</a:t>
            </a:r>
            <a:r>
              <a:rPr lang="en-US" sz="2800" b="1" dirty="0"/>
              <a:t> </a:t>
            </a:r>
            <a:r>
              <a:rPr lang="en-US" sz="2800" b="1" dirty="0" err="1"/>
              <a:t>Kefarmasian</a:t>
            </a:r>
            <a:r>
              <a:rPr lang="en-US" sz="2800" b="1" dirty="0"/>
              <a:t> :</a:t>
            </a:r>
            <a:endParaRPr lang="id-ID" sz="2800" b="1" dirty="0"/>
          </a:p>
          <a:p>
            <a:pPr marL="457200" indent="-457200">
              <a:buFont typeface="+mj-lt"/>
              <a:buAutoNum type="arabicPeriod"/>
            </a:pPr>
            <a:r>
              <a:rPr lang="id-ID" sz="2800" dirty="0"/>
              <a:t>Pengelolaan Sediaan Farmasi</a:t>
            </a:r>
          </a:p>
          <a:p>
            <a:pPr marL="857250" lvl="1" indent="-314325">
              <a:buFont typeface="Wingdings" panose="05000000000000000000" pitchFamily="2" charset="2"/>
              <a:buChar char="§"/>
            </a:pPr>
            <a:r>
              <a:rPr lang="id-ID" sz="2400" dirty="0"/>
              <a:t>Dilaksanakan oleh Apoteker Pemegang Tanggungjawab (SIA)</a:t>
            </a:r>
          </a:p>
          <a:p>
            <a:pPr marL="857250" lvl="1" indent="-314325">
              <a:buFont typeface="Wingdings" panose="05000000000000000000" pitchFamily="2" charset="2"/>
              <a:buChar char="§"/>
            </a:pPr>
            <a:r>
              <a:rPr lang="id-ID" sz="2400" dirty="0"/>
              <a:t>Beberapa pekerjaan teknis dapat dilimpahkan kepada TTK</a:t>
            </a:r>
          </a:p>
          <a:p>
            <a:pPr marL="542925" lvl="1" indent="0">
              <a:buNone/>
            </a:pPr>
            <a:endParaRPr lang="id-ID" sz="2400" dirty="0"/>
          </a:p>
          <a:p>
            <a:pPr marL="457200" indent="-457200">
              <a:buFont typeface="+mj-lt"/>
              <a:buAutoNum type="arabicPeriod"/>
            </a:pPr>
            <a:r>
              <a:rPr lang="id-ID" sz="2800" dirty="0"/>
              <a:t>Pelayanan Farmasi Klinik</a:t>
            </a:r>
          </a:p>
          <a:p>
            <a:pPr marL="857250" lvl="1" indent="-314325">
              <a:buFont typeface="Wingdings" panose="05000000000000000000" pitchFamily="2" charset="2"/>
              <a:buChar char="§"/>
            </a:pPr>
            <a:r>
              <a:rPr lang="id-ID" sz="2400" dirty="0"/>
              <a:t>Dilaksanakan oleh Apoteker Pemegang SIPA</a:t>
            </a:r>
          </a:p>
          <a:p>
            <a:pPr marL="857250" lvl="1" indent="-314325">
              <a:buFont typeface="Wingdings" panose="05000000000000000000" pitchFamily="2" charset="2"/>
              <a:buChar char="§"/>
            </a:pPr>
            <a:r>
              <a:rPr lang="id-ID" sz="2400" dirty="0"/>
              <a:t>Beberapa pekerjaan teknis dapat di-</a:t>
            </a:r>
            <a:r>
              <a:rPr lang="id-ID" sz="2400" i="1" u="sng" dirty="0"/>
              <a:t>order</a:t>
            </a:r>
            <a:r>
              <a:rPr lang="id-ID" sz="2400" dirty="0"/>
              <a:t>-kan kepada TTK</a:t>
            </a:r>
          </a:p>
          <a:p>
            <a:pPr marL="542925" lvl="1" indent="0">
              <a:buNone/>
            </a:pPr>
            <a:endParaRPr lang="en-US" sz="2000" dirty="0"/>
          </a:p>
          <a:p>
            <a:pPr marL="0" lvl="1" indent="0" algn="just">
              <a:buNone/>
            </a:pPr>
            <a:endParaRPr lang="en-US" sz="2400" dirty="0"/>
          </a:p>
        </p:txBody>
      </p:sp>
      <p:sp>
        <p:nvSpPr>
          <p:cNvPr id="6" name="Slide Number Placeholder 5"/>
          <p:cNvSpPr>
            <a:spLocks noGrp="1"/>
          </p:cNvSpPr>
          <p:nvPr>
            <p:ph type="sldNum" sz="quarter" idx="12"/>
          </p:nvPr>
        </p:nvSpPr>
        <p:spPr/>
        <p:txBody>
          <a:bodyPr/>
          <a:lstStyle/>
          <a:p>
            <a:fld id="{0F771122-47DF-42A8-8372-59E90883AE85}" type="slidenum">
              <a:rPr lang="en-US" smtClean="0"/>
              <a:pPr/>
              <a:t>37</a:t>
            </a:fld>
            <a:endParaRPr lang="en-US"/>
          </a:p>
        </p:txBody>
      </p:sp>
    </p:spTree>
    <p:extLst>
      <p:ext uri="{BB962C8B-B14F-4D97-AF65-F5344CB8AC3E}">
        <p14:creationId xmlns:p14="http://schemas.microsoft.com/office/powerpoint/2010/main" val="2734862841"/>
      </p:ext>
    </p:extLst>
  </p:cSld>
  <p:clrMapOvr>
    <a:masterClrMapping/>
  </p:clrMapOvr>
  <p:transition spd="slow">
    <p:pull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8"/>
            <a:ext cx="11379200" cy="334962"/>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a:t>PENGELOLAAN SEDIAAN FARMASI, ALKES &amp; BMHP:</a:t>
            </a:r>
          </a:p>
        </p:txBody>
      </p:sp>
      <p:graphicFrame>
        <p:nvGraphicFramePr>
          <p:cNvPr id="4" name="Table 3"/>
          <p:cNvGraphicFramePr>
            <a:graphicFrameLocks noGrp="1"/>
          </p:cNvGraphicFramePr>
          <p:nvPr>
            <p:extLst>
              <p:ext uri="{D42A27DB-BD31-4B8C-83A1-F6EECF244321}">
                <p14:modId xmlns:p14="http://schemas.microsoft.com/office/powerpoint/2010/main" val="1601170518"/>
              </p:ext>
            </p:extLst>
          </p:nvPr>
        </p:nvGraphicFramePr>
        <p:xfrm>
          <a:off x="711200" y="838200"/>
          <a:ext cx="11074400" cy="4312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533400">
                <a:tc>
                  <a:txBody>
                    <a:bodyPr/>
                    <a:lstStyle/>
                    <a:p>
                      <a:pPr algn="ctr"/>
                      <a:r>
                        <a:rPr lang="en-US" dirty="0"/>
                        <a:t>APOTEK</a:t>
                      </a:r>
                    </a:p>
                  </a:txBody>
                  <a:tcPr marL="121920" marR="121920"/>
                </a:tc>
                <a:tc>
                  <a:txBody>
                    <a:bodyPr/>
                    <a:lstStyle/>
                    <a:p>
                      <a:pPr algn="ctr"/>
                      <a:r>
                        <a:rPr lang="en-US" dirty="0"/>
                        <a:t>PUSKESMAS</a:t>
                      </a:r>
                    </a:p>
                  </a:txBody>
                  <a:tcPr marL="121920" marR="121920"/>
                </a:tc>
                <a:tc>
                  <a:txBody>
                    <a:bodyPr/>
                    <a:lstStyle/>
                    <a:p>
                      <a:pPr algn="ctr"/>
                      <a:r>
                        <a:rPr lang="en-US" dirty="0"/>
                        <a:t>RUMAH SAKIT</a:t>
                      </a:r>
                    </a:p>
                  </a:txBody>
                  <a:tcPr marL="121920" marR="121920"/>
                </a:tc>
                <a:extLst>
                  <a:ext uri="{0D108BD9-81ED-4DB2-BD59-A6C34878D82A}">
                    <a16:rowId xmlns:a16="http://schemas.microsoft.com/office/drawing/2014/main" val="10000"/>
                  </a:ext>
                </a:extLst>
              </a:tr>
              <a:tr h="533400">
                <a:tc>
                  <a:txBody>
                    <a:bodyPr/>
                    <a:lstStyle/>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perencanaan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pengadaan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penerimaan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penyimpanan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pemusnahan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pengendalian</a:t>
                      </a:r>
                      <a:r>
                        <a:rPr kumimoji="0" lang="en-US" sz="2200" b="0" i="0" u="none" strike="noStrike" kern="1200" baseline="0" dirty="0">
                          <a:solidFill>
                            <a:schemeClr val="dk1"/>
                          </a:solidFill>
                          <a:latin typeface="+mj-lt"/>
                          <a:ea typeface="+mn-ea"/>
                          <a:cs typeface="+mn-cs"/>
                        </a:rPr>
                        <a:t>; </a:t>
                      </a:r>
                      <a:r>
                        <a:rPr kumimoji="0" lang="en-US" sz="2200" b="0" i="0" u="none" strike="noStrike" kern="1200" baseline="0" dirty="0" err="1">
                          <a:solidFill>
                            <a:schemeClr val="dk1"/>
                          </a:solidFill>
                          <a:latin typeface="+mj-lt"/>
                          <a:ea typeface="+mn-ea"/>
                          <a:cs typeface="+mn-cs"/>
                        </a:rPr>
                        <a:t>dan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pencatatan</a:t>
                      </a:r>
                      <a:r>
                        <a:rPr kumimoji="0" lang="en-US" sz="2200" b="0" i="0" u="none" strike="noStrike" kern="1200" baseline="0" dirty="0">
                          <a:solidFill>
                            <a:schemeClr val="dk1"/>
                          </a:solidFill>
                          <a:latin typeface="+mj-lt"/>
                          <a:ea typeface="+mn-ea"/>
                          <a:cs typeface="+mn-cs"/>
                        </a:rPr>
                        <a:t> </a:t>
                      </a:r>
                      <a:r>
                        <a:rPr kumimoji="0" lang="en-US" sz="2200" b="0" i="0" u="none" strike="noStrike" kern="1200" baseline="0" dirty="0" err="1">
                          <a:solidFill>
                            <a:schemeClr val="dk1"/>
                          </a:solidFill>
                          <a:latin typeface="+mj-lt"/>
                          <a:ea typeface="+mn-ea"/>
                          <a:cs typeface="+mn-cs"/>
                        </a:rPr>
                        <a:t>dan</a:t>
                      </a:r>
                      <a:r>
                        <a:rPr kumimoji="0" lang="en-US" sz="2200" b="0" i="0" u="none" strike="noStrike" kern="1200" baseline="0" dirty="0">
                          <a:solidFill>
                            <a:schemeClr val="dk1"/>
                          </a:solidFill>
                          <a:latin typeface="+mj-lt"/>
                          <a:ea typeface="+mn-ea"/>
                          <a:cs typeface="+mn-cs"/>
                        </a:rPr>
                        <a:t> </a:t>
                      </a:r>
                      <a:r>
                        <a:rPr kumimoji="0" lang="en-US" sz="2200" b="0" i="0" u="none" strike="noStrike" kern="1200" baseline="0" dirty="0" err="1">
                          <a:solidFill>
                            <a:schemeClr val="dk1"/>
                          </a:solidFill>
                          <a:latin typeface="+mj-lt"/>
                          <a:ea typeface="+mn-ea"/>
                          <a:cs typeface="+mn-cs"/>
                        </a:rPr>
                        <a:t>pelaporan</a:t>
                      </a:r>
                      <a:r>
                        <a:rPr kumimoji="0" lang="en-US" sz="2200" b="0" i="0" u="none" strike="noStrike" kern="1200" baseline="0" dirty="0">
                          <a:solidFill>
                            <a:schemeClr val="dk1"/>
                          </a:solidFill>
                          <a:latin typeface="+mj-lt"/>
                          <a:ea typeface="+mn-ea"/>
                          <a:cs typeface="+mn-cs"/>
                        </a:rPr>
                        <a:t>. </a:t>
                      </a:r>
                    </a:p>
                    <a:p>
                      <a:endParaRPr lang="en-US" sz="2200" dirty="0">
                        <a:latin typeface="+mj-lt"/>
                      </a:endParaRPr>
                    </a:p>
                  </a:txBody>
                  <a:tcPr marL="121920" marR="121920"/>
                </a:tc>
                <a:tc>
                  <a:txBody>
                    <a:bodyPr/>
                    <a:lstStyle/>
                    <a:p>
                      <a:pPr marL="342900" indent="-342900">
                        <a:buFont typeface="+mj-lt"/>
                        <a:buAutoNum type="alphaLcPeriod"/>
                      </a:pPr>
                      <a:r>
                        <a:rPr lang="en-US" sz="2200" kern="1200" dirty="0" err="1">
                          <a:solidFill>
                            <a:schemeClr val="dk1"/>
                          </a:solidFill>
                          <a:effectLst/>
                          <a:latin typeface="+mj-lt"/>
                          <a:ea typeface="+mn-ea"/>
                          <a:cs typeface="+mn-cs"/>
                        </a:rPr>
                        <a:t>perencanaan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kebutuhan</a:t>
                      </a:r>
                      <a:r>
                        <a:rPr lang="en-US" sz="2200" kern="1200" dirty="0">
                          <a:solidFill>
                            <a:schemeClr val="dk1"/>
                          </a:solidFill>
                          <a:effectLst/>
                          <a:latin typeface="+mj-lt"/>
                          <a:ea typeface="+mn-ea"/>
                          <a:cs typeface="+mn-cs"/>
                        </a:rPr>
                        <a:t>; </a:t>
                      </a:r>
                    </a:p>
                    <a:p>
                      <a:pPr marL="342900" indent="-342900">
                        <a:buFont typeface="+mj-lt"/>
                        <a:buAutoNum type="alphaLcPeriod"/>
                      </a:pPr>
                      <a:r>
                        <a:rPr lang="en-US" sz="2200" kern="1200" dirty="0" err="1">
                          <a:solidFill>
                            <a:schemeClr val="dk1"/>
                          </a:solidFill>
                          <a:effectLst/>
                          <a:latin typeface="+mj-lt"/>
                          <a:ea typeface="+mn-ea"/>
                          <a:cs typeface="+mn-cs"/>
                        </a:rPr>
                        <a:t>permintaan</a:t>
                      </a:r>
                      <a:r>
                        <a:rPr lang="en-US" sz="2200" kern="1200" dirty="0">
                          <a:solidFill>
                            <a:schemeClr val="dk1"/>
                          </a:solidFill>
                          <a:effectLst/>
                          <a:latin typeface="+mj-lt"/>
                          <a:ea typeface="+mn-ea"/>
                          <a:cs typeface="+mn-cs"/>
                        </a:rPr>
                        <a:t>; </a:t>
                      </a:r>
                    </a:p>
                    <a:p>
                      <a:pPr marL="342900" indent="-342900">
                        <a:buFont typeface="+mj-lt"/>
                        <a:buAutoNum type="alphaLcPeriod"/>
                      </a:pPr>
                      <a:r>
                        <a:rPr lang="en-US" sz="2200" kern="1200" dirty="0" err="1">
                          <a:solidFill>
                            <a:schemeClr val="dk1"/>
                          </a:solidFill>
                          <a:effectLst/>
                          <a:latin typeface="+mj-lt"/>
                          <a:ea typeface="+mn-ea"/>
                          <a:cs typeface="+mn-cs"/>
                        </a:rPr>
                        <a:t>penerimaan</a:t>
                      </a:r>
                      <a:r>
                        <a:rPr lang="en-US" sz="2200" kern="1200" dirty="0">
                          <a:solidFill>
                            <a:schemeClr val="dk1"/>
                          </a:solidFill>
                          <a:effectLst/>
                          <a:latin typeface="+mj-lt"/>
                          <a:ea typeface="+mn-ea"/>
                          <a:cs typeface="+mn-cs"/>
                        </a:rPr>
                        <a:t>; </a:t>
                      </a:r>
                    </a:p>
                    <a:p>
                      <a:pPr marL="342900" indent="-342900">
                        <a:buFont typeface="+mj-lt"/>
                        <a:buAutoNum type="alphaLcPeriod"/>
                      </a:pPr>
                      <a:r>
                        <a:rPr lang="en-US" sz="2200" kern="1200" dirty="0" err="1">
                          <a:solidFill>
                            <a:schemeClr val="dk1"/>
                          </a:solidFill>
                          <a:effectLst/>
                          <a:latin typeface="+mj-lt"/>
                          <a:ea typeface="+mn-ea"/>
                          <a:cs typeface="+mn-cs"/>
                        </a:rPr>
                        <a:t>penyimpanan</a:t>
                      </a:r>
                      <a:r>
                        <a:rPr lang="en-US" sz="2200" kern="1200" dirty="0">
                          <a:solidFill>
                            <a:schemeClr val="dk1"/>
                          </a:solidFill>
                          <a:effectLst/>
                          <a:latin typeface="+mj-lt"/>
                          <a:ea typeface="+mn-ea"/>
                          <a:cs typeface="+mn-cs"/>
                        </a:rPr>
                        <a:t>: </a:t>
                      </a:r>
                    </a:p>
                    <a:p>
                      <a:pPr marL="342900" indent="-342900">
                        <a:buFont typeface="+mj-lt"/>
                        <a:buAutoNum type="alphaLcPeriod"/>
                      </a:pPr>
                      <a:r>
                        <a:rPr lang="en-US" sz="2200" kern="1200" dirty="0" err="1">
                          <a:solidFill>
                            <a:schemeClr val="dk1"/>
                          </a:solidFill>
                          <a:effectLst/>
                          <a:latin typeface="+mj-lt"/>
                          <a:ea typeface="+mn-ea"/>
                          <a:cs typeface="+mn-cs"/>
                        </a:rPr>
                        <a:t>pendistribusian</a:t>
                      </a:r>
                      <a:r>
                        <a:rPr lang="en-US" sz="2200" kern="1200" dirty="0">
                          <a:solidFill>
                            <a:schemeClr val="dk1"/>
                          </a:solidFill>
                          <a:effectLst/>
                          <a:latin typeface="+mj-lt"/>
                          <a:ea typeface="+mn-ea"/>
                          <a:cs typeface="+mn-cs"/>
                        </a:rPr>
                        <a:t>.</a:t>
                      </a:r>
                    </a:p>
                    <a:p>
                      <a:pPr marL="342900" indent="-342900">
                        <a:buFont typeface="+mj-lt"/>
                        <a:buAutoNum type="alphaLcPeriod"/>
                      </a:pPr>
                      <a:r>
                        <a:rPr lang="en-US" sz="2200" kern="1200" dirty="0" err="1">
                          <a:solidFill>
                            <a:schemeClr val="dk1"/>
                          </a:solidFill>
                          <a:effectLst/>
                          <a:latin typeface="+mj-lt"/>
                          <a:ea typeface="+mn-ea"/>
                          <a:cs typeface="+mn-cs"/>
                        </a:rPr>
                        <a:t>pengendalian</a:t>
                      </a:r>
                      <a:r>
                        <a:rPr lang="en-US" sz="2200" kern="1200" dirty="0">
                          <a:solidFill>
                            <a:schemeClr val="dk1"/>
                          </a:solidFill>
                          <a:effectLst/>
                          <a:latin typeface="+mj-lt"/>
                          <a:ea typeface="+mn-ea"/>
                          <a:cs typeface="+mn-cs"/>
                        </a:rPr>
                        <a:t>; </a:t>
                      </a:r>
                    </a:p>
                    <a:p>
                      <a:pPr marL="342900" indent="-342900">
                        <a:buFont typeface="+mj-lt"/>
                        <a:buAutoNum type="alphaLcPeriod"/>
                      </a:pPr>
                      <a:r>
                        <a:rPr lang="en-US" sz="2200" kern="1200" dirty="0" err="1">
                          <a:solidFill>
                            <a:schemeClr val="dk1"/>
                          </a:solidFill>
                          <a:effectLst/>
                          <a:latin typeface="+mj-lt"/>
                          <a:ea typeface="+mn-ea"/>
                          <a:cs typeface="+mn-cs"/>
                        </a:rPr>
                        <a:t>pencatatan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pelaporan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dan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pengarsipan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dan</a:t>
                      </a:r>
                      <a:r>
                        <a:rPr lang="en-US" sz="2200" kern="1200" dirty="0">
                          <a:solidFill>
                            <a:schemeClr val="dk1"/>
                          </a:solidFill>
                          <a:effectLst/>
                          <a:latin typeface="+mj-lt"/>
                          <a:ea typeface="+mn-ea"/>
                          <a:cs typeface="+mn-cs"/>
                        </a:rPr>
                        <a:t> </a:t>
                      </a:r>
                    </a:p>
                    <a:p>
                      <a:pPr marL="342900" indent="-342900">
                        <a:buFont typeface="+mj-lt"/>
                        <a:buAutoNum type="alphaLcPeriod"/>
                      </a:pPr>
                      <a:r>
                        <a:rPr lang="en-US" sz="2200" kern="1200" dirty="0" err="1">
                          <a:solidFill>
                            <a:schemeClr val="dk1"/>
                          </a:solidFill>
                          <a:effectLst/>
                          <a:latin typeface="+mj-lt"/>
                          <a:ea typeface="+mn-ea"/>
                          <a:cs typeface="+mn-cs"/>
                        </a:rPr>
                        <a:t>pemantauan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dan</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evaluasi</a:t>
                      </a:r>
                      <a:r>
                        <a:rPr lang="en-US" sz="2200" kern="1200" dirty="0">
                          <a:solidFill>
                            <a:schemeClr val="dk1"/>
                          </a:solidFill>
                          <a:effectLst/>
                          <a:latin typeface="+mj-lt"/>
                          <a:ea typeface="+mn-ea"/>
                          <a:cs typeface="+mn-cs"/>
                        </a:rPr>
                        <a:t> </a:t>
                      </a:r>
                      <a:r>
                        <a:rPr lang="en-US" sz="2200" kern="1200" dirty="0" err="1">
                          <a:solidFill>
                            <a:schemeClr val="dk1"/>
                          </a:solidFill>
                          <a:effectLst/>
                          <a:latin typeface="+mj-lt"/>
                          <a:ea typeface="+mn-ea"/>
                          <a:cs typeface="+mn-cs"/>
                        </a:rPr>
                        <a:t>pengelolaan</a:t>
                      </a:r>
                      <a:r>
                        <a:rPr lang="en-US" sz="2200" kern="1200" dirty="0">
                          <a:solidFill>
                            <a:schemeClr val="dk1"/>
                          </a:solidFill>
                          <a:effectLst/>
                          <a:latin typeface="+mj-lt"/>
                          <a:ea typeface="+mn-ea"/>
                          <a:cs typeface="+mn-cs"/>
                        </a:rPr>
                        <a:t>. </a:t>
                      </a:r>
                    </a:p>
                    <a:p>
                      <a:endParaRPr lang="en-US" sz="2200" dirty="0">
                        <a:latin typeface="+mj-lt"/>
                      </a:endParaRPr>
                    </a:p>
                  </a:txBody>
                  <a:tcPr marL="121920" marR="121920"/>
                </a:tc>
                <a:tc>
                  <a:txBody>
                    <a:bodyPr/>
                    <a:lstStyle/>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pemilihan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perencanaan</a:t>
                      </a:r>
                      <a:r>
                        <a:rPr kumimoji="0" lang="en-US" sz="2200" b="0" i="0" u="none" strike="noStrike" kern="1200" baseline="0" dirty="0">
                          <a:solidFill>
                            <a:schemeClr val="dk1"/>
                          </a:solidFill>
                          <a:latin typeface="+mj-lt"/>
                          <a:ea typeface="+mn-ea"/>
                          <a:cs typeface="+mn-cs"/>
                        </a:rPr>
                        <a:t> </a:t>
                      </a:r>
                      <a:r>
                        <a:rPr kumimoji="0" lang="en-US" sz="2200" b="0" i="0" u="none" strike="noStrike" kern="1200" baseline="0" dirty="0" err="1">
                          <a:solidFill>
                            <a:schemeClr val="dk1"/>
                          </a:solidFill>
                          <a:latin typeface="+mj-lt"/>
                          <a:ea typeface="+mn-ea"/>
                          <a:cs typeface="+mn-cs"/>
                        </a:rPr>
                        <a:t>kebutuhan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pengadaan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penerimaan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penyimpanan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pendistribusian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pemusnahan</a:t>
                      </a:r>
                      <a:r>
                        <a:rPr kumimoji="0" lang="en-US" sz="2200" b="0" i="0" u="none" strike="noStrike" kern="1200" baseline="0" dirty="0">
                          <a:solidFill>
                            <a:schemeClr val="dk1"/>
                          </a:solidFill>
                          <a:latin typeface="+mj-lt"/>
                          <a:ea typeface="+mn-ea"/>
                          <a:cs typeface="+mn-cs"/>
                        </a:rPr>
                        <a:t> &amp; </a:t>
                      </a:r>
                      <a:r>
                        <a:rPr kumimoji="0" lang="en-US" sz="2200" b="0" i="0" u="none" strike="noStrike" kern="1200" baseline="0" dirty="0" err="1">
                          <a:solidFill>
                            <a:schemeClr val="dk1"/>
                          </a:solidFill>
                          <a:latin typeface="+mj-lt"/>
                          <a:ea typeface="+mn-ea"/>
                          <a:cs typeface="+mn-cs"/>
                        </a:rPr>
                        <a:t>penarikan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pengendalian</a:t>
                      </a:r>
                      <a:r>
                        <a:rPr kumimoji="0" lang="en-US" sz="2200" b="0" i="0" u="none" strike="noStrike" kern="1200" baseline="0" dirty="0">
                          <a:solidFill>
                            <a:schemeClr val="dk1"/>
                          </a:solidFill>
                          <a:latin typeface="+mj-lt"/>
                          <a:ea typeface="+mn-ea"/>
                          <a:cs typeface="+mn-cs"/>
                        </a:rPr>
                        <a:t>; </a:t>
                      </a:r>
                      <a:r>
                        <a:rPr kumimoji="0" lang="en-US" sz="2200" b="0" i="0" u="none" strike="noStrike" kern="1200" baseline="0" dirty="0" err="1">
                          <a:solidFill>
                            <a:schemeClr val="dk1"/>
                          </a:solidFill>
                          <a:latin typeface="+mj-lt"/>
                          <a:ea typeface="+mn-ea"/>
                          <a:cs typeface="+mn-cs"/>
                        </a:rPr>
                        <a:t>dan</a:t>
                      </a:r>
                      <a:r>
                        <a:rPr kumimoji="0" lang="en-US" sz="22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2200" b="0" i="0" u="none" strike="noStrike" kern="1200" baseline="0" dirty="0" err="1">
                          <a:solidFill>
                            <a:schemeClr val="dk1"/>
                          </a:solidFill>
                          <a:latin typeface="+mj-lt"/>
                          <a:ea typeface="+mn-ea"/>
                          <a:cs typeface="+mn-cs"/>
                        </a:rPr>
                        <a:t>administrasi</a:t>
                      </a:r>
                      <a:r>
                        <a:rPr kumimoji="0" lang="en-US" sz="2200" b="0" i="0" u="none" strike="noStrike" kern="1200" baseline="0" dirty="0">
                          <a:solidFill>
                            <a:schemeClr val="dk1"/>
                          </a:solidFill>
                          <a:latin typeface="+mj-lt"/>
                          <a:ea typeface="+mn-ea"/>
                          <a:cs typeface="+mn-cs"/>
                        </a:rPr>
                        <a:t>. </a:t>
                      </a:r>
                    </a:p>
                    <a:p>
                      <a:endParaRPr lang="en-US" sz="2200" dirty="0">
                        <a:latin typeface="+mj-lt"/>
                      </a:endParaRPr>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5335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8000" y="274638"/>
            <a:ext cx="11379200" cy="33496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400" b="1" dirty="0"/>
              <a:t>PELAYANAN FARMASI KLINIK:</a:t>
            </a:r>
          </a:p>
        </p:txBody>
      </p:sp>
      <p:graphicFrame>
        <p:nvGraphicFramePr>
          <p:cNvPr id="3" name="Table 2"/>
          <p:cNvGraphicFramePr>
            <a:graphicFrameLocks noGrp="1"/>
          </p:cNvGraphicFramePr>
          <p:nvPr>
            <p:extLst>
              <p:ext uri="{D42A27DB-BD31-4B8C-83A1-F6EECF244321}">
                <p14:modId xmlns:p14="http://schemas.microsoft.com/office/powerpoint/2010/main" val="2211741283"/>
              </p:ext>
            </p:extLst>
          </p:nvPr>
        </p:nvGraphicFramePr>
        <p:xfrm>
          <a:off x="711200" y="838200"/>
          <a:ext cx="11074400" cy="4465320"/>
        </p:xfrm>
        <a:graphic>
          <a:graphicData uri="http://schemas.openxmlformats.org/drawingml/2006/table">
            <a:tbl>
              <a:tblPr firstRow="1" bandRow="1">
                <a:tableStyleId>{5C22544A-7EE6-4342-B048-85BDC9FD1C3A}</a:tableStyleId>
              </a:tblPr>
              <a:tblGrid>
                <a:gridCol w="3415469">
                  <a:extLst>
                    <a:ext uri="{9D8B030D-6E8A-4147-A177-3AD203B41FA5}">
                      <a16:colId xmlns:a16="http://schemas.microsoft.com/office/drawing/2014/main" val="20000"/>
                    </a:ext>
                  </a:extLst>
                </a:gridCol>
                <a:gridCol w="3104972">
                  <a:extLst>
                    <a:ext uri="{9D8B030D-6E8A-4147-A177-3AD203B41FA5}">
                      <a16:colId xmlns:a16="http://schemas.microsoft.com/office/drawing/2014/main" val="20001"/>
                    </a:ext>
                  </a:extLst>
                </a:gridCol>
                <a:gridCol w="4553959">
                  <a:extLst>
                    <a:ext uri="{9D8B030D-6E8A-4147-A177-3AD203B41FA5}">
                      <a16:colId xmlns:a16="http://schemas.microsoft.com/office/drawing/2014/main" val="20002"/>
                    </a:ext>
                  </a:extLst>
                </a:gridCol>
              </a:tblGrid>
              <a:tr h="533400">
                <a:tc>
                  <a:txBody>
                    <a:bodyPr/>
                    <a:lstStyle/>
                    <a:p>
                      <a:pPr algn="ctr"/>
                      <a:r>
                        <a:rPr lang="en-US" dirty="0"/>
                        <a:t>APOTEK</a:t>
                      </a:r>
                    </a:p>
                  </a:txBody>
                  <a:tcPr marL="121920" marR="121920" anchor="ctr"/>
                </a:tc>
                <a:tc>
                  <a:txBody>
                    <a:bodyPr/>
                    <a:lstStyle/>
                    <a:p>
                      <a:pPr algn="ctr"/>
                      <a:r>
                        <a:rPr lang="en-US" dirty="0"/>
                        <a:t>PUSKESMAS</a:t>
                      </a:r>
                    </a:p>
                  </a:txBody>
                  <a:tcPr marL="121920" marR="121920" anchor="ctr"/>
                </a:tc>
                <a:tc>
                  <a:txBody>
                    <a:bodyPr/>
                    <a:lstStyle/>
                    <a:p>
                      <a:pPr algn="ctr"/>
                      <a:r>
                        <a:rPr lang="en-US" dirty="0"/>
                        <a:t>RUMAH SAKIT</a:t>
                      </a:r>
                    </a:p>
                  </a:txBody>
                  <a:tcPr marL="121920" marR="121920" anchor="ctr"/>
                </a:tc>
                <a:extLst>
                  <a:ext uri="{0D108BD9-81ED-4DB2-BD59-A6C34878D82A}">
                    <a16:rowId xmlns:a16="http://schemas.microsoft.com/office/drawing/2014/main" val="10000"/>
                  </a:ext>
                </a:extLst>
              </a:tr>
              <a:tr h="533400">
                <a:tc>
                  <a:txBody>
                    <a:bodyPr/>
                    <a:lstStyle/>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pengkajian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Resep</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1800" b="0" i="0" u="none" strike="noStrike" kern="1200" baseline="0" dirty="0">
                          <a:solidFill>
                            <a:schemeClr val="dk1"/>
                          </a:solidFill>
                          <a:latin typeface="+mj-lt"/>
                          <a:ea typeface="+mn-ea"/>
                          <a:cs typeface="+mn-cs"/>
                        </a:rPr>
                        <a:t>dispensing; </a:t>
                      </a:r>
                    </a:p>
                    <a:p>
                      <a:pPr marL="342900" indent="-342900">
                        <a:buFont typeface="+mj-lt"/>
                        <a:buAutoNum type="alphaLcPeriod"/>
                      </a:pPr>
                      <a:r>
                        <a:rPr kumimoji="0" lang="fi-FI" sz="1800" b="0" i="0" u="none" strike="noStrike" kern="1200" baseline="0" dirty="0">
                          <a:solidFill>
                            <a:schemeClr val="dk1"/>
                          </a:solidFill>
                          <a:latin typeface="+mj-lt"/>
                          <a:ea typeface="+mn-ea"/>
                          <a:cs typeface="+mn-cs"/>
                        </a:rPr>
                        <a:t>Pelayanan Informasi Obat (PIO); </a:t>
                      </a:r>
                    </a:p>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konseling</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Pelayanan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Kefarmasian</a:t>
                      </a:r>
                      <a:r>
                        <a:rPr kumimoji="0" lang="en-US" sz="1800" b="0" i="0" u="none" strike="noStrike" kern="1200" baseline="0" dirty="0">
                          <a:solidFill>
                            <a:schemeClr val="dk1"/>
                          </a:solidFill>
                          <a:latin typeface="+mj-lt"/>
                          <a:ea typeface="+mn-ea"/>
                          <a:cs typeface="+mn-cs"/>
                        </a:rPr>
                        <a:t> di </a:t>
                      </a:r>
                      <a:r>
                        <a:rPr kumimoji="0" lang="en-US" sz="1800" b="0" i="0" u="none" strike="noStrike" kern="1200" baseline="0" dirty="0" err="1">
                          <a:solidFill>
                            <a:schemeClr val="dk1"/>
                          </a:solidFill>
                          <a:latin typeface="+mj-lt"/>
                          <a:ea typeface="+mn-ea"/>
                          <a:cs typeface="+mn-cs"/>
                        </a:rPr>
                        <a:t>rumah</a:t>
                      </a:r>
                      <a:r>
                        <a:rPr kumimoji="0" lang="en-US" sz="1800" b="0" i="0" u="none" strike="noStrike" kern="1200" baseline="0" dirty="0">
                          <a:solidFill>
                            <a:schemeClr val="dk1"/>
                          </a:solidFill>
                          <a:latin typeface="+mj-lt"/>
                          <a:ea typeface="+mn-ea"/>
                          <a:cs typeface="+mn-cs"/>
                        </a:rPr>
                        <a:t> (</a:t>
                      </a:r>
                      <a:r>
                        <a:rPr kumimoji="0" lang="en-US" sz="1800" b="0" i="1" u="none" strike="noStrike" kern="1200" baseline="0" dirty="0">
                          <a:solidFill>
                            <a:schemeClr val="dk1"/>
                          </a:solidFill>
                          <a:latin typeface="+mj-lt"/>
                          <a:ea typeface="+mn-ea"/>
                          <a:cs typeface="+mn-cs"/>
                        </a:rPr>
                        <a:t>home pharmacy care</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fi-FI" sz="1800" b="0" i="0" u="none" strike="noStrike" kern="1200" baseline="0" dirty="0">
                          <a:solidFill>
                            <a:schemeClr val="dk1"/>
                          </a:solidFill>
                          <a:latin typeface="+mj-lt"/>
                          <a:ea typeface="+mn-ea"/>
                          <a:cs typeface="+mn-cs"/>
                        </a:rPr>
                        <a:t>Pemantauan Terapi Obat (PTO); dan </a:t>
                      </a:r>
                    </a:p>
                    <a:p>
                      <a:pPr marL="342900" indent="-342900">
                        <a:buFont typeface="+mj-lt"/>
                        <a:buAutoNum type="alphaLcPeriod"/>
                      </a:pPr>
                      <a:r>
                        <a:rPr kumimoji="0" lang="en-US" sz="1800" b="0" i="0" u="none" strike="noStrike" kern="1200" baseline="0" dirty="0">
                          <a:solidFill>
                            <a:schemeClr val="dk1"/>
                          </a:solidFill>
                          <a:latin typeface="+mj-lt"/>
                          <a:ea typeface="+mn-ea"/>
                          <a:cs typeface="+mn-cs"/>
                        </a:rPr>
                        <a:t>Monitoring </a:t>
                      </a:r>
                      <a:r>
                        <a:rPr kumimoji="0" lang="en-US" sz="1800" b="0" i="0" u="none" strike="noStrike" kern="1200" baseline="0" dirty="0" err="1">
                          <a:solidFill>
                            <a:schemeClr val="dk1"/>
                          </a:solidFill>
                          <a:latin typeface="+mj-lt"/>
                          <a:ea typeface="+mn-ea"/>
                          <a:cs typeface="+mn-cs"/>
                        </a:rPr>
                        <a:t>Efek</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Samping</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Obat</a:t>
                      </a:r>
                      <a:r>
                        <a:rPr kumimoji="0" lang="en-US" sz="1800" b="0" i="0" u="none" strike="noStrike" kern="1200" baseline="0" dirty="0">
                          <a:solidFill>
                            <a:schemeClr val="dk1"/>
                          </a:solidFill>
                          <a:latin typeface="+mj-lt"/>
                          <a:ea typeface="+mn-ea"/>
                          <a:cs typeface="+mn-cs"/>
                        </a:rPr>
                        <a:t> (MESO); </a:t>
                      </a:r>
                    </a:p>
                    <a:p>
                      <a:endParaRPr lang="en-US" sz="1800" dirty="0">
                        <a:latin typeface="+mj-lt"/>
                      </a:endParaRPr>
                    </a:p>
                  </a:txBody>
                  <a:tcPr marL="121920" marR="121920"/>
                </a:tc>
                <a:tc>
                  <a:txBody>
                    <a:bodyPr/>
                    <a:lstStyle/>
                    <a:p>
                      <a:pPr marL="342900" indent="-342900">
                        <a:buFont typeface="+mj-lt"/>
                        <a:buAutoNum type="alphaLcPeriod"/>
                      </a:pPr>
                      <a:r>
                        <a:rPr lang="en-US" sz="1800" kern="1200" dirty="0" err="1">
                          <a:solidFill>
                            <a:schemeClr val="dk1"/>
                          </a:solidFill>
                          <a:effectLst/>
                          <a:latin typeface="+mj-lt"/>
                          <a:ea typeface="+mn-ea"/>
                          <a:cs typeface="+mn-cs"/>
                        </a:rPr>
                        <a:t>pengkajian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resep</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penyerahan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Obat</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dan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pemberian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informasi</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Obat</a:t>
                      </a:r>
                      <a:r>
                        <a:rPr lang="en-US" sz="1800" kern="1200" dirty="0">
                          <a:solidFill>
                            <a:schemeClr val="dk1"/>
                          </a:solidFill>
                          <a:effectLst/>
                          <a:latin typeface="+mj-lt"/>
                          <a:ea typeface="+mn-ea"/>
                          <a:cs typeface="+mn-cs"/>
                        </a:rPr>
                        <a:t>; </a:t>
                      </a:r>
                    </a:p>
                    <a:p>
                      <a:pPr marL="342900" indent="-342900">
                        <a:buFont typeface="+mj-lt"/>
                        <a:buAutoNum type="alphaLcPeriod"/>
                      </a:pPr>
                      <a:r>
                        <a:rPr lang="en-US" sz="1800" kern="1200" dirty="0" err="1">
                          <a:solidFill>
                            <a:schemeClr val="dk1"/>
                          </a:solidFill>
                          <a:effectLst/>
                          <a:latin typeface="+mj-lt"/>
                          <a:ea typeface="+mn-ea"/>
                          <a:cs typeface="+mn-cs"/>
                        </a:rPr>
                        <a:t>Pelayanan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Informasi</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Obat</a:t>
                      </a:r>
                      <a:r>
                        <a:rPr lang="en-US" sz="1800" kern="1200" dirty="0">
                          <a:solidFill>
                            <a:schemeClr val="dk1"/>
                          </a:solidFill>
                          <a:effectLst/>
                          <a:latin typeface="+mj-lt"/>
                          <a:ea typeface="+mn-ea"/>
                          <a:cs typeface="+mn-cs"/>
                        </a:rPr>
                        <a:t> (PIO); </a:t>
                      </a:r>
                    </a:p>
                    <a:p>
                      <a:pPr marL="342900" indent="-342900">
                        <a:buFont typeface="+mj-lt"/>
                        <a:buAutoNum type="alphaLcPeriod"/>
                      </a:pPr>
                      <a:r>
                        <a:rPr lang="en-US" sz="1800" kern="1200" dirty="0" err="1">
                          <a:solidFill>
                            <a:schemeClr val="dk1"/>
                          </a:solidFill>
                          <a:effectLst/>
                          <a:latin typeface="+mj-lt"/>
                          <a:ea typeface="+mn-ea"/>
                          <a:cs typeface="+mn-cs"/>
                        </a:rPr>
                        <a:t>konseling</a:t>
                      </a:r>
                      <a:r>
                        <a:rPr lang="en-US" sz="1800" kern="1200" dirty="0">
                          <a:solidFill>
                            <a:schemeClr val="dk1"/>
                          </a:solidFill>
                          <a:effectLst/>
                          <a:latin typeface="+mj-lt"/>
                          <a:ea typeface="+mn-ea"/>
                          <a:cs typeface="+mn-cs"/>
                        </a:rPr>
                        <a:t>; </a:t>
                      </a:r>
                    </a:p>
                    <a:p>
                      <a:pPr marL="342900" indent="-342900">
                        <a:buFont typeface="+mj-lt"/>
                        <a:buAutoNum type="alphaLcPeriod"/>
                      </a:pPr>
                      <a:r>
                        <a:rPr lang="en-US" sz="1800" kern="1200" dirty="0" err="1">
                          <a:solidFill>
                            <a:schemeClr val="dk1"/>
                          </a:solidFill>
                          <a:effectLst/>
                          <a:latin typeface="+mj-lt"/>
                          <a:ea typeface="+mn-ea"/>
                          <a:cs typeface="+mn-cs"/>
                        </a:rPr>
                        <a:t>ronde</a:t>
                      </a:r>
                      <a:r>
                        <a:rPr lang="en-US" sz="1800" kern="1200" dirty="0">
                          <a:solidFill>
                            <a:schemeClr val="dk1"/>
                          </a:solidFill>
                          <a:effectLst/>
                          <a:latin typeface="+mj-lt"/>
                          <a:ea typeface="+mn-ea"/>
                          <a:cs typeface="+mn-cs"/>
                        </a:rPr>
                        <a:t>/</a:t>
                      </a:r>
                      <a:r>
                        <a:rPr lang="en-US" sz="1800" kern="1200" dirty="0" err="1">
                          <a:solidFill>
                            <a:schemeClr val="dk1"/>
                          </a:solidFill>
                          <a:effectLst/>
                          <a:latin typeface="+mj-lt"/>
                          <a:ea typeface="+mn-ea"/>
                          <a:cs typeface="+mn-cs"/>
                        </a:rPr>
                        <a:t>visite</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pasien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khusus</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Puskesmas</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rawat</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inap</a:t>
                      </a:r>
                      <a:r>
                        <a:rPr lang="en-US" sz="1800" kern="1200" dirty="0">
                          <a:solidFill>
                            <a:schemeClr val="dk1"/>
                          </a:solidFill>
                          <a:effectLst/>
                          <a:latin typeface="+mj-lt"/>
                          <a:ea typeface="+mn-ea"/>
                          <a:cs typeface="+mn-cs"/>
                        </a:rPr>
                        <a:t>); </a:t>
                      </a:r>
                    </a:p>
                    <a:p>
                      <a:pPr marL="342900" indent="-342900">
                        <a:buFont typeface="+mj-lt"/>
                        <a:buAutoNum type="alphaLcPeriod"/>
                      </a:pPr>
                      <a:r>
                        <a:rPr lang="en-US" sz="1800" kern="1200" dirty="0" err="1">
                          <a:solidFill>
                            <a:schemeClr val="dk1"/>
                          </a:solidFill>
                          <a:effectLst/>
                          <a:latin typeface="+mj-lt"/>
                          <a:ea typeface="+mn-ea"/>
                          <a:cs typeface="+mn-cs"/>
                        </a:rPr>
                        <a:t>pemantauan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dan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pelaporan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efek</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samping</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Obat</a:t>
                      </a:r>
                      <a:r>
                        <a:rPr lang="en-US" sz="1800" kern="1200" dirty="0">
                          <a:solidFill>
                            <a:schemeClr val="dk1"/>
                          </a:solidFill>
                          <a:effectLst/>
                          <a:latin typeface="+mj-lt"/>
                          <a:ea typeface="+mn-ea"/>
                          <a:cs typeface="+mn-cs"/>
                        </a:rPr>
                        <a:t>; </a:t>
                      </a:r>
                    </a:p>
                    <a:p>
                      <a:pPr marL="342900" indent="-342900">
                        <a:buFont typeface="+mj-lt"/>
                        <a:buAutoNum type="alphaLcPeriod"/>
                      </a:pPr>
                      <a:r>
                        <a:rPr lang="en-US" sz="1800" kern="1200" dirty="0" err="1">
                          <a:solidFill>
                            <a:schemeClr val="dk1"/>
                          </a:solidFill>
                          <a:effectLst/>
                          <a:latin typeface="+mj-lt"/>
                          <a:ea typeface="+mn-ea"/>
                          <a:cs typeface="+mn-cs"/>
                        </a:rPr>
                        <a:t>pemantauan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terapi</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Obat</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dan</a:t>
                      </a:r>
                      <a:r>
                        <a:rPr lang="en-US" sz="1800" kern="1200" dirty="0">
                          <a:solidFill>
                            <a:schemeClr val="dk1"/>
                          </a:solidFill>
                          <a:effectLst/>
                          <a:latin typeface="+mj-lt"/>
                          <a:ea typeface="+mn-ea"/>
                          <a:cs typeface="+mn-cs"/>
                        </a:rPr>
                        <a:t> </a:t>
                      </a:r>
                    </a:p>
                    <a:p>
                      <a:pPr marL="342900" indent="-342900">
                        <a:buFont typeface="+mj-lt"/>
                        <a:buAutoNum type="alphaLcPeriod"/>
                      </a:pPr>
                      <a:r>
                        <a:rPr lang="en-US" sz="1800" kern="1200" dirty="0" err="1">
                          <a:solidFill>
                            <a:schemeClr val="dk1"/>
                          </a:solidFill>
                          <a:effectLst/>
                          <a:latin typeface="+mj-lt"/>
                          <a:ea typeface="+mn-ea"/>
                          <a:cs typeface="+mn-cs"/>
                        </a:rPr>
                        <a:t>evaluasi</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penggunaan</a:t>
                      </a:r>
                      <a:r>
                        <a:rPr lang="en-US" sz="1800" kern="1200" dirty="0">
                          <a:solidFill>
                            <a:schemeClr val="dk1"/>
                          </a:solidFill>
                          <a:effectLst/>
                          <a:latin typeface="+mj-lt"/>
                          <a:ea typeface="+mn-ea"/>
                          <a:cs typeface="+mn-cs"/>
                        </a:rPr>
                        <a:t> </a:t>
                      </a:r>
                      <a:r>
                        <a:rPr lang="en-US" sz="1800" kern="1200" dirty="0" err="1">
                          <a:solidFill>
                            <a:schemeClr val="dk1"/>
                          </a:solidFill>
                          <a:effectLst/>
                          <a:latin typeface="+mj-lt"/>
                          <a:ea typeface="+mn-ea"/>
                          <a:cs typeface="+mn-cs"/>
                        </a:rPr>
                        <a:t>Obat</a:t>
                      </a:r>
                      <a:r>
                        <a:rPr lang="en-US" sz="1800" kern="1200" dirty="0">
                          <a:solidFill>
                            <a:schemeClr val="dk1"/>
                          </a:solidFill>
                          <a:effectLst/>
                          <a:latin typeface="+mj-lt"/>
                          <a:ea typeface="+mn-ea"/>
                          <a:cs typeface="+mn-cs"/>
                        </a:rPr>
                        <a:t>. </a:t>
                      </a:r>
                    </a:p>
                    <a:p>
                      <a:endParaRPr lang="en-US" sz="1800" dirty="0">
                        <a:latin typeface="+mj-lt"/>
                      </a:endParaRPr>
                    </a:p>
                  </a:txBody>
                  <a:tcPr marL="121920" marR="121920"/>
                </a:tc>
                <a:tc>
                  <a:txBody>
                    <a:bodyPr/>
                    <a:lstStyle/>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pengkajian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dan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pelayanan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Resep</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penelusuran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riwayat</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penggunaan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Obat</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rekonsiliasi</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Obat</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fi-FI" sz="1800" b="0" i="0" u="none" strike="noStrike" kern="1200" baseline="0" dirty="0">
                          <a:solidFill>
                            <a:schemeClr val="dk1"/>
                          </a:solidFill>
                          <a:latin typeface="+mj-lt"/>
                          <a:ea typeface="+mn-ea"/>
                          <a:cs typeface="+mn-cs"/>
                        </a:rPr>
                        <a:t>Pelayanan Informasi Obat (PIO); </a:t>
                      </a:r>
                    </a:p>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konseling</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1800" b="0" i="1" u="none" strike="noStrike" kern="1200" baseline="0" dirty="0" err="1">
                          <a:solidFill>
                            <a:schemeClr val="dk1"/>
                          </a:solidFill>
                          <a:latin typeface="+mj-lt"/>
                          <a:ea typeface="+mn-ea"/>
                          <a:cs typeface="+mn-cs"/>
                        </a:rPr>
                        <a:t>visite</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fi-FI" sz="1800" b="0" i="0" u="none" strike="noStrike" kern="1200" baseline="0" dirty="0">
                          <a:solidFill>
                            <a:schemeClr val="dk1"/>
                          </a:solidFill>
                          <a:latin typeface="+mj-lt"/>
                          <a:ea typeface="+mn-ea"/>
                          <a:cs typeface="+mn-cs"/>
                        </a:rPr>
                        <a:t>Pemantauan Terapi Obat (PTO); </a:t>
                      </a:r>
                    </a:p>
                    <a:p>
                      <a:pPr marL="342900" indent="-342900">
                        <a:buFont typeface="+mj-lt"/>
                        <a:buAutoNum type="alphaLcPeriod"/>
                      </a:pPr>
                      <a:r>
                        <a:rPr kumimoji="0" lang="en-US" sz="1800" b="0" i="0" u="none" strike="noStrike" kern="1200" baseline="0" dirty="0">
                          <a:solidFill>
                            <a:schemeClr val="dk1"/>
                          </a:solidFill>
                          <a:latin typeface="+mj-lt"/>
                          <a:ea typeface="+mn-ea"/>
                          <a:cs typeface="+mn-cs"/>
                        </a:rPr>
                        <a:t>Monitoring </a:t>
                      </a:r>
                      <a:r>
                        <a:rPr kumimoji="0" lang="en-US" sz="1800" b="0" i="0" u="none" strike="noStrike" kern="1200" baseline="0" dirty="0" err="1">
                          <a:solidFill>
                            <a:schemeClr val="dk1"/>
                          </a:solidFill>
                          <a:latin typeface="+mj-lt"/>
                          <a:ea typeface="+mn-ea"/>
                          <a:cs typeface="+mn-cs"/>
                        </a:rPr>
                        <a:t>Efek</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Samping</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Obat</a:t>
                      </a:r>
                      <a:r>
                        <a:rPr kumimoji="0" lang="en-US" sz="1800" b="0" i="0" u="none" strike="noStrike" kern="1200" baseline="0" dirty="0">
                          <a:solidFill>
                            <a:schemeClr val="dk1"/>
                          </a:solidFill>
                          <a:latin typeface="+mj-lt"/>
                          <a:ea typeface="+mn-ea"/>
                          <a:cs typeface="+mn-cs"/>
                        </a:rPr>
                        <a:t> (MESO); </a:t>
                      </a:r>
                    </a:p>
                    <a:p>
                      <a:pPr marL="342900" indent="-342900">
                        <a:buFont typeface="+mj-lt"/>
                        <a:buAutoNum type="alphaLcPeriod"/>
                      </a:pPr>
                      <a:r>
                        <a:rPr kumimoji="0" lang="fi-FI" sz="1800" b="0" i="0" u="none" strike="noStrike" kern="1200" baseline="0" dirty="0">
                          <a:solidFill>
                            <a:schemeClr val="dk1"/>
                          </a:solidFill>
                          <a:latin typeface="+mj-lt"/>
                          <a:ea typeface="+mn-ea"/>
                          <a:cs typeface="+mn-cs"/>
                        </a:rPr>
                        <a:t>Evaluasi Penggunaan Obat (EPO); </a:t>
                      </a:r>
                    </a:p>
                    <a:p>
                      <a:pPr marL="342900" indent="-342900">
                        <a:buFont typeface="+mj-lt"/>
                        <a:buAutoNum type="alphaLcPeriod"/>
                      </a:pPr>
                      <a:r>
                        <a:rPr kumimoji="0" lang="en-US" sz="1800" b="0" i="0" u="none" strike="noStrike" kern="1200" baseline="0" dirty="0">
                          <a:solidFill>
                            <a:schemeClr val="dk1"/>
                          </a:solidFill>
                          <a:latin typeface="+mj-lt"/>
                          <a:ea typeface="+mn-ea"/>
                          <a:cs typeface="+mn-cs"/>
                        </a:rPr>
                        <a:t>dispensing </a:t>
                      </a:r>
                      <a:r>
                        <a:rPr kumimoji="0" lang="en-US" sz="1800" b="0" i="0" u="none" strike="noStrike" kern="1200" baseline="0" dirty="0" err="1">
                          <a:solidFill>
                            <a:schemeClr val="dk1"/>
                          </a:solidFill>
                          <a:latin typeface="+mj-lt"/>
                          <a:ea typeface="+mn-ea"/>
                          <a:cs typeface="+mn-cs"/>
                        </a:rPr>
                        <a:t>sediaan</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steril</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dan</a:t>
                      </a:r>
                      <a:r>
                        <a:rPr kumimoji="0" lang="en-US" sz="1800" b="0" i="0" u="none" strike="noStrike" kern="1200" baseline="0" dirty="0">
                          <a:solidFill>
                            <a:schemeClr val="dk1"/>
                          </a:solidFill>
                          <a:latin typeface="+mj-lt"/>
                          <a:ea typeface="+mn-ea"/>
                          <a:cs typeface="+mn-cs"/>
                        </a:rPr>
                        <a:t> </a:t>
                      </a:r>
                    </a:p>
                    <a:p>
                      <a:pPr marL="342900" indent="-342900">
                        <a:buFont typeface="+mj-lt"/>
                        <a:buAutoNum type="alphaLcPeriod"/>
                      </a:pPr>
                      <a:r>
                        <a:rPr kumimoji="0" lang="en-US" sz="1800" b="0" i="0" u="none" strike="noStrike" kern="1200" baseline="0" dirty="0" err="1">
                          <a:solidFill>
                            <a:schemeClr val="dk1"/>
                          </a:solidFill>
                          <a:latin typeface="+mj-lt"/>
                          <a:ea typeface="+mn-ea"/>
                          <a:cs typeface="+mn-cs"/>
                        </a:rPr>
                        <a:t>Pemantauan</a:t>
                      </a:r>
                      <a:r>
                        <a:rPr kumimoji="0" lang="en-US" sz="1800" b="0" i="0" u="none" strike="noStrike" kern="1200" baseline="0" dirty="0">
                          <a:solidFill>
                            <a:schemeClr val="dk1"/>
                          </a:solidFill>
                          <a:latin typeface="+mj-lt"/>
                          <a:ea typeface="+mn-ea"/>
                          <a:cs typeface="+mn-cs"/>
                        </a:rPr>
                        <a:t> Kadar </a:t>
                      </a:r>
                      <a:r>
                        <a:rPr kumimoji="0" lang="en-US" sz="1800" b="0" i="0" u="none" strike="noStrike" kern="1200" baseline="0" dirty="0" err="1">
                          <a:solidFill>
                            <a:schemeClr val="dk1"/>
                          </a:solidFill>
                          <a:latin typeface="+mj-lt"/>
                          <a:ea typeface="+mn-ea"/>
                          <a:cs typeface="+mn-cs"/>
                        </a:rPr>
                        <a:t>Obat</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dalam</a:t>
                      </a:r>
                      <a:r>
                        <a:rPr kumimoji="0" lang="en-US" sz="1800" b="0" i="0" u="none" strike="noStrike" kern="1200" baseline="0" dirty="0">
                          <a:solidFill>
                            <a:schemeClr val="dk1"/>
                          </a:solidFill>
                          <a:latin typeface="+mj-lt"/>
                          <a:ea typeface="+mn-ea"/>
                          <a:cs typeface="+mn-cs"/>
                        </a:rPr>
                        <a:t> </a:t>
                      </a:r>
                      <a:r>
                        <a:rPr kumimoji="0" lang="en-US" sz="1800" b="0" i="0" u="none" strike="noStrike" kern="1200" baseline="0" dirty="0" err="1">
                          <a:solidFill>
                            <a:schemeClr val="dk1"/>
                          </a:solidFill>
                          <a:latin typeface="+mj-lt"/>
                          <a:ea typeface="+mn-ea"/>
                          <a:cs typeface="+mn-cs"/>
                        </a:rPr>
                        <a:t>Darah</a:t>
                      </a:r>
                      <a:r>
                        <a:rPr kumimoji="0" lang="en-US" sz="1800" b="0" i="0" u="none" strike="noStrike" kern="1200" baseline="0" dirty="0">
                          <a:solidFill>
                            <a:schemeClr val="dk1"/>
                          </a:solidFill>
                          <a:latin typeface="+mj-lt"/>
                          <a:ea typeface="+mn-ea"/>
                          <a:cs typeface="+mn-cs"/>
                        </a:rPr>
                        <a:t> (PKOD); </a:t>
                      </a:r>
                    </a:p>
                    <a:p>
                      <a:endParaRPr lang="en-US" sz="1800" dirty="0">
                        <a:latin typeface="+mj-lt"/>
                      </a:endParaRPr>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555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527051" y="138114"/>
            <a:ext cx="9539816" cy="987425"/>
          </a:xfrm>
        </p:spPr>
        <p:txBody>
          <a:bodyPr/>
          <a:lstStyle/>
          <a:p>
            <a:pPr eaLnBrk="1" hangingPunct="1">
              <a:defRPr/>
            </a:pPr>
            <a:r>
              <a:rPr lang="en-US">
                <a:solidFill>
                  <a:srgbClr val="2B8195"/>
                </a:solidFill>
                <a:latin typeface="Showcard Gothic" pitchFamily="82" charset="0"/>
              </a:rPr>
              <a:t>PENGERTIAN PROFESI</a:t>
            </a:r>
            <a:endParaRPr lang="en-US" sz="2400">
              <a:solidFill>
                <a:schemeClr val="tx1"/>
              </a:solidFill>
              <a:effectLst>
                <a:outerShdw blurRad="38100" dist="38100" dir="2700000" algn="tl">
                  <a:srgbClr val="C0C0C0"/>
                </a:outerShdw>
              </a:effectLst>
              <a:latin typeface="Showcard Gothic" pitchFamily="82" charset="0"/>
            </a:endParaRPr>
          </a:p>
        </p:txBody>
      </p:sp>
      <p:sp>
        <p:nvSpPr>
          <p:cNvPr id="202760" name="Rectangle 8"/>
          <p:cNvSpPr>
            <a:spLocks noChangeArrowheads="1"/>
          </p:cNvSpPr>
          <p:nvPr/>
        </p:nvSpPr>
        <p:spPr bwMode="auto">
          <a:xfrm>
            <a:off x="527051" y="1844675"/>
            <a:ext cx="11233149" cy="1657350"/>
          </a:xfrm>
          <a:prstGeom prst="rect">
            <a:avLst/>
          </a:prstGeom>
          <a:solidFill>
            <a:schemeClr val="bg1">
              <a:alpha val="89999"/>
            </a:schemeClr>
          </a:solidFill>
          <a:ln w="9525">
            <a:noFill/>
            <a:miter lim="800000"/>
            <a:headEnd/>
            <a:tailEnd/>
          </a:ln>
          <a:effectLst/>
        </p:spPr>
        <p:txBody>
          <a:bodyPr lIns="91436" tIns="45718" rIns="91436" bIns="45718"/>
          <a:lstStyle/>
          <a:p>
            <a:pPr lvl="1" indent="-339725">
              <a:lnSpc>
                <a:spcPct val="115000"/>
              </a:lnSpc>
              <a:spcBef>
                <a:spcPct val="25000"/>
              </a:spcBef>
              <a:spcAft>
                <a:spcPct val="50000"/>
              </a:spcAft>
              <a:buFontTx/>
              <a:buChar char="–"/>
              <a:defRPr/>
            </a:pPr>
            <a:r>
              <a:rPr lang="en-US" sz="3500">
                <a:solidFill>
                  <a:srgbClr val="2B8195"/>
                </a:solidFill>
                <a:effectLst>
                  <a:outerShdw blurRad="38100" dist="38100" dir="2700000" algn="tl">
                    <a:srgbClr val="000000">
                      <a:alpha val="43137"/>
                    </a:srgbClr>
                  </a:outerShdw>
                </a:effectLst>
                <a:latin typeface="Rockwell Extra Bold" pitchFamily="18" charset="0"/>
              </a:rPr>
              <a:t>Profesi</a:t>
            </a:r>
            <a:r>
              <a:rPr lang="en-US" sz="3600">
                <a:effectLst>
                  <a:outerShdw blurRad="38100" dist="38100" dir="2700000" algn="tl">
                    <a:srgbClr val="000000">
                      <a:alpha val="43137"/>
                    </a:srgbClr>
                  </a:outerShdw>
                </a:effectLst>
                <a:latin typeface="Broadway" pitchFamily="82" charset="0"/>
              </a:rPr>
              <a:t> </a:t>
            </a:r>
            <a:r>
              <a:rPr lang="en-US" sz="2700">
                <a:effectLst>
                  <a:outerShdw blurRad="38100" dist="38100" dir="2700000" algn="tl">
                    <a:srgbClr val="000000">
                      <a:alpha val="43137"/>
                    </a:srgbClr>
                  </a:outerShdw>
                </a:effectLst>
              </a:rPr>
              <a:t>adalah </a:t>
            </a:r>
            <a:r>
              <a:rPr lang="en-US" sz="2700">
                <a:solidFill>
                  <a:srgbClr val="FF0000"/>
                </a:solidFill>
                <a:effectLst>
                  <a:outerShdw blurRad="38100" dist="38100" dir="2700000" algn="tl">
                    <a:srgbClr val="000000">
                      <a:alpha val="43137"/>
                    </a:srgbClr>
                  </a:outerShdw>
                </a:effectLst>
              </a:rPr>
              <a:t>pekerjaan</a:t>
            </a:r>
            <a:r>
              <a:rPr lang="en-US" sz="2700">
                <a:effectLst>
                  <a:outerShdw blurRad="38100" dist="38100" dir="2700000" algn="tl">
                    <a:srgbClr val="000000">
                      <a:alpha val="43137"/>
                    </a:srgbClr>
                  </a:outerShdw>
                </a:effectLst>
              </a:rPr>
              <a:t> yang dilakukan sebagai </a:t>
            </a:r>
            <a:r>
              <a:rPr lang="en-US" sz="2700">
                <a:solidFill>
                  <a:srgbClr val="FF0000"/>
                </a:solidFill>
                <a:effectLst>
                  <a:outerShdw blurRad="38100" dist="38100" dir="2700000" algn="tl">
                    <a:srgbClr val="000000">
                      <a:alpha val="43137"/>
                    </a:srgbClr>
                  </a:outerShdw>
                </a:effectLst>
              </a:rPr>
              <a:t>kegiatan pokok</a:t>
            </a:r>
            <a:r>
              <a:rPr lang="en-US" sz="2700">
                <a:effectLst>
                  <a:outerShdw blurRad="38100" dist="38100" dir="2700000" algn="tl">
                    <a:srgbClr val="000000">
                      <a:alpha val="43137"/>
                    </a:srgbClr>
                  </a:outerShdw>
                </a:effectLst>
              </a:rPr>
              <a:t> untuk menghasilkan </a:t>
            </a:r>
            <a:r>
              <a:rPr lang="en-US" sz="2700">
                <a:solidFill>
                  <a:srgbClr val="FF0000"/>
                </a:solidFill>
                <a:effectLst>
                  <a:outerShdw blurRad="38100" dist="38100" dir="2700000" algn="tl">
                    <a:srgbClr val="000000">
                      <a:alpha val="43137"/>
                    </a:srgbClr>
                  </a:outerShdw>
                </a:effectLst>
              </a:rPr>
              <a:t>nafkah</a:t>
            </a:r>
            <a:r>
              <a:rPr lang="en-US" sz="2700">
                <a:effectLst>
                  <a:outerShdw blurRad="38100" dist="38100" dir="2700000" algn="tl">
                    <a:srgbClr val="000000">
                      <a:alpha val="43137"/>
                    </a:srgbClr>
                  </a:outerShdw>
                </a:effectLst>
              </a:rPr>
              <a:t> hidup </a:t>
            </a:r>
            <a:r>
              <a:rPr lang="en-US" sz="2700">
                <a:solidFill>
                  <a:srgbClr val="2B8195"/>
                </a:solidFill>
                <a:effectLst>
                  <a:outerShdw blurRad="38100" dist="38100" dir="2700000" algn="tl">
                    <a:srgbClr val="000000">
                      <a:alpha val="43137"/>
                    </a:srgbClr>
                  </a:outerShdw>
                </a:effectLst>
              </a:rPr>
              <a:t>dan</a:t>
            </a:r>
            <a:r>
              <a:rPr lang="en-US" sz="2700">
                <a:effectLst>
                  <a:outerShdw blurRad="38100" dist="38100" dir="2700000" algn="tl">
                    <a:srgbClr val="000000">
                      <a:alpha val="43137"/>
                    </a:srgbClr>
                  </a:outerShdw>
                </a:effectLst>
              </a:rPr>
              <a:t> yang mengandalkan suatu </a:t>
            </a:r>
            <a:r>
              <a:rPr lang="en-US" sz="2700">
                <a:solidFill>
                  <a:srgbClr val="FF0000"/>
                </a:solidFill>
                <a:effectLst>
                  <a:outerShdw blurRad="38100" dist="38100" dir="2700000" algn="tl">
                    <a:srgbClr val="000000">
                      <a:alpha val="43137"/>
                    </a:srgbClr>
                  </a:outerShdw>
                </a:effectLst>
              </a:rPr>
              <a:t>keahlian</a:t>
            </a:r>
            <a:endParaRPr lang="en-US" sz="2800">
              <a:solidFill>
                <a:srgbClr val="FF0000"/>
              </a:solidFill>
              <a:effectLst>
                <a:outerShdw blurRad="38100" dist="38100" dir="2700000" algn="tl">
                  <a:srgbClr val="000000">
                    <a:alpha val="43137"/>
                  </a:srgbClr>
                </a:outerShdw>
              </a:effectLst>
            </a:endParaRPr>
          </a:p>
        </p:txBody>
      </p:sp>
      <p:sp>
        <p:nvSpPr>
          <p:cNvPr id="202764" name="Rectangle 12"/>
          <p:cNvSpPr>
            <a:spLocks noChangeArrowheads="1"/>
          </p:cNvSpPr>
          <p:nvPr/>
        </p:nvSpPr>
        <p:spPr bwMode="auto">
          <a:xfrm>
            <a:off x="527051" y="3500438"/>
            <a:ext cx="11233149" cy="2305050"/>
          </a:xfrm>
          <a:prstGeom prst="rect">
            <a:avLst/>
          </a:prstGeom>
          <a:solidFill>
            <a:schemeClr val="bg1">
              <a:alpha val="89999"/>
            </a:schemeClr>
          </a:solidFill>
          <a:ln w="9525">
            <a:noFill/>
            <a:miter lim="800000"/>
            <a:headEnd/>
            <a:tailEnd/>
          </a:ln>
          <a:effectLst/>
        </p:spPr>
        <p:txBody>
          <a:bodyPr lIns="91436" tIns="45718" rIns="91436" bIns="45718"/>
          <a:lstStyle/>
          <a:p>
            <a:pPr lvl="1" indent="-339725">
              <a:lnSpc>
                <a:spcPct val="115000"/>
              </a:lnSpc>
              <a:spcBef>
                <a:spcPct val="25000"/>
              </a:spcBef>
              <a:spcAft>
                <a:spcPct val="50000"/>
              </a:spcAft>
              <a:buFontTx/>
              <a:buChar char="–"/>
              <a:defRPr/>
            </a:pPr>
            <a:r>
              <a:rPr lang="en-US" sz="3500">
                <a:solidFill>
                  <a:srgbClr val="2B8195"/>
                </a:solidFill>
                <a:effectLst>
                  <a:outerShdw blurRad="38100" dist="38100" dir="2700000" algn="tl">
                    <a:srgbClr val="000000">
                      <a:alpha val="43137"/>
                    </a:srgbClr>
                  </a:outerShdw>
                </a:effectLst>
                <a:latin typeface="Rockwell Extra Bold" pitchFamily="18" charset="0"/>
              </a:rPr>
              <a:t>Istilah profesi</a:t>
            </a:r>
            <a:r>
              <a:rPr lang="en-US" sz="1500">
                <a:effectLst>
                  <a:outerShdw blurRad="38100" dist="38100" dir="2700000" algn="tl">
                    <a:srgbClr val="000000">
                      <a:alpha val="43137"/>
                    </a:srgbClr>
                  </a:outerShdw>
                </a:effectLst>
              </a:rPr>
              <a:t> </a:t>
            </a:r>
            <a:r>
              <a:rPr lang="en-US" sz="2700">
                <a:effectLst>
                  <a:outerShdw blurRad="38100" dist="38100" dir="2700000" algn="tl">
                    <a:srgbClr val="000000">
                      <a:alpha val="43137"/>
                    </a:srgbClr>
                  </a:outerShdw>
                </a:effectLst>
              </a:rPr>
              <a:t>adalah suatu hal yang berkaitan dengan jenis pekerjaan </a:t>
            </a:r>
            <a:r>
              <a:rPr lang="en-US" sz="2700">
                <a:solidFill>
                  <a:srgbClr val="FF0000"/>
                </a:solidFill>
                <a:effectLst>
                  <a:outerShdw blurRad="38100" dist="38100" dir="2700000" algn="tl">
                    <a:srgbClr val="000000">
                      <a:alpha val="43137"/>
                    </a:srgbClr>
                  </a:outerShdw>
                </a:effectLst>
              </a:rPr>
              <a:t>(</a:t>
            </a:r>
            <a:r>
              <a:rPr lang="en-US" sz="2700" i="1">
                <a:solidFill>
                  <a:srgbClr val="FF0000"/>
                </a:solidFill>
                <a:effectLst>
                  <a:outerShdw blurRad="38100" dist="38100" dir="2700000" algn="tl">
                    <a:srgbClr val="000000">
                      <a:alpha val="43137"/>
                    </a:srgbClr>
                  </a:outerShdw>
                </a:effectLst>
              </a:rPr>
              <a:t>occupation</a:t>
            </a:r>
            <a:r>
              <a:rPr lang="en-US" sz="2700">
                <a:solidFill>
                  <a:srgbClr val="FF0000"/>
                </a:solidFill>
                <a:effectLst>
                  <a:outerShdw blurRad="38100" dist="38100" dir="2700000" algn="tl">
                    <a:srgbClr val="000000">
                      <a:alpha val="43137"/>
                    </a:srgbClr>
                  </a:outerShdw>
                </a:effectLst>
              </a:rPr>
              <a:t>)</a:t>
            </a:r>
            <a:r>
              <a:rPr lang="en-US" sz="2700">
                <a:effectLst>
                  <a:outerShdw blurRad="38100" dist="38100" dir="2700000" algn="tl">
                    <a:srgbClr val="000000">
                      <a:alpha val="43137"/>
                    </a:srgbClr>
                  </a:outerShdw>
                </a:effectLst>
              </a:rPr>
              <a:t> yang sangat dipengaruhi oleh </a:t>
            </a:r>
            <a:r>
              <a:rPr lang="en-US" sz="2700">
                <a:solidFill>
                  <a:srgbClr val="FF0000"/>
                </a:solidFill>
                <a:effectLst>
                  <a:outerShdw blurRad="38100" dist="38100" dir="2700000" algn="tl">
                    <a:srgbClr val="000000">
                      <a:alpha val="43137"/>
                    </a:srgbClr>
                  </a:outerShdw>
                </a:effectLst>
              </a:rPr>
              <a:t>pendidikan </a:t>
            </a:r>
            <a:r>
              <a:rPr lang="en-US" sz="2700">
                <a:effectLst>
                  <a:outerShdw blurRad="38100" dist="38100" dir="2700000" algn="tl">
                    <a:srgbClr val="000000">
                      <a:alpha val="43137"/>
                    </a:srgbClr>
                  </a:outerShdw>
                </a:effectLst>
              </a:rPr>
              <a:t>dan</a:t>
            </a:r>
            <a:r>
              <a:rPr lang="en-US" sz="2700">
                <a:solidFill>
                  <a:srgbClr val="FF0000"/>
                </a:solidFill>
                <a:effectLst>
                  <a:outerShdw blurRad="38100" dist="38100" dir="2700000" algn="tl">
                    <a:srgbClr val="000000">
                      <a:alpha val="43137"/>
                    </a:srgbClr>
                  </a:outerShdw>
                </a:effectLst>
              </a:rPr>
              <a:t> keahlian</a:t>
            </a:r>
            <a:r>
              <a:rPr lang="en-US" sz="2700">
                <a:effectLst>
                  <a:outerShdw blurRad="38100" dist="38100" dir="2700000" algn="tl">
                    <a:srgbClr val="000000">
                      <a:alpha val="43137"/>
                    </a:srgbClr>
                  </a:outerShdw>
                </a:effectLst>
              </a:rPr>
              <a:t>,</a:t>
            </a:r>
            <a:r>
              <a:rPr lang="en-US" sz="1700">
                <a:effectLst>
                  <a:outerShdw blurRad="38100" dist="38100" dir="2700000" algn="tl">
                    <a:srgbClr val="000000">
                      <a:alpha val="43137"/>
                    </a:srgbClr>
                  </a:outerShdw>
                </a:effectLst>
              </a:rPr>
              <a:t> </a:t>
            </a:r>
            <a:r>
              <a:rPr lang="en-US" sz="1900" i="1">
                <a:solidFill>
                  <a:srgbClr val="00CC00"/>
                </a:solidFill>
                <a:effectLst>
                  <a:outerShdw blurRad="38100" dist="38100" dir="2700000" algn="tl">
                    <a:srgbClr val="000000">
                      <a:alpha val="43137"/>
                    </a:srgbClr>
                  </a:outerShdw>
                </a:effectLst>
              </a:rPr>
              <a:t>sehingga banyak orang yang bekerja tetapi belum tentu dikatakan memiliki profesi yang sesuai</a:t>
            </a:r>
          </a:p>
        </p:txBody>
      </p:sp>
    </p:spTree>
    <p:extLst>
      <p:ext uri="{BB962C8B-B14F-4D97-AF65-F5344CB8AC3E}">
        <p14:creationId xmlns:p14="http://schemas.microsoft.com/office/powerpoint/2010/main" val="201850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2760"/>
                                        </p:tgtEl>
                                        <p:attrNameLst>
                                          <p:attrName>style.visibility</p:attrName>
                                        </p:attrNameLst>
                                      </p:cBhvr>
                                      <p:to>
                                        <p:strVal val="visible"/>
                                      </p:to>
                                    </p:set>
                                    <p:animEffect transition="in" filter="checkerboard(across)">
                                      <p:cBhvr>
                                        <p:cTn id="7" dur="1000"/>
                                        <p:tgtEl>
                                          <p:spTgt spid="20276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2764">
                                            <p:bg/>
                                          </p:spTgt>
                                        </p:tgtEl>
                                        <p:attrNameLst>
                                          <p:attrName>style.visibility</p:attrName>
                                        </p:attrNameLst>
                                      </p:cBhvr>
                                      <p:to>
                                        <p:strVal val="visible"/>
                                      </p:to>
                                    </p:set>
                                    <p:animEffect transition="in" filter="checkerboard(across)">
                                      <p:cBhvr>
                                        <p:cTn id="12" dur="1000"/>
                                        <p:tgtEl>
                                          <p:spTgt spid="202764">
                                            <p:bg/>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02764">
                                            <p:txEl>
                                              <p:pRg st="0" end="0"/>
                                            </p:txEl>
                                          </p:spTgt>
                                        </p:tgtEl>
                                        <p:attrNameLst>
                                          <p:attrName>style.visibility</p:attrName>
                                        </p:attrNameLst>
                                      </p:cBhvr>
                                      <p:to>
                                        <p:strVal val="visible"/>
                                      </p:to>
                                    </p:set>
                                    <p:animEffect transition="in" filter="checkerboard(across)">
                                      <p:cBhvr>
                                        <p:cTn id="15" dur="1000"/>
                                        <p:tgtEl>
                                          <p:spTgt spid="2027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6197600" y="2651760"/>
            <a:ext cx="5384800" cy="3474404"/>
          </a:xfrm>
        </p:spPr>
        <p:txBody>
          <a:bodyPr/>
          <a:lstStyle/>
          <a:p>
            <a:r>
              <a:rPr lang="en-US" dirty="0" err="1"/>
              <a:t>Diselenggarakan</a:t>
            </a:r>
            <a:r>
              <a:rPr lang="en-US" dirty="0"/>
              <a:t> </a:t>
            </a:r>
            <a:r>
              <a:rPr lang="en-US" dirty="0" err="1"/>
              <a:t>oleh</a:t>
            </a:r>
            <a:r>
              <a:rPr lang="en-US" dirty="0"/>
              <a:t> </a:t>
            </a:r>
            <a:r>
              <a:rPr lang="en-US" dirty="0" err="1"/>
              <a:t>Apoteker</a:t>
            </a:r>
            <a:endParaRPr lang="en-US" dirty="0"/>
          </a:p>
          <a:p>
            <a:r>
              <a:rPr lang="en-US" dirty="0" err="1"/>
              <a:t>Apoteker</a:t>
            </a:r>
            <a:r>
              <a:rPr lang="en-US" dirty="0"/>
              <a:t> </a:t>
            </a:r>
            <a:r>
              <a:rPr lang="en-US" dirty="0" err="1"/>
              <a:t>sbg</a:t>
            </a:r>
            <a:r>
              <a:rPr lang="en-US" dirty="0"/>
              <a:t> </a:t>
            </a:r>
            <a:r>
              <a:rPr lang="en-US" dirty="0" err="1"/>
              <a:t>Penanggung</a:t>
            </a:r>
            <a:r>
              <a:rPr lang="en-US" dirty="0"/>
              <a:t> </a:t>
            </a:r>
            <a:r>
              <a:rPr lang="en-US" dirty="0" err="1"/>
              <a:t>jawab</a:t>
            </a:r>
            <a:endParaRPr lang="en-US" dirty="0"/>
          </a:p>
          <a:p>
            <a:r>
              <a:rPr lang="en-US" dirty="0" err="1"/>
              <a:t>Dapat</a:t>
            </a:r>
            <a:r>
              <a:rPr lang="en-US" dirty="0"/>
              <a:t> </a:t>
            </a:r>
            <a:r>
              <a:rPr lang="en-US" dirty="0" err="1"/>
              <a:t>dibantu</a:t>
            </a:r>
            <a:r>
              <a:rPr lang="en-US" dirty="0"/>
              <a:t> </a:t>
            </a:r>
            <a:r>
              <a:rPr lang="en-US" dirty="0" err="1"/>
              <a:t>oleh</a:t>
            </a:r>
            <a:r>
              <a:rPr lang="en-US" dirty="0"/>
              <a:t> </a:t>
            </a:r>
            <a:r>
              <a:rPr lang="en-US" dirty="0" err="1"/>
              <a:t>tenaga</a:t>
            </a:r>
            <a:r>
              <a:rPr lang="en-US" dirty="0"/>
              <a:t> </a:t>
            </a:r>
            <a:r>
              <a:rPr lang="en-US" dirty="0" err="1"/>
              <a:t>teknis</a:t>
            </a:r>
            <a:r>
              <a:rPr lang="en-US" dirty="0"/>
              <a:t> </a:t>
            </a:r>
            <a:r>
              <a:rPr lang="en-US" dirty="0" err="1"/>
              <a:t>kefarmasian</a:t>
            </a:r>
            <a:r>
              <a:rPr lang="en-US" dirty="0"/>
              <a:t>; </a:t>
            </a:r>
          </a:p>
          <a:p>
            <a:r>
              <a:rPr lang="en-US" dirty="0"/>
              <a:t>TTK </a:t>
            </a:r>
            <a:r>
              <a:rPr lang="en-US" dirty="0" err="1"/>
              <a:t>bekerja</a:t>
            </a:r>
            <a:r>
              <a:rPr lang="en-US" dirty="0"/>
              <a:t> </a:t>
            </a:r>
            <a:r>
              <a:rPr lang="en-US" dirty="0" err="1"/>
              <a:t>dibawah</a:t>
            </a:r>
            <a:r>
              <a:rPr lang="en-US" dirty="0"/>
              <a:t> </a:t>
            </a:r>
            <a:r>
              <a:rPr lang="en-US" dirty="0" err="1"/>
              <a:t>supervisi</a:t>
            </a:r>
            <a:r>
              <a:rPr lang="en-US" dirty="0"/>
              <a:t>/ </a:t>
            </a:r>
            <a:r>
              <a:rPr lang="en-US" dirty="0" err="1"/>
              <a:t>pembinaan</a:t>
            </a:r>
            <a:r>
              <a:rPr lang="en-US" dirty="0"/>
              <a:t> </a:t>
            </a:r>
            <a:r>
              <a:rPr lang="en-US" dirty="0" err="1"/>
              <a:t>Apoteker</a:t>
            </a:r>
            <a:r>
              <a:rPr lang="en-US" dirty="0"/>
              <a:t> </a:t>
            </a:r>
          </a:p>
        </p:txBody>
      </p:sp>
      <p:sp>
        <p:nvSpPr>
          <p:cNvPr id="8" name="Rounded Rectangle 7"/>
          <p:cNvSpPr/>
          <p:nvPr/>
        </p:nvSpPr>
        <p:spPr>
          <a:xfrm>
            <a:off x="609600" y="1524000"/>
            <a:ext cx="3657600" cy="99060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Pekerjaan</a:t>
            </a:r>
            <a:r>
              <a:rPr lang="en-US" dirty="0"/>
              <a:t> </a:t>
            </a:r>
            <a:r>
              <a:rPr lang="en-US" dirty="0" err="1"/>
              <a:t>Kefarmasian</a:t>
            </a:r>
            <a:r>
              <a:rPr lang="en-US" dirty="0"/>
              <a:t> </a:t>
            </a:r>
            <a:r>
              <a:rPr lang="en-US" dirty="0" err="1"/>
              <a:t>dlm</a:t>
            </a:r>
            <a:r>
              <a:rPr lang="en-US" dirty="0"/>
              <a:t> </a:t>
            </a:r>
            <a:r>
              <a:rPr lang="en-US" dirty="0" err="1"/>
              <a:t>Pengadaan</a:t>
            </a:r>
            <a:endParaRPr lang="en-US" dirty="0"/>
          </a:p>
        </p:txBody>
      </p:sp>
      <p:sp>
        <p:nvSpPr>
          <p:cNvPr id="9" name="Rounded Rectangle 8"/>
          <p:cNvSpPr/>
          <p:nvPr/>
        </p:nvSpPr>
        <p:spPr>
          <a:xfrm>
            <a:off x="609600" y="2743200"/>
            <a:ext cx="3657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Pekerjaan</a:t>
            </a:r>
            <a:r>
              <a:rPr lang="en-US" dirty="0"/>
              <a:t> </a:t>
            </a:r>
            <a:r>
              <a:rPr lang="en-US" dirty="0" err="1"/>
              <a:t>Kefarmasian</a:t>
            </a:r>
            <a:r>
              <a:rPr lang="en-US" dirty="0"/>
              <a:t> </a:t>
            </a:r>
            <a:r>
              <a:rPr lang="en-US" dirty="0" err="1"/>
              <a:t>dlm</a:t>
            </a:r>
            <a:r>
              <a:rPr lang="en-US" dirty="0"/>
              <a:t> </a:t>
            </a:r>
            <a:r>
              <a:rPr lang="en-US" dirty="0" err="1"/>
              <a:t>Produksi</a:t>
            </a:r>
            <a:endParaRPr lang="en-US" dirty="0"/>
          </a:p>
        </p:txBody>
      </p:sp>
      <p:sp>
        <p:nvSpPr>
          <p:cNvPr id="10" name="Rounded Rectangle 9"/>
          <p:cNvSpPr/>
          <p:nvPr/>
        </p:nvSpPr>
        <p:spPr>
          <a:xfrm>
            <a:off x="609600" y="54102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Pekerjaan</a:t>
            </a:r>
            <a:r>
              <a:rPr lang="en-US" dirty="0"/>
              <a:t> </a:t>
            </a:r>
            <a:r>
              <a:rPr lang="en-US" dirty="0" err="1"/>
              <a:t>Kefarmasian</a:t>
            </a:r>
            <a:r>
              <a:rPr lang="en-US" dirty="0"/>
              <a:t> </a:t>
            </a:r>
            <a:r>
              <a:rPr lang="en-US" dirty="0" err="1"/>
              <a:t>dlm</a:t>
            </a:r>
            <a:r>
              <a:rPr lang="en-US" dirty="0"/>
              <a:t> </a:t>
            </a:r>
            <a:r>
              <a:rPr lang="en-US" dirty="0" err="1"/>
              <a:t>Pelayanan</a:t>
            </a:r>
            <a:r>
              <a:rPr lang="en-US" dirty="0"/>
              <a:t> </a:t>
            </a:r>
            <a:r>
              <a:rPr lang="en-US" dirty="0" err="1"/>
              <a:t>Sediaan</a:t>
            </a:r>
            <a:r>
              <a:rPr lang="en-US" dirty="0"/>
              <a:t> </a:t>
            </a:r>
            <a:r>
              <a:rPr lang="en-US" dirty="0" err="1"/>
              <a:t>Farmasi</a:t>
            </a:r>
            <a:endParaRPr lang="en-US" dirty="0"/>
          </a:p>
        </p:txBody>
      </p:sp>
      <p:sp>
        <p:nvSpPr>
          <p:cNvPr id="11" name="Rounded Rectangle 10"/>
          <p:cNvSpPr/>
          <p:nvPr/>
        </p:nvSpPr>
        <p:spPr>
          <a:xfrm>
            <a:off x="609600" y="4038600"/>
            <a:ext cx="3657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Pekerjaan</a:t>
            </a:r>
            <a:r>
              <a:rPr lang="en-US" dirty="0"/>
              <a:t> </a:t>
            </a:r>
            <a:r>
              <a:rPr lang="en-US" dirty="0" err="1"/>
              <a:t>Kefarmasian</a:t>
            </a:r>
            <a:r>
              <a:rPr lang="en-US" dirty="0"/>
              <a:t> </a:t>
            </a:r>
            <a:r>
              <a:rPr lang="en-US" dirty="0" err="1"/>
              <a:t>dlm</a:t>
            </a:r>
            <a:r>
              <a:rPr lang="en-US" dirty="0"/>
              <a:t> </a:t>
            </a:r>
            <a:r>
              <a:rPr lang="en-US" dirty="0" err="1"/>
              <a:t>Distribusi</a:t>
            </a:r>
            <a:endParaRPr lang="en-US" dirty="0"/>
          </a:p>
        </p:txBody>
      </p:sp>
      <p:sp>
        <p:nvSpPr>
          <p:cNvPr id="12" name="Right Arrow 11"/>
          <p:cNvSpPr/>
          <p:nvPr/>
        </p:nvSpPr>
        <p:spPr>
          <a:xfrm>
            <a:off x="4775200" y="1752600"/>
            <a:ext cx="1117600" cy="472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miley Face 4"/>
          <p:cNvSpPr/>
          <p:nvPr/>
        </p:nvSpPr>
        <p:spPr>
          <a:xfrm>
            <a:off x="4470400" y="2895600"/>
            <a:ext cx="2336800" cy="1219200"/>
          </a:xfrm>
          <a:prstGeom prst="smileyFac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TTK</a:t>
            </a:r>
          </a:p>
        </p:txBody>
      </p:sp>
      <p:sp>
        <p:nvSpPr>
          <p:cNvPr id="7" name="Smiley Face 6"/>
          <p:cNvSpPr/>
          <p:nvPr/>
        </p:nvSpPr>
        <p:spPr>
          <a:xfrm>
            <a:off x="5181600" y="3962400"/>
            <a:ext cx="2133600" cy="11430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ATK</a:t>
            </a:r>
          </a:p>
        </p:txBody>
      </p:sp>
      <p:sp>
        <p:nvSpPr>
          <p:cNvPr id="8" name="Rounded Rectangle 7"/>
          <p:cNvSpPr/>
          <p:nvPr/>
        </p:nvSpPr>
        <p:spPr>
          <a:xfrm>
            <a:off x="7518400" y="1600200"/>
            <a:ext cx="34544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SOP “</a:t>
            </a:r>
            <a:r>
              <a:rPr lang="en-US" dirty="0" err="1">
                <a:solidFill>
                  <a:srgbClr val="000000"/>
                </a:solidFill>
              </a:rPr>
              <a:t>jelas</a:t>
            </a:r>
            <a:r>
              <a:rPr lang="en-US" dirty="0">
                <a:solidFill>
                  <a:srgbClr val="000000"/>
                </a:solidFill>
              </a:rPr>
              <a:t>”  &amp;</a:t>
            </a:r>
          </a:p>
          <a:p>
            <a:pPr algn="ctr"/>
            <a:r>
              <a:rPr lang="en-US" dirty="0">
                <a:solidFill>
                  <a:srgbClr val="000000"/>
                </a:solidFill>
              </a:rPr>
              <a:t>(</a:t>
            </a:r>
            <a:r>
              <a:rPr lang="en-US" dirty="0" err="1">
                <a:solidFill>
                  <a:srgbClr val="000000"/>
                </a:solidFill>
              </a:rPr>
              <a:t>Standar</a:t>
            </a:r>
            <a:r>
              <a:rPr lang="en-US" dirty="0">
                <a:solidFill>
                  <a:srgbClr val="000000"/>
                </a:solidFill>
              </a:rPr>
              <a:t> </a:t>
            </a:r>
            <a:r>
              <a:rPr lang="en-US" dirty="0" err="1">
                <a:solidFill>
                  <a:srgbClr val="000000"/>
                </a:solidFill>
              </a:rPr>
              <a:t>Pelayanan</a:t>
            </a:r>
            <a:r>
              <a:rPr lang="en-US" dirty="0">
                <a:solidFill>
                  <a:srgbClr val="000000"/>
                </a:solidFill>
              </a:rPr>
              <a:t> </a:t>
            </a:r>
            <a:r>
              <a:rPr lang="en-US" dirty="0" err="1">
                <a:solidFill>
                  <a:srgbClr val="000000"/>
                </a:solidFill>
              </a:rPr>
              <a:t>Kefarmasian</a:t>
            </a:r>
            <a:r>
              <a:rPr lang="en-US" dirty="0">
                <a:solidFill>
                  <a:srgbClr val="000000"/>
                </a:solidFill>
              </a:rPr>
              <a:t>)</a:t>
            </a:r>
          </a:p>
        </p:txBody>
      </p:sp>
      <p:sp>
        <p:nvSpPr>
          <p:cNvPr id="9" name="Rounded Rectangle 8"/>
          <p:cNvSpPr/>
          <p:nvPr/>
        </p:nvSpPr>
        <p:spPr>
          <a:xfrm>
            <a:off x="609600" y="1676400"/>
            <a:ext cx="34544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Perjelas</a:t>
            </a:r>
            <a:r>
              <a:rPr lang="en-US" dirty="0"/>
              <a:t> </a:t>
            </a:r>
            <a:r>
              <a:rPr lang="en-US" dirty="0" err="1"/>
              <a:t>Komunikasi</a:t>
            </a:r>
            <a:r>
              <a:rPr lang="en-US" dirty="0"/>
              <a:t> </a:t>
            </a:r>
          </a:p>
        </p:txBody>
      </p:sp>
      <p:sp>
        <p:nvSpPr>
          <p:cNvPr id="10" name="Rounded Rectangle 9"/>
          <p:cNvSpPr/>
          <p:nvPr/>
        </p:nvSpPr>
        <p:spPr>
          <a:xfrm>
            <a:off x="8534400" y="3505200"/>
            <a:ext cx="3048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Standar</a:t>
            </a:r>
            <a:r>
              <a:rPr lang="en-US" dirty="0"/>
              <a:t> </a:t>
            </a:r>
            <a:r>
              <a:rPr lang="en-US" dirty="0" err="1"/>
              <a:t>Profesi</a:t>
            </a:r>
            <a:r>
              <a:rPr lang="en-US" dirty="0"/>
              <a:t> AA</a:t>
            </a:r>
          </a:p>
          <a:p>
            <a:pPr algn="ctr"/>
            <a:r>
              <a:rPr lang="en-US" dirty="0"/>
              <a:t>(KMK 573 -2008)</a:t>
            </a:r>
          </a:p>
        </p:txBody>
      </p:sp>
      <p:sp>
        <p:nvSpPr>
          <p:cNvPr id="11" name="Rounded Rectangle 10"/>
          <p:cNvSpPr/>
          <p:nvPr/>
        </p:nvSpPr>
        <p:spPr>
          <a:xfrm>
            <a:off x="914400" y="4876800"/>
            <a:ext cx="2946400" cy="533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Pengawasan</a:t>
            </a:r>
            <a:endParaRPr lang="en-US" dirty="0"/>
          </a:p>
        </p:txBody>
      </p:sp>
      <p:sp>
        <p:nvSpPr>
          <p:cNvPr id="12" name="Oval 11"/>
          <p:cNvSpPr/>
          <p:nvPr/>
        </p:nvSpPr>
        <p:spPr>
          <a:xfrm>
            <a:off x="609600" y="4038600"/>
            <a:ext cx="1930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Internal </a:t>
            </a:r>
          </a:p>
        </p:txBody>
      </p:sp>
      <p:sp>
        <p:nvSpPr>
          <p:cNvPr id="13" name="Oval 12"/>
          <p:cNvSpPr/>
          <p:nvPr/>
        </p:nvSpPr>
        <p:spPr>
          <a:xfrm>
            <a:off x="1930400" y="5334000"/>
            <a:ext cx="23368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Eksternal</a:t>
            </a:r>
            <a:r>
              <a:rPr lang="en-US" dirty="0"/>
              <a:t> </a:t>
            </a:r>
          </a:p>
        </p:txBody>
      </p:sp>
      <p:sp>
        <p:nvSpPr>
          <p:cNvPr id="16" name="Oval 15"/>
          <p:cNvSpPr/>
          <p:nvPr/>
        </p:nvSpPr>
        <p:spPr>
          <a:xfrm>
            <a:off x="3149600" y="5943600"/>
            <a:ext cx="4368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Sinergi</a:t>
            </a:r>
            <a:r>
              <a:rPr lang="en-US" dirty="0"/>
              <a:t> IAI - PAFI</a:t>
            </a:r>
          </a:p>
        </p:txBody>
      </p:sp>
      <p:cxnSp>
        <p:nvCxnSpPr>
          <p:cNvPr id="19" name="Curved Connector 18"/>
          <p:cNvCxnSpPr/>
          <p:nvPr/>
        </p:nvCxnSpPr>
        <p:spPr>
          <a:xfrm rot="10800000" flipV="1">
            <a:off x="7518400" y="4191000"/>
            <a:ext cx="2844800" cy="20193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Smiley Face 13"/>
          <p:cNvSpPr/>
          <p:nvPr/>
        </p:nvSpPr>
        <p:spPr>
          <a:xfrm>
            <a:off x="5892800" y="3124200"/>
            <a:ext cx="2336800" cy="1219200"/>
          </a:xfrm>
          <a:prstGeom prst="smileyFac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TTK</a:t>
            </a:r>
          </a:p>
        </p:txBody>
      </p:sp>
      <p:sp>
        <p:nvSpPr>
          <p:cNvPr id="15" name="Smiley Face 14"/>
          <p:cNvSpPr/>
          <p:nvPr/>
        </p:nvSpPr>
        <p:spPr>
          <a:xfrm>
            <a:off x="5283200" y="2209800"/>
            <a:ext cx="2336800" cy="1219200"/>
          </a:xfrm>
          <a:prstGeom prst="smileyFace">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Apoteker</a:t>
            </a:r>
            <a:endParaRPr lang="en-US" dirty="0">
              <a:solidFill>
                <a:srgbClr val="000000"/>
              </a:solidFill>
            </a:endParaRPr>
          </a:p>
        </p:txBody>
      </p:sp>
      <p:sp>
        <p:nvSpPr>
          <p:cNvPr id="17" name="Oval 16"/>
          <p:cNvSpPr/>
          <p:nvPr/>
        </p:nvSpPr>
        <p:spPr>
          <a:xfrm>
            <a:off x="304800" y="3505200"/>
            <a:ext cx="3962400" cy="6858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Sinergi</a:t>
            </a:r>
            <a:r>
              <a:rPr lang="en-US" dirty="0"/>
              <a:t>  </a:t>
            </a:r>
            <a:r>
              <a:rPr lang="en-US" dirty="0" err="1"/>
              <a:t>di</a:t>
            </a:r>
            <a:r>
              <a:rPr lang="en-US" dirty="0"/>
              <a:t> </a:t>
            </a:r>
            <a:r>
              <a:rPr lang="en-US" dirty="0" err="1"/>
              <a:t>FasYanKes</a:t>
            </a:r>
            <a:endParaRPr lang="en-US" dirty="0"/>
          </a:p>
        </p:txBody>
      </p:sp>
      <p:cxnSp>
        <p:nvCxnSpPr>
          <p:cNvPr id="18" name="Curved Connector 17"/>
          <p:cNvCxnSpPr/>
          <p:nvPr/>
        </p:nvCxnSpPr>
        <p:spPr>
          <a:xfrm rot="10800000" flipV="1">
            <a:off x="3149600" y="1828800"/>
            <a:ext cx="4165603" cy="1676400"/>
          </a:xfrm>
          <a:prstGeom prst="curvedConnector3">
            <a:avLst>
              <a:gd name="adj1" fmla="val 7315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1016000" y="620688"/>
            <a:ext cx="6096000" cy="1200329"/>
          </a:xfrm>
          <a:prstGeom prst="rect">
            <a:avLst/>
          </a:prstGeom>
        </p:spPr>
        <p:txBody>
          <a:bodyPr>
            <a:spAutoFit/>
          </a:bodyPr>
          <a:lstStyle/>
          <a:p>
            <a:pPr algn="just"/>
            <a:r>
              <a:rPr lang="en-US" sz="2400" dirty="0">
                <a:latin typeface="Arial" panose="020B0604020202020204" pitchFamily="34" charset="0"/>
                <a:cs typeface="Arial" panose="020B0604020202020204" pitchFamily="34" charset="0"/>
              </a:rPr>
              <a:t>Tenaga </a:t>
            </a:r>
            <a:r>
              <a:rPr lang="en-US" sz="2400" dirty="0" err="1">
                <a:latin typeface="Arial" panose="020B0604020202020204" pitchFamily="34" charset="0"/>
                <a:cs typeface="Arial" panose="020B0604020202020204" pitchFamily="34" charset="0"/>
              </a:rPr>
              <a:t>teknis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kefarmasian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meliputi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sarjana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farmasi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ahli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madya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farmasi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analis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farmasi</a:t>
            </a:r>
            <a:r>
              <a:rPr lang="en-US" sz="2400" dirty="0">
                <a:latin typeface="Arial" panose="020B0604020202020204" pitchFamily="34" charset="0"/>
                <a:cs typeface="Arial" panose="020B0604020202020204" pitchFamily="34" charset="0"/>
              </a:rPr>
              <a:t>.</a:t>
            </a:r>
          </a:p>
        </p:txBody>
      </p:sp>
      <p:sp>
        <p:nvSpPr>
          <p:cNvPr id="4" name="Right Arrow 3"/>
          <p:cNvSpPr/>
          <p:nvPr/>
        </p:nvSpPr>
        <p:spPr>
          <a:xfrm>
            <a:off x="3791744" y="1916832"/>
            <a:ext cx="144016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75993" y="1849471"/>
            <a:ext cx="60960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2400" dirty="0" err="1">
                <a:latin typeface="Arial" panose="020B0604020202020204" pitchFamily="34" charset="0"/>
                <a:cs typeface="Arial" panose="020B0604020202020204" pitchFamily="34" charset="0"/>
              </a:rPr>
              <a:t>Istilah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tenaga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menengah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farmasi</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asisten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apoteker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dihapuskan</a:t>
            </a: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1295467" y="3605958"/>
            <a:ext cx="6096000" cy="830997"/>
          </a:xfrm>
          <a:prstGeom prst="rect">
            <a:avLst/>
          </a:prstGeom>
        </p:spPr>
        <p:txBody>
          <a:bodyPr>
            <a:spAutoFit/>
          </a:bodyPr>
          <a:lstStyle/>
          <a:p>
            <a:pPr algn="just"/>
            <a:r>
              <a:rPr lang="en-US" sz="2400" dirty="0" err="1">
                <a:latin typeface="Arial" panose="020B0604020202020204" pitchFamily="34" charset="0"/>
                <a:cs typeface="Arial" panose="020B0604020202020204" pitchFamily="34" charset="0"/>
              </a:rPr>
              <a:t>Setiap</a:t>
            </a:r>
            <a:r>
              <a:rPr lang="en-US" sz="2400" dirty="0">
                <a:latin typeface="Arial" panose="020B0604020202020204" pitchFamily="34" charset="0"/>
                <a:cs typeface="Arial" panose="020B0604020202020204" pitchFamily="34" charset="0"/>
              </a:rPr>
              <a:t> Tenaga </a:t>
            </a:r>
            <a:r>
              <a:rPr lang="en-US" sz="2400" dirty="0" err="1">
                <a:latin typeface="Arial" panose="020B0604020202020204" pitchFamily="34" charset="0"/>
                <a:cs typeface="Arial" panose="020B0604020202020204" pitchFamily="34" charset="0"/>
              </a:rPr>
              <a:t>Kesehatan</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menjalankan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praktik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wajib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memiliki</a:t>
            </a:r>
            <a:r>
              <a:rPr lang="en-US" sz="2400" dirty="0">
                <a:latin typeface="Arial" panose="020B0604020202020204" pitchFamily="34" charset="0"/>
                <a:cs typeface="Arial" panose="020B0604020202020204" pitchFamily="34" charset="0"/>
              </a:rPr>
              <a:t> STR.</a:t>
            </a:r>
          </a:p>
        </p:txBody>
      </p:sp>
      <p:sp>
        <p:nvSpPr>
          <p:cNvPr id="7" name="Rectangle 6"/>
          <p:cNvSpPr/>
          <p:nvPr/>
        </p:nvSpPr>
        <p:spPr>
          <a:xfrm>
            <a:off x="5537200" y="4900780"/>
            <a:ext cx="6096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2400" dirty="0">
                <a:latin typeface="Arial" panose="020B0604020202020204" pitchFamily="34" charset="0"/>
                <a:cs typeface="Arial" panose="020B0604020202020204" pitchFamily="34" charset="0"/>
              </a:rPr>
              <a:t>STRTTK</a:t>
            </a:r>
          </a:p>
        </p:txBody>
      </p:sp>
      <p:cxnSp>
        <p:nvCxnSpPr>
          <p:cNvPr id="9" name="Elbow Connector 8"/>
          <p:cNvCxnSpPr>
            <a:endCxn id="7" idx="1"/>
          </p:cNvCxnSpPr>
          <p:nvPr/>
        </p:nvCxnSpPr>
        <p:spPr>
          <a:xfrm>
            <a:off x="3791744" y="4806286"/>
            <a:ext cx="1745456" cy="325326"/>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80587" y="5747657"/>
            <a:ext cx="6792670" cy="885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Footlight MT Light" pitchFamily="18" charset="0"/>
              </a:rPr>
              <a:t>Implementasi</a:t>
            </a:r>
            <a:r>
              <a:rPr lang="en-US" sz="2000" i="1" dirty="0">
                <a:solidFill>
                  <a:schemeClr val="tx1"/>
                </a:solidFill>
                <a:latin typeface="Footlight MT Light" pitchFamily="18" charset="0"/>
              </a:rPr>
              <a:t> </a:t>
            </a:r>
            <a:r>
              <a:rPr lang="en-US" sz="2000" i="1" dirty="0" err="1">
                <a:solidFill>
                  <a:schemeClr val="tx1"/>
                </a:solidFill>
                <a:latin typeface="Footlight MT Light" pitchFamily="18" charset="0"/>
              </a:rPr>
              <a:t>dampak</a:t>
            </a:r>
            <a:r>
              <a:rPr lang="en-US" sz="2000" i="1" dirty="0">
                <a:solidFill>
                  <a:schemeClr val="tx1"/>
                </a:solidFill>
                <a:latin typeface="Footlight MT Light" pitchFamily="18" charset="0"/>
              </a:rPr>
              <a:t> UU 36 2014 </a:t>
            </a:r>
            <a:r>
              <a:rPr lang="en-US" sz="2000" i="1" dirty="0" err="1">
                <a:solidFill>
                  <a:schemeClr val="tx1"/>
                </a:solidFill>
                <a:latin typeface="Footlight MT Light" pitchFamily="18" charset="0"/>
              </a:rPr>
              <a:t>pada</a:t>
            </a:r>
            <a:r>
              <a:rPr lang="en-US" sz="2000" i="1" dirty="0">
                <a:solidFill>
                  <a:schemeClr val="tx1"/>
                </a:solidFill>
                <a:latin typeface="Footlight MT Light" pitchFamily="18" charset="0"/>
              </a:rPr>
              <a:t> PMK 889 2011</a:t>
            </a:r>
          </a:p>
        </p:txBody>
      </p:sp>
    </p:spTree>
    <p:extLst>
      <p:ext uri="{BB962C8B-B14F-4D97-AF65-F5344CB8AC3E}">
        <p14:creationId xmlns:p14="http://schemas.microsoft.com/office/powerpoint/2010/main" val="635042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00138" y="613954"/>
            <a:ext cx="10186171" cy="535577"/>
          </a:xfrm>
          <a:solidFill>
            <a:srgbClr val="FFFF00"/>
          </a:solidFill>
        </p:spPr>
        <p:txBody>
          <a:bodyPr>
            <a:normAutofit fontScale="90000"/>
          </a:bodyPr>
          <a:lstStyle/>
          <a:p>
            <a:pPr eaLnBrk="1" hangingPunct="1"/>
            <a:r>
              <a:rPr lang="en-US" altLang="x-none" sz="3200" dirty="0" err="1"/>
              <a:t>Registrasi</a:t>
            </a:r>
            <a:r>
              <a:rPr lang="en-US" altLang="x-none" sz="3200" dirty="0"/>
              <a:t>, </a:t>
            </a:r>
            <a:r>
              <a:rPr lang="en-US" altLang="x-none" sz="3200" dirty="0" err="1"/>
              <a:t>Izin</a:t>
            </a:r>
            <a:r>
              <a:rPr lang="en-US" altLang="x-none" sz="3200" dirty="0"/>
              <a:t> </a:t>
            </a:r>
            <a:r>
              <a:rPr lang="en-US" altLang="x-none" sz="3200" dirty="0" err="1"/>
              <a:t>Praktik</a:t>
            </a:r>
            <a:r>
              <a:rPr lang="en-US" altLang="x-none" sz="3200" dirty="0"/>
              <a:t> </a:t>
            </a:r>
            <a:r>
              <a:rPr lang="en-US" altLang="x-none" sz="3200" dirty="0" err="1"/>
              <a:t>dan</a:t>
            </a:r>
            <a:r>
              <a:rPr lang="en-US" altLang="x-none" sz="3200" dirty="0"/>
              <a:t> </a:t>
            </a:r>
            <a:r>
              <a:rPr lang="en-US" altLang="x-none" sz="3200" dirty="0" err="1"/>
              <a:t>Izin</a:t>
            </a:r>
            <a:r>
              <a:rPr lang="en-US" altLang="x-none" sz="3200" dirty="0"/>
              <a:t> </a:t>
            </a:r>
            <a:r>
              <a:rPr lang="en-US" altLang="x-none" sz="3200" dirty="0" err="1"/>
              <a:t>Kerja</a:t>
            </a:r>
            <a:r>
              <a:rPr lang="en-US" altLang="x-none" sz="3200" dirty="0"/>
              <a:t> </a:t>
            </a:r>
            <a:r>
              <a:rPr lang="id-ID" altLang="x-none" sz="3200" dirty="0"/>
              <a:t>Tenaga Kefarmasian </a:t>
            </a:r>
            <a:endParaRPr lang="en-US" altLang="x-none" sz="3200" dirty="0"/>
          </a:p>
        </p:txBody>
      </p:sp>
      <p:sp>
        <p:nvSpPr>
          <p:cNvPr id="8195" name="AutoShape 3"/>
          <p:cNvSpPr>
            <a:spLocks noChangeArrowheads="1"/>
          </p:cNvSpPr>
          <p:nvPr/>
        </p:nvSpPr>
        <p:spPr bwMode="auto">
          <a:xfrm>
            <a:off x="1370014" y="2800351"/>
            <a:ext cx="1260475" cy="493713"/>
          </a:xfrm>
          <a:prstGeom prst="homePlate">
            <a:avLst>
              <a:gd name="adj" fmla="val 63826"/>
            </a:avLst>
          </a:prstGeom>
          <a:solidFill>
            <a:schemeClr val="accent1"/>
          </a:solidFill>
          <a:ln w="9525">
            <a:miter lim="800000"/>
            <a:headEnd/>
            <a:tailEnd/>
          </a:ln>
          <a:scene3d>
            <a:camera prst="legacyPerspectiveBottomLeft"/>
            <a:lightRig rig="legacyFlat3" dir="t"/>
          </a:scene3d>
          <a:sp3d extrusionH="887400" contourW="12700" prstMaterial="legacyMatte">
            <a:bevelT w="13500" h="13500" prst="angle"/>
            <a:bevelB w="13500" h="13500" prst="angle"/>
            <a:extrusionClr>
              <a:schemeClr val="accent1"/>
            </a:extrusionClr>
            <a:contourClr>
              <a:schemeClr val="accent1"/>
            </a:contourClr>
          </a:sp3d>
        </p:spPr>
        <p:txBody>
          <a:bodyPr wrap="none" anchorCtr="1">
            <a:flatTx/>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r>
              <a:rPr lang="en-US" altLang="x-none" sz="1400"/>
              <a:t>by whom</a:t>
            </a:r>
          </a:p>
        </p:txBody>
      </p:sp>
      <p:sp>
        <p:nvSpPr>
          <p:cNvPr id="8196" name="Text Box 4"/>
          <p:cNvSpPr txBox="1">
            <a:spLocks noChangeArrowheads="1"/>
          </p:cNvSpPr>
          <p:nvPr/>
        </p:nvSpPr>
        <p:spPr bwMode="auto">
          <a:xfrm>
            <a:off x="3305176" y="1808164"/>
            <a:ext cx="13954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spcBef>
                <a:spcPct val="50000"/>
              </a:spcBef>
            </a:pPr>
            <a:r>
              <a:rPr lang="en-US" altLang="x-none" sz="1600"/>
              <a:t>STRA</a:t>
            </a:r>
          </a:p>
        </p:txBody>
      </p:sp>
      <p:sp>
        <p:nvSpPr>
          <p:cNvPr id="8197" name="Text Box 5"/>
          <p:cNvSpPr txBox="1">
            <a:spLocks noChangeArrowheads="1"/>
          </p:cNvSpPr>
          <p:nvPr/>
        </p:nvSpPr>
        <p:spPr bwMode="auto">
          <a:xfrm>
            <a:off x="8256589" y="1763714"/>
            <a:ext cx="20780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spcBef>
                <a:spcPct val="50000"/>
              </a:spcBef>
            </a:pPr>
            <a:r>
              <a:rPr lang="en-US" altLang="x-none" sz="1600"/>
              <a:t>SIPA</a:t>
            </a:r>
            <a:r>
              <a:rPr lang="id-ID" altLang="x-none" sz="1600"/>
              <a:t> , </a:t>
            </a:r>
            <a:r>
              <a:rPr lang="en-US" altLang="x-none" sz="1600"/>
              <a:t>SIK</a:t>
            </a:r>
            <a:r>
              <a:rPr lang="id-ID" altLang="x-none" sz="1600"/>
              <a:t>A atau SIKTTK</a:t>
            </a:r>
            <a:endParaRPr lang="en-US" altLang="x-none" sz="1600"/>
          </a:p>
        </p:txBody>
      </p:sp>
      <p:sp>
        <p:nvSpPr>
          <p:cNvPr id="8198" name="AutoShape 6"/>
          <p:cNvSpPr>
            <a:spLocks noChangeArrowheads="1"/>
          </p:cNvSpPr>
          <p:nvPr/>
        </p:nvSpPr>
        <p:spPr bwMode="auto">
          <a:xfrm>
            <a:off x="1325564" y="3879851"/>
            <a:ext cx="1304925" cy="493713"/>
          </a:xfrm>
          <a:prstGeom prst="homePlate">
            <a:avLst>
              <a:gd name="adj" fmla="val 66077"/>
            </a:avLst>
          </a:prstGeom>
          <a:solidFill>
            <a:schemeClr val="accent1"/>
          </a:solidFill>
          <a:ln w="9525">
            <a:miter lim="800000"/>
            <a:headEnd/>
            <a:tailEnd/>
          </a:ln>
          <a:scene3d>
            <a:camera prst="legacyPerspectiveBottomLeft"/>
            <a:lightRig rig="legacyFlat3" dir="t"/>
          </a:scene3d>
          <a:sp3d extrusionH="887400" contourW="12700" prstMaterial="legacyMatte">
            <a:bevelT w="13500" h="13500" prst="angle"/>
            <a:bevelB w="13500" h="13500" prst="angle"/>
            <a:extrusionClr>
              <a:schemeClr val="accent1"/>
            </a:extrusionClr>
            <a:contourClr>
              <a:schemeClr val="accent1"/>
            </a:contourClr>
          </a:sp3d>
        </p:spPr>
        <p:txBody>
          <a:bodyPr wrap="none" anchorCtr="1">
            <a:flatTx/>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r>
              <a:rPr lang="en-US" altLang="x-none" sz="1400"/>
              <a:t>how</a:t>
            </a:r>
          </a:p>
        </p:txBody>
      </p:sp>
      <p:sp>
        <p:nvSpPr>
          <p:cNvPr id="8199" name="AutoShape 7"/>
          <p:cNvSpPr>
            <a:spLocks noChangeArrowheads="1"/>
          </p:cNvSpPr>
          <p:nvPr/>
        </p:nvSpPr>
        <p:spPr bwMode="auto">
          <a:xfrm>
            <a:off x="1416050" y="1808163"/>
            <a:ext cx="1214438" cy="493712"/>
          </a:xfrm>
          <a:prstGeom prst="homePlate">
            <a:avLst>
              <a:gd name="adj" fmla="val 61495"/>
            </a:avLst>
          </a:prstGeom>
          <a:solidFill>
            <a:schemeClr val="accent1"/>
          </a:solidFill>
          <a:ln w="9525">
            <a:miter lim="800000"/>
            <a:headEnd/>
            <a:tailEnd/>
          </a:ln>
          <a:scene3d>
            <a:camera prst="legacyPerspectiveBottomLeft"/>
            <a:lightRig rig="legacyFlat3" dir="t"/>
          </a:scene3d>
          <a:sp3d extrusionH="887400" contourW="12700" prstMaterial="legacyMatte">
            <a:bevelT w="13500" h="13500" prst="angle"/>
            <a:bevelB w="13500" h="13500" prst="angle"/>
            <a:extrusionClr>
              <a:schemeClr val="accent1"/>
            </a:extrusionClr>
            <a:contourClr>
              <a:schemeClr val="accent1"/>
            </a:contourClr>
          </a:sp3d>
        </p:spPr>
        <p:txBody>
          <a:bodyPr wrap="none" anchorCtr="1">
            <a:flatTx/>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r>
              <a:rPr lang="en-US" altLang="x-none" sz="1600"/>
              <a:t>what</a:t>
            </a:r>
          </a:p>
        </p:txBody>
      </p:sp>
      <p:sp>
        <p:nvSpPr>
          <p:cNvPr id="8200" name="AutoShape 8"/>
          <p:cNvSpPr>
            <a:spLocks noChangeArrowheads="1"/>
          </p:cNvSpPr>
          <p:nvPr/>
        </p:nvSpPr>
        <p:spPr bwMode="auto">
          <a:xfrm>
            <a:off x="1370014" y="4824413"/>
            <a:ext cx="1260475" cy="493712"/>
          </a:xfrm>
          <a:prstGeom prst="homePlate">
            <a:avLst>
              <a:gd name="adj" fmla="val 63826"/>
            </a:avLst>
          </a:prstGeom>
          <a:solidFill>
            <a:schemeClr val="accent1"/>
          </a:solidFill>
          <a:ln w="9525">
            <a:miter lim="800000"/>
            <a:headEnd/>
            <a:tailEnd/>
          </a:ln>
          <a:scene3d>
            <a:camera prst="legacyPerspectiveBottomLeft"/>
            <a:lightRig rig="legacyFlat3" dir="t"/>
          </a:scene3d>
          <a:sp3d extrusionH="887400" contourW="12700" prstMaterial="legacyMatte">
            <a:bevelT w="13500" h="13500" prst="angle"/>
            <a:bevelB w="13500" h="13500" prst="angle"/>
            <a:extrusionClr>
              <a:schemeClr val="accent1"/>
            </a:extrusionClr>
            <a:contourClr>
              <a:schemeClr val="accent1"/>
            </a:contourClr>
          </a:sp3d>
        </p:spPr>
        <p:txBody>
          <a:bodyPr wrap="none" anchorCtr="1">
            <a:flatTx/>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r>
              <a:rPr lang="en-US" altLang="x-none" sz="1400"/>
              <a:t>where</a:t>
            </a:r>
          </a:p>
        </p:txBody>
      </p:sp>
      <p:sp>
        <p:nvSpPr>
          <p:cNvPr id="8201" name="AutoShape 9"/>
          <p:cNvSpPr>
            <a:spLocks noChangeArrowheads="1"/>
          </p:cNvSpPr>
          <p:nvPr/>
        </p:nvSpPr>
        <p:spPr bwMode="auto">
          <a:xfrm>
            <a:off x="1370013" y="5768976"/>
            <a:ext cx="944562" cy="493713"/>
          </a:xfrm>
          <a:prstGeom prst="homePlate">
            <a:avLst>
              <a:gd name="adj" fmla="val 47830"/>
            </a:avLst>
          </a:prstGeom>
          <a:solidFill>
            <a:schemeClr val="accent1"/>
          </a:solidFill>
          <a:ln w="9525">
            <a:miter lim="800000"/>
            <a:headEnd/>
            <a:tailEnd/>
          </a:ln>
          <a:scene3d>
            <a:camera prst="legacyPerspectiveBottomLeft"/>
            <a:lightRig rig="legacyFlat3" dir="t"/>
          </a:scene3d>
          <a:sp3d extrusionH="887400" contourW="12700" prstMaterial="legacyMatte">
            <a:bevelT w="13500" h="13500" prst="angle"/>
            <a:bevelB w="13500" h="13500" prst="angle"/>
            <a:extrusionClr>
              <a:schemeClr val="accent1"/>
            </a:extrusionClr>
            <a:contourClr>
              <a:schemeClr val="accent1"/>
            </a:contourClr>
          </a:sp3d>
        </p:spPr>
        <p:txBody>
          <a:bodyPr wrap="none" anchorCtr="1">
            <a:flatTx/>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r>
              <a:rPr lang="en-US" altLang="x-none" sz="1400"/>
              <a:t>ED</a:t>
            </a:r>
          </a:p>
        </p:txBody>
      </p:sp>
      <p:sp>
        <p:nvSpPr>
          <p:cNvPr id="8202" name="Text Box 10"/>
          <p:cNvSpPr txBox="1">
            <a:spLocks noChangeArrowheads="1"/>
          </p:cNvSpPr>
          <p:nvPr/>
        </p:nvSpPr>
        <p:spPr bwMode="auto">
          <a:xfrm>
            <a:off x="2765425" y="2800350"/>
            <a:ext cx="31956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50000"/>
              </a:lnSpc>
              <a:spcBef>
                <a:spcPct val="50000"/>
              </a:spcBef>
              <a:buFontTx/>
              <a:buChar char="•"/>
            </a:pPr>
            <a:r>
              <a:rPr lang="en-US" altLang="x-none" sz="1400" b="0"/>
              <a:t>Di</a:t>
            </a:r>
            <a:r>
              <a:rPr lang="id-ID" altLang="x-none" sz="1400" b="0"/>
              <a:t>keluar</a:t>
            </a:r>
            <a:r>
              <a:rPr lang="en-US" altLang="x-none" sz="1400" b="0"/>
              <a:t>kan o/ Menteri</a:t>
            </a:r>
          </a:p>
          <a:p>
            <a:pPr algn="l" eaLnBrk="1" hangingPunct="1">
              <a:lnSpc>
                <a:spcPct val="50000"/>
              </a:lnSpc>
              <a:spcBef>
                <a:spcPct val="50000"/>
              </a:spcBef>
              <a:buFontTx/>
              <a:buChar char="•"/>
            </a:pPr>
            <a:r>
              <a:rPr lang="en-US" altLang="x-none" sz="1400" b="0"/>
              <a:t>Menteri me</a:t>
            </a:r>
            <a:r>
              <a:rPr lang="id-ID" altLang="x-none" sz="1400" b="0"/>
              <a:t>ndelegasikan</a:t>
            </a:r>
            <a:r>
              <a:rPr lang="en-US" altLang="x-none" sz="1400" b="0"/>
              <a:t> </a:t>
            </a:r>
          </a:p>
          <a:p>
            <a:pPr algn="l" eaLnBrk="1" hangingPunct="1">
              <a:lnSpc>
                <a:spcPct val="50000"/>
              </a:lnSpc>
              <a:spcBef>
                <a:spcPct val="50000"/>
              </a:spcBef>
            </a:pPr>
            <a:r>
              <a:rPr lang="en-US" altLang="x-none" sz="1400" b="0"/>
              <a:t>  kepd </a:t>
            </a:r>
            <a:r>
              <a:rPr lang="id-ID" altLang="x-none" sz="1400" b="0"/>
              <a:t>KFN</a:t>
            </a:r>
            <a:endParaRPr lang="en-US" altLang="x-none" sz="1400" b="0"/>
          </a:p>
        </p:txBody>
      </p:sp>
      <p:sp>
        <p:nvSpPr>
          <p:cNvPr id="8203" name="Text Box 11"/>
          <p:cNvSpPr txBox="1">
            <a:spLocks noChangeArrowheads="1"/>
          </p:cNvSpPr>
          <p:nvPr/>
        </p:nvSpPr>
        <p:spPr bwMode="auto">
          <a:xfrm>
            <a:off x="7805738" y="2754314"/>
            <a:ext cx="33766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tabLst>
                <a:tab pos="171450" algn="l"/>
              </a:tabLst>
              <a:defRPr sz="2400" b="1">
                <a:solidFill>
                  <a:schemeClr val="tx1"/>
                </a:solidFill>
                <a:latin typeface="Arial Black" charset="0"/>
              </a:defRPr>
            </a:lvl1pPr>
            <a:lvl2pPr marL="742950" indent="-285750" eaLnBrk="0" hangingPunct="0">
              <a:tabLst>
                <a:tab pos="171450" algn="l"/>
              </a:tabLst>
              <a:defRPr sz="2400" b="1">
                <a:solidFill>
                  <a:schemeClr val="tx1"/>
                </a:solidFill>
                <a:latin typeface="Arial Black" charset="0"/>
              </a:defRPr>
            </a:lvl2pPr>
            <a:lvl3pPr marL="1143000" indent="-228600" eaLnBrk="0" hangingPunct="0">
              <a:tabLst>
                <a:tab pos="171450" algn="l"/>
              </a:tabLst>
              <a:defRPr sz="2400" b="1">
                <a:solidFill>
                  <a:schemeClr val="tx1"/>
                </a:solidFill>
                <a:latin typeface="Arial Black" charset="0"/>
              </a:defRPr>
            </a:lvl3pPr>
            <a:lvl4pPr marL="1600200" indent="-228600" eaLnBrk="0" hangingPunct="0">
              <a:tabLst>
                <a:tab pos="171450" algn="l"/>
              </a:tabLst>
              <a:defRPr sz="2400" b="1">
                <a:solidFill>
                  <a:schemeClr val="tx1"/>
                </a:solidFill>
                <a:latin typeface="Arial Black" charset="0"/>
              </a:defRPr>
            </a:lvl4pPr>
            <a:lvl5pPr marL="2057400" indent="-228600" eaLnBrk="0" hangingPunct="0">
              <a:tabLst>
                <a:tab pos="171450" algn="l"/>
              </a:tabLst>
              <a:defRPr sz="2400" b="1">
                <a:solidFill>
                  <a:schemeClr val="tx1"/>
                </a:solidFill>
                <a:latin typeface="Arial Black" charset="0"/>
              </a:defRPr>
            </a:lvl5pPr>
            <a:lvl6pPr marL="2514600" indent="-228600" algn="ctr" eaLnBrk="0" fontAlgn="base" hangingPunct="0">
              <a:spcBef>
                <a:spcPct val="0"/>
              </a:spcBef>
              <a:spcAft>
                <a:spcPct val="0"/>
              </a:spcAft>
              <a:tabLst>
                <a:tab pos="171450" algn="l"/>
              </a:tabLst>
              <a:defRPr sz="2400" b="1">
                <a:solidFill>
                  <a:schemeClr val="tx1"/>
                </a:solidFill>
                <a:latin typeface="Arial Black" charset="0"/>
              </a:defRPr>
            </a:lvl6pPr>
            <a:lvl7pPr marL="2971800" indent="-228600" algn="ctr" eaLnBrk="0" fontAlgn="base" hangingPunct="0">
              <a:spcBef>
                <a:spcPct val="0"/>
              </a:spcBef>
              <a:spcAft>
                <a:spcPct val="0"/>
              </a:spcAft>
              <a:tabLst>
                <a:tab pos="171450" algn="l"/>
              </a:tabLst>
              <a:defRPr sz="2400" b="1">
                <a:solidFill>
                  <a:schemeClr val="tx1"/>
                </a:solidFill>
                <a:latin typeface="Arial Black" charset="0"/>
              </a:defRPr>
            </a:lvl7pPr>
            <a:lvl8pPr marL="3429000" indent="-228600" algn="ctr" eaLnBrk="0" fontAlgn="base" hangingPunct="0">
              <a:spcBef>
                <a:spcPct val="0"/>
              </a:spcBef>
              <a:spcAft>
                <a:spcPct val="0"/>
              </a:spcAft>
              <a:tabLst>
                <a:tab pos="171450" algn="l"/>
              </a:tabLst>
              <a:defRPr sz="2400" b="1">
                <a:solidFill>
                  <a:schemeClr val="tx1"/>
                </a:solidFill>
                <a:latin typeface="Arial Black" charset="0"/>
              </a:defRPr>
            </a:lvl8pPr>
            <a:lvl9pPr marL="3886200" indent="-228600" algn="ctr" eaLnBrk="0" fontAlgn="base" hangingPunct="0">
              <a:spcBef>
                <a:spcPct val="0"/>
              </a:spcBef>
              <a:spcAft>
                <a:spcPct val="0"/>
              </a:spcAft>
              <a:tabLst>
                <a:tab pos="171450" algn="l"/>
              </a:tabLst>
              <a:defRPr sz="2400" b="1">
                <a:solidFill>
                  <a:schemeClr val="tx1"/>
                </a:solidFill>
                <a:latin typeface="Arial Black" charset="0"/>
              </a:defRPr>
            </a:lvl9pPr>
          </a:lstStyle>
          <a:p>
            <a:pPr algn="l" eaLnBrk="1" hangingPunct="1">
              <a:lnSpc>
                <a:spcPct val="75000"/>
              </a:lnSpc>
              <a:spcBef>
                <a:spcPct val="50000"/>
              </a:spcBef>
              <a:buFontTx/>
              <a:buChar char="•"/>
            </a:pPr>
            <a:r>
              <a:rPr lang="id-ID" altLang="x-none" sz="1400" b="0"/>
              <a:t>Dikeluarkan o/ </a:t>
            </a:r>
            <a:r>
              <a:rPr lang="en-US" altLang="x-none" sz="1400" b="0"/>
              <a:t>Kepala Din</a:t>
            </a:r>
            <a:r>
              <a:rPr lang="id-ID" altLang="x-none" sz="1400" b="0"/>
              <a:t>Kes</a:t>
            </a:r>
            <a:r>
              <a:rPr lang="en-US" altLang="x-none" sz="1400" b="0"/>
              <a:t> Kab/Kota</a:t>
            </a:r>
            <a:r>
              <a:rPr lang="id-ID" altLang="x-none" sz="1400" b="0"/>
              <a:t> tempat pekerjaan kefarmasian dilakukan</a:t>
            </a:r>
            <a:endParaRPr lang="en-US" altLang="x-none" sz="1400" b="0"/>
          </a:p>
        </p:txBody>
      </p:sp>
      <p:sp>
        <p:nvSpPr>
          <p:cNvPr id="8204" name="Text Box 12"/>
          <p:cNvSpPr txBox="1">
            <a:spLocks noChangeArrowheads="1"/>
          </p:cNvSpPr>
          <p:nvPr/>
        </p:nvSpPr>
        <p:spPr bwMode="auto">
          <a:xfrm>
            <a:off x="7716838" y="3743326"/>
            <a:ext cx="33766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75000"/>
              </a:lnSpc>
              <a:spcBef>
                <a:spcPct val="50000"/>
              </a:spcBef>
              <a:buFontTx/>
              <a:buChar char="•"/>
            </a:pPr>
            <a:r>
              <a:rPr lang="en-US" altLang="x-none" sz="1400" b="0"/>
              <a:t>Permohonan kepd Ka Di</a:t>
            </a:r>
            <a:r>
              <a:rPr lang="id-ID" altLang="x-none" sz="1400" b="0"/>
              <a:t>nKes </a:t>
            </a:r>
          </a:p>
          <a:p>
            <a:pPr algn="l" eaLnBrk="1" hangingPunct="1">
              <a:lnSpc>
                <a:spcPct val="75000"/>
              </a:lnSpc>
              <a:spcBef>
                <a:spcPct val="50000"/>
              </a:spcBef>
            </a:pPr>
            <a:r>
              <a:rPr lang="id-ID" altLang="x-none" sz="1400" b="0"/>
              <a:t>  </a:t>
            </a:r>
            <a:r>
              <a:rPr lang="en-US" altLang="x-none" sz="1400" b="0"/>
              <a:t>Kab/Kota</a:t>
            </a:r>
            <a:endParaRPr lang="id-ID" altLang="x-none" sz="1400" b="0"/>
          </a:p>
          <a:p>
            <a:pPr algn="l" eaLnBrk="1" hangingPunct="1">
              <a:lnSpc>
                <a:spcPct val="75000"/>
              </a:lnSpc>
              <a:spcBef>
                <a:spcPct val="50000"/>
              </a:spcBef>
              <a:buFontTx/>
              <a:buChar char="•"/>
            </a:pPr>
            <a:r>
              <a:rPr lang="id-ID" altLang="x-none" sz="1400" b="0"/>
              <a:t>Tembusan kepd </a:t>
            </a:r>
            <a:r>
              <a:rPr lang="en-US" altLang="x-none" sz="1400" b="0"/>
              <a:t>Ka Din</a:t>
            </a:r>
            <a:r>
              <a:rPr lang="id-ID" altLang="x-none" sz="1400" b="0"/>
              <a:t>Kes</a:t>
            </a:r>
            <a:r>
              <a:rPr lang="en-US" altLang="x-none" sz="1400" b="0"/>
              <a:t> Prov</a:t>
            </a:r>
            <a:r>
              <a:rPr lang="id-ID" altLang="x-none" sz="1400" b="0"/>
              <a:t> </a:t>
            </a:r>
            <a:endParaRPr lang="en-US" altLang="x-none" sz="1400" b="0"/>
          </a:p>
        </p:txBody>
      </p:sp>
      <p:sp>
        <p:nvSpPr>
          <p:cNvPr id="8205" name="Text Box 13"/>
          <p:cNvSpPr txBox="1">
            <a:spLocks noChangeArrowheads="1"/>
          </p:cNvSpPr>
          <p:nvPr/>
        </p:nvSpPr>
        <p:spPr bwMode="auto">
          <a:xfrm>
            <a:off x="2809875" y="3744913"/>
            <a:ext cx="2520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50000"/>
              </a:lnSpc>
              <a:spcBef>
                <a:spcPct val="50000"/>
              </a:spcBef>
              <a:buFontTx/>
              <a:buChar char="•"/>
            </a:pPr>
            <a:r>
              <a:rPr lang="en-US" altLang="x-none" sz="1400" b="0"/>
              <a:t>Permohonan kepd </a:t>
            </a:r>
            <a:r>
              <a:rPr lang="id-ID" altLang="x-none" sz="1400" b="0"/>
              <a:t>KFN</a:t>
            </a:r>
            <a:endParaRPr lang="en-US" altLang="x-none" sz="1400" b="0"/>
          </a:p>
          <a:p>
            <a:pPr algn="l" eaLnBrk="1" hangingPunct="1">
              <a:lnSpc>
                <a:spcPct val="50000"/>
              </a:lnSpc>
              <a:spcBef>
                <a:spcPct val="50000"/>
              </a:spcBef>
              <a:buFontTx/>
              <a:buChar char="•"/>
            </a:pPr>
            <a:r>
              <a:rPr lang="en-US" altLang="x-none" sz="1400" b="0"/>
              <a:t>Tembusan kepada </a:t>
            </a:r>
          </a:p>
          <a:p>
            <a:pPr algn="l" eaLnBrk="1" hangingPunct="1"/>
            <a:r>
              <a:rPr lang="en-US" altLang="x-none" sz="1400" b="0"/>
              <a:t>  D</a:t>
            </a:r>
            <a:r>
              <a:rPr lang="id-ID" altLang="x-none" sz="1400" b="0"/>
              <a:t>irJen Binfar &amp; Alkes  </a:t>
            </a:r>
          </a:p>
          <a:p>
            <a:pPr algn="l" eaLnBrk="1" hangingPunct="1"/>
            <a:r>
              <a:rPr lang="id-ID" altLang="x-none" sz="1400" b="0"/>
              <a:t>  dan PP Org. Profesi</a:t>
            </a:r>
          </a:p>
          <a:p>
            <a:pPr algn="l" eaLnBrk="1" hangingPunct="1">
              <a:buFont typeface="Arial" charset="0"/>
              <a:buChar char="•"/>
            </a:pPr>
            <a:r>
              <a:rPr lang="id-ID" altLang="x-none" sz="1400" b="0"/>
              <a:t>Dpt </a:t>
            </a:r>
            <a:r>
              <a:rPr lang="id-ID" altLang="x-none" sz="1400" b="0" i="1"/>
              <a:t>on line</a:t>
            </a:r>
            <a:endParaRPr lang="en-US" altLang="x-none" sz="1400" b="0" i="1"/>
          </a:p>
        </p:txBody>
      </p:sp>
      <p:sp>
        <p:nvSpPr>
          <p:cNvPr id="8206" name="Text Box 14"/>
          <p:cNvSpPr txBox="1">
            <a:spLocks noChangeArrowheads="1"/>
          </p:cNvSpPr>
          <p:nvPr/>
        </p:nvSpPr>
        <p:spPr bwMode="auto">
          <a:xfrm>
            <a:off x="2944813" y="5003801"/>
            <a:ext cx="2386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80000"/>
              </a:lnSpc>
              <a:spcBef>
                <a:spcPct val="50000"/>
              </a:spcBef>
            </a:pPr>
            <a:r>
              <a:rPr lang="id-ID" altLang="x-none" sz="1400" b="0"/>
              <a:t>Pusat (</a:t>
            </a:r>
            <a:r>
              <a:rPr lang="en-US" altLang="x-none" sz="1400" b="0"/>
              <a:t>J</a:t>
            </a:r>
            <a:r>
              <a:rPr lang="id-ID" altLang="x-none" sz="1400" b="0"/>
              <a:t>akarta)</a:t>
            </a:r>
            <a:endParaRPr lang="en-US" altLang="x-none" sz="1400" b="0"/>
          </a:p>
        </p:txBody>
      </p:sp>
      <p:sp>
        <p:nvSpPr>
          <p:cNvPr id="8207" name="Text Box 15"/>
          <p:cNvSpPr txBox="1">
            <a:spLocks noChangeArrowheads="1"/>
          </p:cNvSpPr>
          <p:nvPr/>
        </p:nvSpPr>
        <p:spPr bwMode="auto">
          <a:xfrm>
            <a:off x="7761289" y="4891088"/>
            <a:ext cx="3032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80000"/>
              </a:lnSpc>
              <a:spcBef>
                <a:spcPct val="50000"/>
              </a:spcBef>
              <a:buFontTx/>
              <a:buChar char="•"/>
            </a:pPr>
            <a:r>
              <a:rPr lang="en-US" altLang="x-none" sz="1400" b="0"/>
              <a:t>Tempat pekerjaan kefarmasian dilakukan</a:t>
            </a:r>
          </a:p>
        </p:txBody>
      </p:sp>
      <p:sp>
        <p:nvSpPr>
          <p:cNvPr id="8208" name="Text Box 16"/>
          <p:cNvSpPr txBox="1">
            <a:spLocks noChangeArrowheads="1"/>
          </p:cNvSpPr>
          <p:nvPr/>
        </p:nvSpPr>
        <p:spPr bwMode="auto">
          <a:xfrm>
            <a:off x="2990851" y="5957888"/>
            <a:ext cx="24749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80000"/>
              </a:lnSpc>
              <a:spcBef>
                <a:spcPct val="50000"/>
              </a:spcBef>
              <a:buFontTx/>
              <a:buChar char="•"/>
            </a:pPr>
            <a:r>
              <a:rPr lang="en-US" altLang="x-none" sz="1400" b="0"/>
              <a:t>5 (lima) Tahun</a:t>
            </a:r>
          </a:p>
        </p:txBody>
      </p:sp>
      <p:sp>
        <p:nvSpPr>
          <p:cNvPr id="8209" name="Text Box 17"/>
          <p:cNvSpPr txBox="1">
            <a:spLocks noChangeArrowheads="1"/>
          </p:cNvSpPr>
          <p:nvPr/>
        </p:nvSpPr>
        <p:spPr bwMode="auto">
          <a:xfrm>
            <a:off x="7580313" y="5634038"/>
            <a:ext cx="39163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fontAlgn="t" hangingPunct="1"/>
            <a:r>
              <a:rPr lang="en-US" altLang="x-none" sz="1200" b="0"/>
              <a:t>   </a:t>
            </a:r>
            <a:r>
              <a:rPr lang="id-ID" altLang="x-none" sz="1200" b="0"/>
              <a:t>- </a:t>
            </a:r>
            <a:r>
              <a:rPr lang="en-US" altLang="x-none" sz="1200" b="0"/>
              <a:t>berlaku sepanjang </a:t>
            </a:r>
            <a:r>
              <a:rPr lang="id-ID" altLang="x-none" sz="1200" b="0"/>
              <a:t>STRA atau  </a:t>
            </a:r>
            <a:r>
              <a:rPr lang="en-US" altLang="x-none" sz="1200" b="0"/>
              <a:t> </a:t>
            </a:r>
            <a:endParaRPr lang="id-ID" altLang="x-none" sz="1200" b="0"/>
          </a:p>
          <a:p>
            <a:pPr algn="l" eaLnBrk="1" fontAlgn="t" hangingPunct="1"/>
            <a:r>
              <a:rPr lang="id-ID" altLang="x-none" sz="1200" b="0"/>
              <a:t>   STRTTK </a:t>
            </a:r>
            <a:r>
              <a:rPr lang="en-US" altLang="x-none" sz="1200" b="0"/>
              <a:t>masih  </a:t>
            </a:r>
            <a:r>
              <a:rPr lang="id-ID" altLang="x-none" sz="1200" b="0"/>
              <a:t>berlaku</a:t>
            </a:r>
            <a:r>
              <a:rPr lang="en-US" altLang="x-none" sz="1200" b="0"/>
              <a:t>   </a:t>
            </a:r>
          </a:p>
          <a:p>
            <a:pPr algn="l" eaLnBrk="1" fontAlgn="t" hangingPunct="1"/>
            <a:r>
              <a:rPr lang="en-US" altLang="x-none" sz="1200" b="0"/>
              <a:t> </a:t>
            </a:r>
            <a:r>
              <a:rPr lang="id-ID" altLang="x-none" sz="1200" b="0"/>
              <a:t> -</a:t>
            </a:r>
            <a:r>
              <a:rPr lang="en-US" altLang="x-none" sz="1200" b="0"/>
              <a:t> </a:t>
            </a:r>
            <a:r>
              <a:rPr lang="id-ID" altLang="x-none" sz="1200" b="0"/>
              <a:t>Tempat p</a:t>
            </a:r>
            <a:r>
              <a:rPr lang="en-US" altLang="x-none" sz="1200" b="0"/>
              <a:t>raktek/bekerja</a:t>
            </a:r>
            <a:r>
              <a:rPr lang="id-ID" altLang="x-none" sz="1200" b="0"/>
              <a:t> msh sesuai</a:t>
            </a:r>
            <a:r>
              <a:rPr lang="en-US" altLang="x-none" sz="1200" b="0"/>
              <a:t>  </a:t>
            </a:r>
            <a:r>
              <a:rPr lang="id-ID" altLang="x-none" sz="1200" b="0"/>
              <a:t>   </a:t>
            </a:r>
          </a:p>
          <a:p>
            <a:pPr algn="l" eaLnBrk="1" fontAlgn="t" hangingPunct="1"/>
            <a:r>
              <a:rPr lang="id-ID" altLang="x-none" sz="1200" b="0"/>
              <a:t>    dg yg tercantum dlm SIPA, SIKA atau </a:t>
            </a:r>
          </a:p>
          <a:p>
            <a:pPr algn="l" eaLnBrk="1" fontAlgn="t" hangingPunct="1"/>
            <a:r>
              <a:rPr lang="id-ID" altLang="x-none" sz="1200" b="0"/>
              <a:t>    SIKTTK</a:t>
            </a:r>
            <a:endParaRPr lang="en-US" altLang="x-none" sz="1200" b="0"/>
          </a:p>
        </p:txBody>
      </p:sp>
      <p:sp>
        <p:nvSpPr>
          <p:cNvPr id="8211" name="Text Box 19"/>
          <p:cNvSpPr txBox="1">
            <a:spLocks noChangeArrowheads="1"/>
          </p:cNvSpPr>
          <p:nvPr/>
        </p:nvSpPr>
        <p:spPr bwMode="auto">
          <a:xfrm>
            <a:off x="5961063" y="1808164"/>
            <a:ext cx="13954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eaLnBrk="1" hangingPunct="1">
              <a:spcBef>
                <a:spcPct val="50000"/>
              </a:spcBef>
            </a:pPr>
            <a:r>
              <a:rPr lang="en-US" altLang="x-none" sz="1600"/>
              <a:t>STRTTK</a:t>
            </a:r>
          </a:p>
        </p:txBody>
      </p:sp>
      <p:sp>
        <p:nvSpPr>
          <p:cNvPr id="8212" name="Text Box 20"/>
          <p:cNvSpPr txBox="1">
            <a:spLocks noChangeArrowheads="1"/>
          </p:cNvSpPr>
          <p:nvPr/>
        </p:nvSpPr>
        <p:spPr bwMode="auto">
          <a:xfrm>
            <a:off x="5330825" y="2800350"/>
            <a:ext cx="31956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50000"/>
              </a:lnSpc>
              <a:spcBef>
                <a:spcPct val="50000"/>
              </a:spcBef>
              <a:buFontTx/>
              <a:buChar char="•"/>
            </a:pPr>
            <a:r>
              <a:rPr lang="en-US" altLang="x-none" sz="1400" b="0"/>
              <a:t>Di</a:t>
            </a:r>
            <a:r>
              <a:rPr lang="id-ID" altLang="x-none" sz="1400" b="0"/>
              <a:t>keluar</a:t>
            </a:r>
            <a:r>
              <a:rPr lang="en-US" altLang="x-none" sz="1400" b="0"/>
              <a:t>kan o/ Menteri</a:t>
            </a:r>
          </a:p>
          <a:p>
            <a:pPr algn="l" eaLnBrk="1" hangingPunct="1">
              <a:lnSpc>
                <a:spcPct val="50000"/>
              </a:lnSpc>
              <a:spcBef>
                <a:spcPct val="50000"/>
              </a:spcBef>
              <a:buFontTx/>
              <a:buChar char="•"/>
            </a:pPr>
            <a:r>
              <a:rPr lang="en-US" altLang="x-none" sz="1400" b="0"/>
              <a:t>Menteri me</a:t>
            </a:r>
            <a:r>
              <a:rPr lang="id-ID" altLang="x-none" sz="1400" b="0"/>
              <a:t>ndelegasi</a:t>
            </a:r>
            <a:r>
              <a:rPr lang="en-US" altLang="x-none" sz="1400" b="0"/>
              <a:t> </a:t>
            </a:r>
          </a:p>
          <a:p>
            <a:pPr algn="l" eaLnBrk="1" hangingPunct="1">
              <a:lnSpc>
                <a:spcPct val="50000"/>
              </a:lnSpc>
              <a:spcBef>
                <a:spcPct val="50000"/>
              </a:spcBef>
            </a:pPr>
            <a:r>
              <a:rPr lang="en-US" altLang="x-none" sz="1400" b="0"/>
              <a:t>  kepd Ka Din</a:t>
            </a:r>
            <a:r>
              <a:rPr lang="id-ID" altLang="x-none" sz="1400" b="0"/>
              <a:t>Kes</a:t>
            </a:r>
            <a:r>
              <a:rPr lang="en-US" altLang="x-none" sz="1400" b="0"/>
              <a:t> Prov</a:t>
            </a:r>
          </a:p>
        </p:txBody>
      </p:sp>
      <p:sp>
        <p:nvSpPr>
          <p:cNvPr id="8213" name="Text Box 21"/>
          <p:cNvSpPr txBox="1">
            <a:spLocks noChangeArrowheads="1"/>
          </p:cNvSpPr>
          <p:nvPr/>
        </p:nvSpPr>
        <p:spPr bwMode="auto">
          <a:xfrm>
            <a:off x="5240338" y="3743326"/>
            <a:ext cx="25209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50000"/>
              </a:lnSpc>
              <a:spcBef>
                <a:spcPct val="50000"/>
              </a:spcBef>
              <a:buFontTx/>
              <a:buChar char="•"/>
            </a:pPr>
            <a:r>
              <a:rPr lang="en-US" altLang="x-none" sz="1400" b="0"/>
              <a:t>Permohonan kepd Ka</a:t>
            </a:r>
          </a:p>
          <a:p>
            <a:pPr algn="l" eaLnBrk="1" hangingPunct="1">
              <a:lnSpc>
                <a:spcPct val="50000"/>
              </a:lnSpc>
              <a:spcBef>
                <a:spcPct val="50000"/>
              </a:spcBef>
            </a:pPr>
            <a:r>
              <a:rPr lang="en-US" altLang="x-none" sz="1400" b="0"/>
              <a:t>  Din</a:t>
            </a:r>
            <a:r>
              <a:rPr lang="id-ID" altLang="x-none" sz="1400" b="0"/>
              <a:t>Kes</a:t>
            </a:r>
            <a:r>
              <a:rPr lang="en-US" altLang="x-none" sz="1400" b="0"/>
              <a:t> Prov</a:t>
            </a:r>
          </a:p>
          <a:p>
            <a:pPr algn="l" eaLnBrk="1" hangingPunct="1">
              <a:lnSpc>
                <a:spcPct val="50000"/>
              </a:lnSpc>
              <a:spcBef>
                <a:spcPct val="50000"/>
              </a:spcBef>
            </a:pPr>
            <a:endParaRPr lang="en-US" altLang="x-none" sz="1400" b="0"/>
          </a:p>
        </p:txBody>
      </p:sp>
      <p:sp>
        <p:nvSpPr>
          <p:cNvPr id="8214" name="Text Box 22"/>
          <p:cNvSpPr txBox="1">
            <a:spLocks noChangeArrowheads="1"/>
          </p:cNvSpPr>
          <p:nvPr/>
        </p:nvSpPr>
        <p:spPr bwMode="auto">
          <a:xfrm>
            <a:off x="5240338" y="4959351"/>
            <a:ext cx="2386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80000"/>
              </a:lnSpc>
              <a:spcBef>
                <a:spcPct val="50000"/>
              </a:spcBef>
              <a:buFontTx/>
              <a:buChar char="•"/>
            </a:pPr>
            <a:r>
              <a:rPr lang="en-US" altLang="x-none" sz="1400" b="0"/>
              <a:t>Tempat menyelesaikan pendidikan</a:t>
            </a:r>
          </a:p>
        </p:txBody>
      </p:sp>
      <p:sp>
        <p:nvSpPr>
          <p:cNvPr id="8215" name="Text Box 23"/>
          <p:cNvSpPr txBox="1">
            <a:spLocks noChangeArrowheads="1"/>
          </p:cNvSpPr>
          <p:nvPr/>
        </p:nvSpPr>
        <p:spPr bwMode="auto">
          <a:xfrm>
            <a:off x="5151438" y="5957888"/>
            <a:ext cx="24749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Black" charset="0"/>
              </a:defRPr>
            </a:lvl1pPr>
            <a:lvl2pPr marL="742950" indent="-285750" eaLnBrk="0" hangingPunct="0">
              <a:defRPr sz="2400" b="1">
                <a:solidFill>
                  <a:schemeClr val="tx1"/>
                </a:solidFill>
                <a:latin typeface="Arial Black" charset="0"/>
              </a:defRPr>
            </a:lvl2pPr>
            <a:lvl3pPr marL="1143000" indent="-228600" eaLnBrk="0" hangingPunct="0">
              <a:defRPr sz="2400" b="1">
                <a:solidFill>
                  <a:schemeClr val="tx1"/>
                </a:solidFill>
                <a:latin typeface="Arial Black" charset="0"/>
              </a:defRPr>
            </a:lvl3pPr>
            <a:lvl4pPr marL="1600200" indent="-228600" eaLnBrk="0" hangingPunct="0">
              <a:defRPr sz="2400" b="1">
                <a:solidFill>
                  <a:schemeClr val="tx1"/>
                </a:solidFill>
                <a:latin typeface="Arial Black" charset="0"/>
              </a:defRPr>
            </a:lvl4pPr>
            <a:lvl5pPr marL="2057400" indent="-228600" eaLnBrk="0" hangingPunct="0">
              <a:defRPr sz="2400" b="1">
                <a:solidFill>
                  <a:schemeClr val="tx1"/>
                </a:solidFill>
                <a:latin typeface="Arial Black" charset="0"/>
              </a:defRPr>
            </a:lvl5pPr>
            <a:lvl6pPr marL="2514600" indent="-228600" algn="ctr" eaLnBrk="0" fontAlgn="base" hangingPunct="0">
              <a:spcBef>
                <a:spcPct val="0"/>
              </a:spcBef>
              <a:spcAft>
                <a:spcPct val="0"/>
              </a:spcAft>
              <a:defRPr sz="2400" b="1">
                <a:solidFill>
                  <a:schemeClr val="tx1"/>
                </a:solidFill>
                <a:latin typeface="Arial Black" charset="0"/>
              </a:defRPr>
            </a:lvl6pPr>
            <a:lvl7pPr marL="2971800" indent="-228600" algn="ctr" eaLnBrk="0" fontAlgn="base" hangingPunct="0">
              <a:spcBef>
                <a:spcPct val="0"/>
              </a:spcBef>
              <a:spcAft>
                <a:spcPct val="0"/>
              </a:spcAft>
              <a:defRPr sz="2400" b="1">
                <a:solidFill>
                  <a:schemeClr val="tx1"/>
                </a:solidFill>
                <a:latin typeface="Arial Black" charset="0"/>
              </a:defRPr>
            </a:lvl7pPr>
            <a:lvl8pPr marL="3429000" indent="-228600" algn="ctr" eaLnBrk="0" fontAlgn="base" hangingPunct="0">
              <a:spcBef>
                <a:spcPct val="0"/>
              </a:spcBef>
              <a:spcAft>
                <a:spcPct val="0"/>
              </a:spcAft>
              <a:defRPr sz="2400" b="1">
                <a:solidFill>
                  <a:schemeClr val="tx1"/>
                </a:solidFill>
                <a:latin typeface="Arial Black" charset="0"/>
              </a:defRPr>
            </a:lvl8pPr>
            <a:lvl9pPr marL="3886200" indent="-228600" algn="ctr" eaLnBrk="0" fontAlgn="base" hangingPunct="0">
              <a:spcBef>
                <a:spcPct val="0"/>
              </a:spcBef>
              <a:spcAft>
                <a:spcPct val="0"/>
              </a:spcAft>
              <a:defRPr sz="2400" b="1">
                <a:solidFill>
                  <a:schemeClr val="tx1"/>
                </a:solidFill>
                <a:latin typeface="Arial Black" charset="0"/>
              </a:defRPr>
            </a:lvl9pPr>
          </a:lstStyle>
          <a:p>
            <a:pPr algn="l" eaLnBrk="1" hangingPunct="1">
              <a:lnSpc>
                <a:spcPct val="80000"/>
              </a:lnSpc>
              <a:spcBef>
                <a:spcPct val="50000"/>
              </a:spcBef>
              <a:buFontTx/>
              <a:buChar char="•"/>
            </a:pPr>
            <a:r>
              <a:rPr lang="en-US" altLang="x-none" sz="1400" b="0"/>
              <a:t>5 (lima) Tahun</a:t>
            </a:r>
          </a:p>
        </p:txBody>
      </p:sp>
    </p:spTree>
    <p:extLst>
      <p:ext uri="{BB962C8B-B14F-4D97-AF65-F5344CB8AC3E}">
        <p14:creationId xmlns:p14="http://schemas.microsoft.com/office/powerpoint/2010/main" val="31792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696" y="5098389"/>
            <a:ext cx="9042400" cy="948482"/>
          </a:xfrm>
        </p:spPr>
        <p:style>
          <a:lnRef idx="1">
            <a:schemeClr val="accent1"/>
          </a:lnRef>
          <a:fillRef idx="3">
            <a:schemeClr val="accent1"/>
          </a:fillRef>
          <a:effectRef idx="2">
            <a:schemeClr val="accent1"/>
          </a:effectRef>
          <a:fontRef idx="minor">
            <a:schemeClr val="lt1"/>
          </a:fontRef>
        </p:style>
        <p:txBody>
          <a:bodyPr>
            <a:normAutofit/>
          </a:bodyPr>
          <a:lstStyle/>
          <a:p>
            <a:pPr algn="just"/>
            <a:r>
              <a:rPr lang="en-US" sz="2400" dirty="0" err="1">
                <a:latin typeface="Arial" panose="020B0604020202020204" pitchFamily="34" charset="0"/>
                <a:cs typeface="Arial" panose="020B0604020202020204" pitchFamily="34" charset="0"/>
              </a:rPr>
              <a:t>Persyaratan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registrasi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ulang</a:t>
            </a:r>
            <a:r>
              <a:rPr lang="en-US" sz="2400" dirty="0">
                <a:latin typeface="Arial" panose="020B0604020202020204" pitchFamily="34" charset="0"/>
                <a:cs typeface="Arial" panose="020B0604020202020204" pitchFamily="34" charset="0"/>
              </a:rPr>
              <a:t> pun </a:t>
            </a:r>
            <a:r>
              <a:rPr lang="en-US" sz="2400" dirty="0" err="1">
                <a:latin typeface="Arial" panose="020B0604020202020204" pitchFamily="34" charset="0"/>
                <a:cs typeface="Arial" panose="020B0604020202020204" pitchFamily="34" charset="0"/>
              </a:rPr>
              <a:t>membutuhkan</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sertifikat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kompetensi</a:t>
            </a:r>
            <a:endParaRPr lang="en-US" sz="2400" b="1" dirty="0">
              <a:latin typeface="Arial" panose="020B0604020202020204" pitchFamily="34" charset="0"/>
              <a:cs typeface="Arial" panose="020B0604020202020204" pitchFamily="34" charset="0"/>
            </a:endParaRPr>
          </a:p>
        </p:txBody>
      </p:sp>
      <p:sp>
        <p:nvSpPr>
          <p:cNvPr id="3" name="Rectangle 2"/>
          <p:cNvSpPr/>
          <p:nvPr/>
        </p:nvSpPr>
        <p:spPr>
          <a:xfrm>
            <a:off x="1009915" y="764704"/>
            <a:ext cx="8232576"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dirty="0" err="1">
                <a:latin typeface="Arial" panose="020B0604020202020204" pitchFamily="34" charset="0"/>
                <a:cs typeface="Arial" panose="020B0604020202020204" pitchFamily="34" charset="0"/>
              </a:rPr>
              <a:t>Persyaratan</a:t>
            </a:r>
            <a:r>
              <a:rPr lang="en-US" sz="2000" dirty="0">
                <a:latin typeface="Arial" panose="020B0604020202020204" pitchFamily="34" charset="0"/>
                <a:cs typeface="Arial" panose="020B0604020202020204" pitchFamily="34" charset="0"/>
              </a:rPr>
              <a:t> STR :</a:t>
            </a:r>
          </a:p>
          <a:p>
            <a:pPr marL="457200" indent="-457200" algn="just">
              <a:buAutoNum type="alphaLcPeriod"/>
            </a:pPr>
            <a:r>
              <a:rPr lang="en-US" sz="2000" dirty="0" err="1">
                <a:latin typeface="Arial" panose="020B0604020202020204" pitchFamily="34" charset="0"/>
                <a:cs typeface="Arial" panose="020B0604020202020204" pitchFamily="34" charset="0"/>
              </a:rPr>
              <a:t>memiliki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ijazah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pendidikan</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bidang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kesehatan</a:t>
            </a:r>
            <a:r>
              <a:rPr lang="en-US" sz="2000" dirty="0">
                <a:latin typeface="Arial" panose="020B0604020202020204" pitchFamily="34" charset="0"/>
                <a:cs typeface="Arial" panose="020B0604020202020204" pitchFamily="34" charset="0"/>
              </a:rPr>
              <a:t>; </a:t>
            </a:r>
          </a:p>
          <a:p>
            <a:pPr marL="457200" indent="-457200" algn="just">
              <a:buAutoNum type="alphaLcPeriod"/>
            </a:pPr>
            <a:r>
              <a:rPr lang="en-US" sz="2000" dirty="0" err="1">
                <a:latin typeface="Arial" panose="020B0604020202020204" pitchFamily="34" charset="0"/>
                <a:cs typeface="Arial" panose="020B0604020202020204" pitchFamily="34" charset="0"/>
              </a:rPr>
              <a:t>memiliki</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Sertifikat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Kompetensi</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Sertifikat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Profesi</a:t>
            </a:r>
            <a:r>
              <a:rPr lang="en-US" sz="2000" dirty="0">
                <a:latin typeface="Arial" panose="020B0604020202020204" pitchFamily="34" charset="0"/>
                <a:cs typeface="Arial" panose="020B0604020202020204" pitchFamily="34" charset="0"/>
              </a:rPr>
              <a:t>; </a:t>
            </a:r>
          </a:p>
          <a:p>
            <a:pPr marL="457200" indent="-457200" algn="just">
              <a:buAutoNum type="alphaLcPeriod"/>
            </a:pPr>
            <a:r>
              <a:rPr lang="en-US" sz="2000" dirty="0" err="1">
                <a:latin typeface="Arial" panose="020B0604020202020204" pitchFamily="34" charset="0"/>
                <a:cs typeface="Arial" panose="020B0604020202020204" pitchFamily="34" charset="0"/>
              </a:rPr>
              <a:t>memiliki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surat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keterangan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sehat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fisik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mental; </a:t>
            </a:r>
          </a:p>
          <a:p>
            <a:pPr marL="457200" indent="-457200" algn="just">
              <a:buAutoNum type="alphaLcPeriod"/>
            </a:pPr>
            <a:r>
              <a:rPr lang="en-US" sz="2000" dirty="0" err="1">
                <a:latin typeface="Arial" panose="020B0604020202020204" pitchFamily="34" charset="0"/>
                <a:cs typeface="Arial" panose="020B0604020202020204" pitchFamily="34" charset="0"/>
              </a:rPr>
              <a:t>memiliki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surat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pernyataan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telah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mengucapkan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sumpah</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janji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p>
          <a:p>
            <a:pPr marL="457200" indent="-457200" algn="just">
              <a:buAutoNum type="alphaLcPeriod"/>
            </a:pPr>
            <a:r>
              <a:rPr lang="en-US" sz="2000" dirty="0" err="1">
                <a:latin typeface="Arial" panose="020B0604020202020204" pitchFamily="34" charset="0"/>
                <a:cs typeface="Arial" panose="020B0604020202020204" pitchFamily="34" charset="0"/>
              </a:rPr>
              <a:t>membuat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pernyataan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mematuhi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melaksanakan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ketentuan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etika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profesi</a:t>
            </a:r>
            <a:r>
              <a:rPr lang="en-US" sz="2000" dirty="0">
                <a:latin typeface="Arial" panose="020B0604020202020204" pitchFamily="34" charset="0"/>
                <a:cs typeface="Arial" panose="020B0604020202020204" pitchFamily="34" charset="0"/>
              </a:rPr>
              <a:t>. </a:t>
            </a:r>
          </a:p>
        </p:txBody>
      </p:sp>
      <p:sp>
        <p:nvSpPr>
          <p:cNvPr id="4" name="Rectangle 3"/>
          <p:cNvSpPr/>
          <p:nvPr/>
        </p:nvSpPr>
        <p:spPr>
          <a:xfrm>
            <a:off x="4943872" y="3762544"/>
            <a:ext cx="6528725"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sz="2400" dirty="0">
                <a:latin typeface="Arial" panose="020B0604020202020204" pitchFamily="34" charset="0"/>
                <a:cs typeface="Arial" panose="020B0604020202020204" pitchFamily="34" charset="0"/>
              </a:rPr>
              <a:t>STR </a:t>
            </a:r>
            <a:r>
              <a:rPr lang="en-US" sz="2400" dirty="0" err="1">
                <a:latin typeface="Arial" panose="020B0604020202020204" pitchFamily="34" charset="0"/>
                <a:cs typeface="Arial" panose="020B0604020202020204" pitchFamily="34" charset="0"/>
              </a:rPr>
              <a:t>berlaku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selama</a:t>
            </a:r>
            <a:r>
              <a:rPr lang="en-US" sz="2400" dirty="0">
                <a:latin typeface="Arial" panose="020B0604020202020204" pitchFamily="34" charset="0"/>
                <a:cs typeface="Arial" panose="020B0604020202020204" pitchFamily="34" charset="0"/>
              </a:rPr>
              <a:t> 5 (lima) </a:t>
            </a:r>
            <a:r>
              <a:rPr lang="en-US" sz="2400" dirty="0" err="1">
                <a:latin typeface="Arial" panose="020B0604020202020204" pitchFamily="34" charset="0"/>
                <a:cs typeface="Arial" panose="020B0604020202020204" pitchFamily="34" charset="0"/>
              </a:rPr>
              <a:t>tahun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diregistrasi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ulang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setelah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memenuhi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persyaratan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19839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56822">
            <a:off x="6145479" y="532983"/>
            <a:ext cx="5679371" cy="798984"/>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sz="2400" dirty="0" err="1">
                <a:latin typeface="Arial" panose="020B0604020202020204" pitchFamily="34" charset="0"/>
                <a:cs typeface="Arial" panose="020B0604020202020204" pitchFamily="34" charset="0"/>
              </a:rPr>
              <a:t>Sertifikat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kompetensi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berlaku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selama</a:t>
            </a:r>
            <a:r>
              <a:rPr lang="en-US" sz="2400" dirty="0">
                <a:latin typeface="Arial" panose="020B0604020202020204" pitchFamily="34" charset="0"/>
                <a:cs typeface="Arial" panose="020B0604020202020204" pitchFamily="34" charset="0"/>
              </a:rPr>
              <a:t> 5 </a:t>
            </a:r>
            <a:r>
              <a:rPr lang="en-US" sz="2400" dirty="0" err="1">
                <a:latin typeface="Arial" panose="020B0604020202020204" pitchFamily="34" charset="0"/>
                <a:cs typeface="Arial" panose="020B0604020202020204" pitchFamily="34" charset="0"/>
              </a:rPr>
              <a:t>tahun</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914400" y="1732013"/>
            <a:ext cx="6381056" cy="2554545"/>
          </a:xfrm>
          <a:prstGeom prst="rect">
            <a:avLst/>
          </a:prstGeom>
        </p:spPr>
        <p:txBody>
          <a:bodyPr wrap="square">
            <a:spAutoFit/>
          </a:bodyPr>
          <a:lstStyle/>
          <a:p>
            <a:pPr algn="just"/>
            <a:r>
              <a:rPr lang="en-US" sz="2000" dirty="0" err="1">
                <a:latin typeface="Arial" panose="020B0604020202020204" pitchFamily="34" charset="0"/>
                <a:cs typeface="Arial" panose="020B0604020202020204" pitchFamily="34" charset="0"/>
              </a:rPr>
              <a:t>Mahasiswa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bidang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kesehatan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akhir</a:t>
            </a:r>
            <a:r>
              <a:rPr lang="en-US" sz="2000" dirty="0">
                <a:latin typeface="Arial" panose="020B0604020202020204" pitchFamily="34" charset="0"/>
                <a:cs typeface="Arial" panose="020B0604020202020204" pitchFamily="34" charset="0"/>
              </a:rPr>
              <a:t> masa </a:t>
            </a:r>
            <a:r>
              <a:rPr lang="en-US" sz="2000" dirty="0" err="1">
                <a:latin typeface="Arial" panose="020B0604020202020204" pitchFamily="34" charset="0"/>
                <a:cs typeface="Arial" panose="020B0604020202020204" pitchFamily="34" charset="0"/>
              </a:rPr>
              <a:t>pendidikan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vokasi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harus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mengikuti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Kompetensi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secara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nasional</a:t>
            </a:r>
            <a:r>
              <a:rPr lang="en-US" sz="2000" dirty="0">
                <a:latin typeface="Arial" panose="020B0604020202020204" pitchFamily="34" charset="0"/>
                <a:cs typeface="Arial" panose="020B0604020202020204" pitchFamily="34" charset="0"/>
              </a:rPr>
              <a:t>. </a:t>
            </a:r>
          </a:p>
          <a:p>
            <a:pPr algn="just"/>
            <a:endParaRPr lang="en-US" sz="2000" dirty="0">
              <a:latin typeface="Arial" panose="020B0604020202020204" pitchFamily="34" charset="0"/>
              <a:cs typeface="Arial" panose="020B0604020202020204" pitchFamily="34" charset="0"/>
            </a:endParaRPr>
          </a:p>
          <a:p>
            <a:pPr algn="just"/>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Kompetensi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diselenggarakan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oleh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Perguruan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Tinggi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bekerja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Organisasi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Iembaga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pelatihan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lembaga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sertifikasi</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terakreditasi</a:t>
            </a:r>
            <a:r>
              <a:rPr lang="en-US" sz="2000" dirty="0">
                <a:latin typeface="Arial" panose="020B0604020202020204" pitchFamily="34" charset="0"/>
                <a:cs typeface="Arial" panose="020B0604020202020204" pitchFamily="34" charset="0"/>
              </a:rPr>
              <a:t>. </a:t>
            </a:r>
          </a:p>
        </p:txBody>
      </p:sp>
      <p:sp>
        <p:nvSpPr>
          <p:cNvPr id="4" name="Rectangle 3"/>
          <p:cNvSpPr/>
          <p:nvPr/>
        </p:nvSpPr>
        <p:spPr>
          <a:xfrm>
            <a:off x="1199456" y="4437113"/>
            <a:ext cx="6096000" cy="1015663"/>
          </a:xfrm>
          <a:prstGeom prst="rect">
            <a:avLst/>
          </a:prstGeom>
        </p:spPr>
        <p:txBody>
          <a:bodyPr>
            <a:spAutoFit/>
          </a:bodyPr>
          <a:lstStyle/>
          <a:p>
            <a:pPr algn="just"/>
            <a:r>
              <a:rPr lang="en-US" sz="2000" dirty="0" err="1">
                <a:latin typeface="Arial" panose="020B0604020202020204" pitchFamily="34" charset="0"/>
                <a:cs typeface="Arial" panose="020B0604020202020204" pitchFamily="34" charset="0"/>
              </a:rPr>
              <a:t>Mahasiswa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pendidikan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vokasi</a:t>
            </a:r>
            <a:r>
              <a:rPr lang="en-US" sz="2000" dirty="0">
                <a:latin typeface="Arial" panose="020B0604020202020204" pitchFamily="34" charset="0"/>
                <a:cs typeface="Arial" panose="020B0604020202020204" pitchFamily="34" charset="0"/>
              </a:rPr>
              <a:t> yang lulus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Kompetensi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memperoleh</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Sertifikat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Kompetensi</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yang </a:t>
            </a:r>
            <a:r>
              <a:rPr lang="en-US" sz="2000" dirty="0" err="1">
                <a:latin typeface="Arial" panose="020B0604020202020204" pitchFamily="34" charset="0"/>
                <a:cs typeface="Arial" panose="020B0604020202020204" pitchFamily="34" charset="0"/>
              </a:rPr>
              <a:t>diterbitkan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oleh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Perguruan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Tinggi</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09637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2553"/>
          </a:xfrm>
        </p:spPr>
        <p:txBody>
          <a:bodyPr/>
          <a:lstStyle/>
          <a:p>
            <a:r>
              <a:rPr lang="en-US" dirty="0"/>
              <a:t>STRTTK &amp; SIPTTK …….. Why???</a:t>
            </a:r>
          </a:p>
        </p:txBody>
      </p:sp>
      <p:sp>
        <p:nvSpPr>
          <p:cNvPr id="3" name="Content Placeholder 2"/>
          <p:cNvSpPr>
            <a:spLocks noGrp="1"/>
          </p:cNvSpPr>
          <p:nvPr>
            <p:ph idx="1"/>
          </p:nvPr>
        </p:nvSpPr>
        <p:spPr/>
        <p:txBody>
          <a:bodyPr>
            <a:normAutofit fontScale="92500" lnSpcReduction="10000"/>
          </a:bodyPr>
          <a:lstStyle/>
          <a:p>
            <a:r>
              <a:rPr lang="en-US" dirty="0"/>
              <a:t>UU 36 2014</a:t>
            </a:r>
          </a:p>
          <a:p>
            <a:pPr lvl="1"/>
            <a:r>
              <a:rPr lang="en-US" dirty="0" err="1"/>
              <a:t>Pasal</a:t>
            </a:r>
            <a:r>
              <a:rPr lang="en-US" dirty="0"/>
              <a:t> 44; </a:t>
            </a:r>
            <a:r>
              <a:rPr lang="en-US" dirty="0" err="1"/>
              <a:t>Setiap</a:t>
            </a:r>
            <a:r>
              <a:rPr lang="en-US" dirty="0"/>
              <a:t> NAKES </a:t>
            </a:r>
            <a:r>
              <a:rPr lang="en-US" dirty="0" err="1"/>
              <a:t>yg</a:t>
            </a:r>
            <a:r>
              <a:rPr lang="en-US" dirty="0"/>
              <a:t> </a:t>
            </a:r>
            <a:r>
              <a:rPr lang="en-US" dirty="0" err="1"/>
              <a:t>menjalankan</a:t>
            </a:r>
            <a:r>
              <a:rPr lang="en-US" dirty="0"/>
              <a:t> </a:t>
            </a:r>
            <a:r>
              <a:rPr lang="en-US" dirty="0" err="1"/>
              <a:t>praktek</a:t>
            </a:r>
            <a:r>
              <a:rPr lang="en-US" dirty="0"/>
              <a:t> </a:t>
            </a:r>
            <a:r>
              <a:rPr lang="en-US" dirty="0" err="1"/>
              <a:t>wajib</a:t>
            </a:r>
            <a:r>
              <a:rPr lang="en-US" dirty="0"/>
              <a:t> </a:t>
            </a:r>
            <a:r>
              <a:rPr lang="en-US" dirty="0" err="1"/>
              <a:t>memiliki</a:t>
            </a:r>
            <a:r>
              <a:rPr lang="en-US" dirty="0"/>
              <a:t> STR</a:t>
            </a:r>
          </a:p>
          <a:p>
            <a:pPr lvl="1"/>
            <a:r>
              <a:rPr lang="en-US" dirty="0" err="1"/>
              <a:t>Pasal</a:t>
            </a:r>
            <a:r>
              <a:rPr lang="en-US" dirty="0"/>
              <a:t> 46; </a:t>
            </a:r>
            <a:r>
              <a:rPr lang="en-US" dirty="0" err="1"/>
              <a:t>Setiap</a:t>
            </a:r>
            <a:r>
              <a:rPr lang="en-US" dirty="0"/>
              <a:t> NAKES </a:t>
            </a:r>
            <a:r>
              <a:rPr lang="en-US" dirty="0" err="1"/>
              <a:t>yg</a:t>
            </a:r>
            <a:r>
              <a:rPr lang="en-US" dirty="0"/>
              <a:t> </a:t>
            </a:r>
            <a:r>
              <a:rPr lang="en-US" dirty="0" err="1"/>
              <a:t>menjalankan</a:t>
            </a:r>
            <a:r>
              <a:rPr lang="en-US" dirty="0"/>
              <a:t> </a:t>
            </a:r>
            <a:r>
              <a:rPr lang="en-US" dirty="0" err="1"/>
              <a:t>praktek</a:t>
            </a:r>
            <a:r>
              <a:rPr lang="en-US" dirty="0"/>
              <a:t> </a:t>
            </a:r>
            <a:r>
              <a:rPr lang="en-US" dirty="0" err="1"/>
              <a:t>dibidang</a:t>
            </a:r>
            <a:r>
              <a:rPr lang="en-US" dirty="0"/>
              <a:t> YANKES </a:t>
            </a:r>
            <a:r>
              <a:rPr lang="en-US" dirty="0" err="1"/>
              <a:t>wajib</a:t>
            </a:r>
            <a:r>
              <a:rPr lang="en-US" dirty="0"/>
              <a:t> </a:t>
            </a:r>
            <a:r>
              <a:rPr lang="en-US" dirty="0" err="1"/>
              <a:t>memiliki</a:t>
            </a:r>
            <a:r>
              <a:rPr lang="en-US" dirty="0"/>
              <a:t> IJIN - SIP</a:t>
            </a:r>
          </a:p>
          <a:p>
            <a:r>
              <a:rPr lang="en-US" dirty="0"/>
              <a:t>PMK</a:t>
            </a:r>
          </a:p>
          <a:p>
            <a:pPr lvl="1"/>
            <a:r>
              <a:rPr lang="en-US" dirty="0"/>
              <a:t>PMK 889 2011 – </a:t>
            </a:r>
            <a:r>
              <a:rPr lang="en-US" dirty="0" err="1"/>
              <a:t>Pasal</a:t>
            </a:r>
            <a:r>
              <a:rPr lang="en-US" dirty="0"/>
              <a:t> 2; </a:t>
            </a:r>
            <a:r>
              <a:rPr lang="en-US" dirty="0" err="1"/>
              <a:t>Setiap</a:t>
            </a:r>
            <a:r>
              <a:rPr lang="en-US" dirty="0"/>
              <a:t> TENAGA KEFARMASIAN </a:t>
            </a:r>
            <a:r>
              <a:rPr lang="en-US" dirty="0" err="1"/>
              <a:t>yg</a:t>
            </a:r>
            <a:r>
              <a:rPr lang="en-US" dirty="0"/>
              <a:t> </a:t>
            </a:r>
            <a:r>
              <a:rPr lang="en-US" dirty="0" err="1"/>
              <a:t>menjalankan</a:t>
            </a:r>
            <a:r>
              <a:rPr lang="en-US" dirty="0"/>
              <a:t> </a:t>
            </a:r>
            <a:r>
              <a:rPr lang="en-US" dirty="0" err="1"/>
              <a:t>Pekerjaan</a:t>
            </a:r>
            <a:r>
              <a:rPr lang="en-US" dirty="0"/>
              <a:t> </a:t>
            </a:r>
            <a:r>
              <a:rPr lang="en-US" dirty="0" err="1"/>
              <a:t>Kefarmasian</a:t>
            </a:r>
            <a:r>
              <a:rPr lang="en-US" dirty="0"/>
              <a:t> </a:t>
            </a:r>
            <a:r>
              <a:rPr lang="en-US" dirty="0" err="1"/>
              <a:t>wajib</a:t>
            </a:r>
            <a:r>
              <a:rPr lang="en-US" dirty="0"/>
              <a:t> </a:t>
            </a:r>
            <a:r>
              <a:rPr lang="en-US" dirty="0" err="1"/>
              <a:t>memiliki</a:t>
            </a:r>
            <a:r>
              <a:rPr lang="en-US" dirty="0"/>
              <a:t> STR ----- STRA/STRTTK</a:t>
            </a:r>
          </a:p>
          <a:p>
            <a:pPr lvl="1"/>
            <a:r>
              <a:rPr lang="en-US" dirty="0"/>
              <a:t>PMK 31 2016 – </a:t>
            </a:r>
            <a:r>
              <a:rPr lang="en-US" dirty="0" err="1"/>
              <a:t>Pasal</a:t>
            </a:r>
            <a:r>
              <a:rPr lang="en-US" dirty="0"/>
              <a:t> 17; </a:t>
            </a:r>
            <a:r>
              <a:rPr lang="en-US" dirty="0" err="1"/>
              <a:t>Setiap</a:t>
            </a:r>
            <a:r>
              <a:rPr lang="en-US" dirty="0"/>
              <a:t> TENAGA KEFARMASIAN </a:t>
            </a:r>
            <a:r>
              <a:rPr lang="en-US" dirty="0" err="1"/>
              <a:t>yg</a:t>
            </a:r>
            <a:r>
              <a:rPr lang="en-US" dirty="0"/>
              <a:t> </a:t>
            </a:r>
            <a:r>
              <a:rPr lang="en-US" dirty="0" err="1"/>
              <a:t>menjalankan</a:t>
            </a:r>
            <a:r>
              <a:rPr lang="en-US" dirty="0"/>
              <a:t> </a:t>
            </a:r>
            <a:r>
              <a:rPr lang="en-US" dirty="0" err="1"/>
              <a:t>Pekerjaan</a:t>
            </a:r>
            <a:r>
              <a:rPr lang="en-US" dirty="0"/>
              <a:t> </a:t>
            </a:r>
            <a:r>
              <a:rPr lang="en-US" dirty="0" err="1"/>
              <a:t>Kefarmasian</a:t>
            </a:r>
            <a:r>
              <a:rPr lang="en-US" dirty="0"/>
              <a:t> </a:t>
            </a:r>
            <a:r>
              <a:rPr lang="en-US" dirty="0" err="1"/>
              <a:t>wajib</a:t>
            </a:r>
            <a:r>
              <a:rPr lang="en-US" dirty="0"/>
              <a:t> </a:t>
            </a:r>
            <a:r>
              <a:rPr lang="en-US" dirty="0" err="1"/>
              <a:t>memiliki</a:t>
            </a:r>
            <a:r>
              <a:rPr lang="en-US" dirty="0"/>
              <a:t> SURAT IZIN </a:t>
            </a:r>
            <a:r>
              <a:rPr lang="en-US" dirty="0" err="1"/>
              <a:t>sesuai</a:t>
            </a:r>
            <a:r>
              <a:rPr lang="en-US" dirty="0"/>
              <a:t> dg </a:t>
            </a:r>
            <a:r>
              <a:rPr lang="en-US" dirty="0" err="1"/>
              <a:t>tempat</a:t>
            </a:r>
            <a:r>
              <a:rPr lang="en-US" dirty="0"/>
              <a:t> </a:t>
            </a:r>
            <a:r>
              <a:rPr lang="en-US" dirty="0" err="1"/>
              <a:t>bekerja</a:t>
            </a:r>
            <a:r>
              <a:rPr lang="en-US" dirty="0"/>
              <a:t> ---- SIPA/ SIPTTK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2553"/>
          </a:xfrm>
        </p:spPr>
        <p:txBody>
          <a:bodyPr>
            <a:normAutofit fontScale="90000"/>
          </a:bodyPr>
          <a:lstStyle/>
          <a:p>
            <a:r>
              <a:rPr lang="en-US" dirty="0"/>
              <a:t>STRTTK &amp; SIPTTK …….. Why Not???</a:t>
            </a:r>
          </a:p>
        </p:txBody>
      </p:sp>
      <p:sp>
        <p:nvSpPr>
          <p:cNvPr id="3" name="Content Placeholder 2"/>
          <p:cNvSpPr>
            <a:spLocks noGrp="1"/>
          </p:cNvSpPr>
          <p:nvPr>
            <p:ph idx="1"/>
          </p:nvPr>
        </p:nvSpPr>
        <p:spPr>
          <a:xfrm>
            <a:off x="836023" y="2047164"/>
            <a:ext cx="10668589" cy="4490114"/>
          </a:xfrm>
        </p:spPr>
        <p:txBody>
          <a:bodyPr>
            <a:normAutofit/>
          </a:bodyPr>
          <a:lstStyle/>
          <a:p>
            <a:r>
              <a:rPr lang="en-US" dirty="0"/>
              <a:t>UU 36 2009 (KESEHATAN)</a:t>
            </a:r>
          </a:p>
          <a:p>
            <a:pPr lvl="1"/>
            <a:r>
              <a:rPr lang="en-US" dirty="0" err="1"/>
              <a:t>Setiap</a:t>
            </a:r>
            <a:r>
              <a:rPr lang="en-US" dirty="0"/>
              <a:t> </a:t>
            </a:r>
            <a:r>
              <a:rPr lang="en-US" dirty="0" err="1"/>
              <a:t>orang</a:t>
            </a:r>
            <a:r>
              <a:rPr lang="en-US" dirty="0"/>
              <a:t> </a:t>
            </a:r>
            <a:r>
              <a:rPr lang="en-US" dirty="0" err="1"/>
              <a:t>tanpa</a:t>
            </a:r>
            <a:r>
              <a:rPr lang="en-US" dirty="0"/>
              <a:t> </a:t>
            </a:r>
            <a:r>
              <a:rPr lang="en-US" dirty="0" err="1"/>
              <a:t>keahlian</a:t>
            </a:r>
            <a:r>
              <a:rPr lang="en-US" dirty="0"/>
              <a:t> </a:t>
            </a:r>
            <a:r>
              <a:rPr lang="en-US" dirty="0" err="1"/>
              <a:t>dan</a:t>
            </a:r>
            <a:r>
              <a:rPr lang="en-US" dirty="0"/>
              <a:t> </a:t>
            </a:r>
            <a:r>
              <a:rPr lang="en-US" dirty="0" err="1"/>
              <a:t>kewenangan</a:t>
            </a:r>
            <a:r>
              <a:rPr lang="en-US" dirty="0"/>
              <a:t> </a:t>
            </a:r>
            <a:r>
              <a:rPr lang="en-US" dirty="0" err="1"/>
              <a:t>melakukan</a:t>
            </a:r>
            <a:r>
              <a:rPr lang="en-US" dirty="0"/>
              <a:t> </a:t>
            </a:r>
            <a:r>
              <a:rPr lang="en-US" dirty="0" err="1"/>
              <a:t>praktek</a:t>
            </a:r>
            <a:r>
              <a:rPr lang="en-US" dirty="0"/>
              <a:t> </a:t>
            </a:r>
            <a:r>
              <a:rPr lang="en-US" dirty="0" err="1"/>
              <a:t>kefarmasian</a:t>
            </a:r>
            <a:r>
              <a:rPr lang="en-US" dirty="0"/>
              <a:t>; </a:t>
            </a:r>
            <a:r>
              <a:rPr lang="en-US" dirty="0" err="1"/>
              <a:t>pidana</a:t>
            </a:r>
            <a:r>
              <a:rPr lang="en-US" dirty="0"/>
              <a:t> paling </a:t>
            </a:r>
            <a:r>
              <a:rPr lang="en-US" dirty="0" err="1"/>
              <a:t>banyak</a:t>
            </a:r>
            <a:r>
              <a:rPr lang="en-US" dirty="0"/>
              <a:t> 100jt (P.198)</a:t>
            </a:r>
          </a:p>
          <a:p>
            <a:pPr lvl="1">
              <a:buNone/>
            </a:pPr>
            <a:endParaRPr lang="en-US" dirty="0"/>
          </a:p>
          <a:p>
            <a:r>
              <a:rPr lang="en-US" dirty="0"/>
              <a:t>UU 36 2014 (KETENTUAN PIDANA)</a:t>
            </a:r>
          </a:p>
          <a:p>
            <a:pPr lvl="1"/>
            <a:r>
              <a:rPr lang="en-US" dirty="0" err="1"/>
              <a:t>Setiap</a:t>
            </a:r>
            <a:r>
              <a:rPr lang="en-US" dirty="0"/>
              <a:t> </a:t>
            </a:r>
            <a:r>
              <a:rPr lang="en-US" dirty="0" err="1"/>
              <a:t>orang</a:t>
            </a:r>
            <a:r>
              <a:rPr lang="en-US" dirty="0"/>
              <a:t> </a:t>
            </a:r>
            <a:r>
              <a:rPr lang="en-US" dirty="0" err="1"/>
              <a:t>yg</a:t>
            </a:r>
            <a:r>
              <a:rPr lang="en-US" dirty="0"/>
              <a:t> </a:t>
            </a:r>
            <a:r>
              <a:rPr lang="en-US" dirty="0" err="1"/>
              <a:t>bukan</a:t>
            </a:r>
            <a:r>
              <a:rPr lang="en-US" dirty="0"/>
              <a:t> NAKES </a:t>
            </a:r>
            <a:r>
              <a:rPr lang="en-US" dirty="0" err="1"/>
              <a:t>melakukan</a:t>
            </a:r>
            <a:r>
              <a:rPr lang="en-US" dirty="0"/>
              <a:t> </a:t>
            </a:r>
            <a:r>
              <a:rPr lang="en-US" dirty="0" err="1"/>
              <a:t>praktik</a:t>
            </a:r>
            <a:r>
              <a:rPr lang="en-US" dirty="0"/>
              <a:t> seolah2 </a:t>
            </a:r>
            <a:r>
              <a:rPr lang="en-US" dirty="0" err="1"/>
              <a:t>sbg</a:t>
            </a:r>
            <a:r>
              <a:rPr lang="en-US" dirty="0"/>
              <a:t> NAKES; </a:t>
            </a:r>
            <a:r>
              <a:rPr lang="en-US" dirty="0" err="1"/>
              <a:t>pidana</a:t>
            </a:r>
            <a:r>
              <a:rPr lang="en-US" dirty="0"/>
              <a:t> 5 </a:t>
            </a:r>
            <a:r>
              <a:rPr lang="en-US" dirty="0" err="1"/>
              <a:t>thn</a:t>
            </a:r>
            <a:r>
              <a:rPr lang="en-US" dirty="0"/>
              <a:t> </a:t>
            </a:r>
            <a:r>
              <a:rPr lang="en-US" dirty="0" err="1"/>
              <a:t>penjara</a:t>
            </a:r>
            <a:r>
              <a:rPr lang="en-US" dirty="0"/>
              <a:t> (P.83)</a:t>
            </a:r>
          </a:p>
          <a:p>
            <a:pPr lvl="1"/>
            <a:r>
              <a:rPr lang="en-US" dirty="0" err="1"/>
              <a:t>Setiap</a:t>
            </a:r>
            <a:r>
              <a:rPr lang="en-US" dirty="0"/>
              <a:t> NAKES </a:t>
            </a:r>
            <a:r>
              <a:rPr lang="en-US" dirty="0" err="1"/>
              <a:t>melakukan</a:t>
            </a:r>
            <a:r>
              <a:rPr lang="en-US" dirty="0"/>
              <a:t> </a:t>
            </a:r>
            <a:r>
              <a:rPr lang="en-US" dirty="0" err="1"/>
              <a:t>praktik</a:t>
            </a:r>
            <a:r>
              <a:rPr lang="en-US" dirty="0"/>
              <a:t> </a:t>
            </a:r>
            <a:r>
              <a:rPr lang="en-US" dirty="0" err="1"/>
              <a:t>tanpa</a:t>
            </a:r>
            <a:r>
              <a:rPr lang="en-US" dirty="0"/>
              <a:t> </a:t>
            </a:r>
            <a:r>
              <a:rPr lang="en-US" dirty="0" err="1"/>
              <a:t>memiliki</a:t>
            </a:r>
            <a:r>
              <a:rPr lang="en-US" dirty="0"/>
              <a:t> STR;  </a:t>
            </a:r>
            <a:r>
              <a:rPr lang="en-US" dirty="0" err="1"/>
              <a:t>denda</a:t>
            </a:r>
            <a:r>
              <a:rPr lang="en-US" dirty="0"/>
              <a:t> </a:t>
            </a:r>
            <a:r>
              <a:rPr lang="en-US" dirty="0" err="1"/>
              <a:t>pidana</a:t>
            </a:r>
            <a:r>
              <a:rPr lang="en-US" dirty="0"/>
              <a:t> paling </a:t>
            </a:r>
            <a:r>
              <a:rPr lang="en-US" dirty="0" err="1"/>
              <a:t>banyak</a:t>
            </a:r>
            <a:r>
              <a:rPr lang="en-US" dirty="0"/>
              <a:t> 100jt (P.85)</a:t>
            </a:r>
          </a:p>
          <a:p>
            <a:pPr lvl="1"/>
            <a:r>
              <a:rPr lang="en-US" dirty="0" err="1"/>
              <a:t>Setiap</a:t>
            </a:r>
            <a:r>
              <a:rPr lang="en-US" dirty="0"/>
              <a:t> NAKES </a:t>
            </a:r>
            <a:r>
              <a:rPr lang="en-US" dirty="0" err="1"/>
              <a:t>menjalankan</a:t>
            </a:r>
            <a:r>
              <a:rPr lang="en-US" dirty="0"/>
              <a:t> </a:t>
            </a:r>
            <a:r>
              <a:rPr lang="en-US" dirty="0" err="1"/>
              <a:t>praktik</a:t>
            </a:r>
            <a:r>
              <a:rPr lang="en-US" dirty="0"/>
              <a:t> </a:t>
            </a:r>
            <a:r>
              <a:rPr lang="en-US" dirty="0" err="1"/>
              <a:t>tanpa</a:t>
            </a:r>
            <a:r>
              <a:rPr lang="en-US" dirty="0"/>
              <a:t> </a:t>
            </a:r>
            <a:r>
              <a:rPr lang="en-US" dirty="0" err="1"/>
              <a:t>memiliki</a:t>
            </a:r>
            <a:r>
              <a:rPr lang="en-US" dirty="0"/>
              <a:t> IZIN/SIP;  </a:t>
            </a:r>
            <a:r>
              <a:rPr lang="en-US" dirty="0" err="1"/>
              <a:t>denda</a:t>
            </a:r>
            <a:r>
              <a:rPr lang="en-US" dirty="0"/>
              <a:t> </a:t>
            </a:r>
            <a:r>
              <a:rPr lang="en-US" dirty="0" err="1"/>
              <a:t>pidana</a:t>
            </a:r>
            <a:r>
              <a:rPr lang="en-US" dirty="0"/>
              <a:t> paling </a:t>
            </a:r>
            <a:r>
              <a:rPr lang="en-US" dirty="0" err="1"/>
              <a:t>banyak</a:t>
            </a:r>
            <a:r>
              <a:rPr lang="en-US" dirty="0"/>
              <a:t> 100jt (P.85)</a:t>
            </a:r>
          </a:p>
          <a:p>
            <a:pPr lvl="1"/>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Syarat Perpanjangan STRTTK</a:t>
            </a:r>
          </a:p>
        </p:txBody>
      </p:sp>
      <p:sp>
        <p:nvSpPr>
          <p:cNvPr id="3" name="Content Placeholder 2"/>
          <p:cNvSpPr>
            <a:spLocks noGrp="1"/>
          </p:cNvSpPr>
          <p:nvPr>
            <p:ph sz="quarter" idx="1"/>
          </p:nvPr>
        </p:nvSpPr>
        <p:spPr/>
        <p:txBody>
          <a:bodyPr/>
          <a:lstStyle/>
          <a:p>
            <a:r>
              <a:rPr lang="id-ID" dirty="0"/>
              <a:t>Mengisi borang </a:t>
            </a:r>
          </a:p>
          <a:p>
            <a:r>
              <a:rPr lang="id-ID" dirty="0"/>
              <a:t>Memiliki 25 SKP ( satuan kredit partisipasi )</a:t>
            </a:r>
          </a:p>
          <a:p>
            <a:r>
              <a:rPr lang="id-ID" dirty="0"/>
              <a:t>Persyaratan lain </a:t>
            </a:r>
          </a:p>
        </p:txBody>
      </p:sp>
      <p:pic>
        <p:nvPicPr>
          <p:cNvPr id="6146" name="Picture 2" descr="Hasil gambar untuk f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8289" y="3861048"/>
            <a:ext cx="2730343" cy="248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64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7891" y="1017164"/>
            <a:ext cx="9478385" cy="3353826"/>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id-ID" b="1" spc="600" dirty="0">
                <a:solidFill>
                  <a:srgbClr val="FFFF00"/>
                </a:solidFill>
                <a:latin typeface="Broadway" panose="04040905080B02020502" pitchFamily="82" charset="0"/>
              </a:rPr>
              <a:t>PAFI JABAR JUARA</a:t>
            </a:r>
          </a:p>
        </p:txBody>
      </p:sp>
      <p:sp>
        <p:nvSpPr>
          <p:cNvPr id="3" name="Subtitle 2"/>
          <p:cNvSpPr>
            <a:spLocks noGrp="1"/>
          </p:cNvSpPr>
          <p:nvPr>
            <p:ph type="subTitle" idx="1"/>
          </p:nvPr>
        </p:nvSpPr>
        <p:spPr>
          <a:xfrm>
            <a:off x="290286" y="5812432"/>
            <a:ext cx="11713028" cy="816782"/>
          </a:xfrm>
        </p:spPr>
        <p:txBody>
          <a:bodyPr>
            <a:noAutofit/>
          </a:bodyPr>
          <a:lstStyle/>
          <a:p>
            <a:r>
              <a:rPr lang="en-US" sz="4000" dirty="0" err="1">
                <a:solidFill>
                  <a:schemeClr val="tx1"/>
                </a:solidFill>
                <a:latin typeface="Brush Script MT" pitchFamily="66" charset="0"/>
              </a:rPr>
              <a:t>Pasti</a:t>
            </a:r>
            <a:r>
              <a:rPr lang="en-US" sz="4000" dirty="0">
                <a:solidFill>
                  <a:schemeClr val="tx1"/>
                </a:solidFill>
                <a:latin typeface="Brush Script MT" pitchFamily="66" charset="0"/>
              </a:rPr>
              <a:t> BISA , </a:t>
            </a:r>
            <a:r>
              <a:rPr lang="en-US" sz="4000" dirty="0" err="1">
                <a:solidFill>
                  <a:schemeClr val="tx1"/>
                </a:solidFill>
                <a:latin typeface="Brush Script MT" pitchFamily="66" charset="0"/>
              </a:rPr>
              <a:t>Harus</a:t>
            </a:r>
            <a:r>
              <a:rPr lang="en-US" sz="4000" dirty="0">
                <a:solidFill>
                  <a:schemeClr val="tx1"/>
                </a:solidFill>
                <a:latin typeface="Brush Script MT" pitchFamily="66" charset="0"/>
              </a:rPr>
              <a:t> BISA….. KITA MAMPU  !!!!!</a:t>
            </a:r>
            <a:endParaRPr lang="id-ID" sz="4000" dirty="0">
              <a:solidFill>
                <a:schemeClr val="tx1"/>
              </a:solidFill>
              <a:latin typeface="Brush Script MT" pitchFamily="66" charset="0"/>
            </a:endParaRPr>
          </a:p>
        </p:txBody>
      </p:sp>
      <p:sp>
        <p:nvSpPr>
          <p:cNvPr id="5" name="Rectangle 4"/>
          <p:cNvSpPr/>
          <p:nvPr/>
        </p:nvSpPr>
        <p:spPr>
          <a:xfrm>
            <a:off x="2599063" y="2718132"/>
            <a:ext cx="6990504" cy="934036"/>
          </a:xfrm>
          <a:prstGeom prst="rect">
            <a:avLst/>
          </a:prstGeom>
          <a:noFill/>
        </p:spPr>
        <p:txBody>
          <a:bodyPr wrap="square" lIns="91440" tIns="45720" rIns="91440" bIns="45720">
            <a:spAutoFit/>
          </a:bodyPr>
          <a:lstStyle/>
          <a:p>
            <a:pPr algn="ctr"/>
            <a:r>
              <a:rPr kumimoji="0" lang="en-US" sz="5400" b="1" i="0" u="none" strike="noStrike" kern="1200" cap="none" spc="0" normalizeH="0" baseline="0" noProof="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uLnTx/>
                <a:uFillTx/>
                <a:latin typeface="Brush Script MT" pitchFamily="66" charset="0"/>
              </a:rPr>
              <a:t>T E R I M A  K A S I H</a:t>
            </a:r>
            <a:endParaRPr lang="en-US"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4668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4417" y="260350"/>
            <a:ext cx="9406467" cy="914400"/>
          </a:xfrm>
        </p:spPr>
        <p:txBody>
          <a:bodyPr/>
          <a:lstStyle/>
          <a:p>
            <a:pPr eaLnBrk="1" hangingPunct="1"/>
            <a:r>
              <a:rPr lang="en-US" sz="4800">
                <a:solidFill>
                  <a:srgbClr val="2B8195"/>
                </a:solidFill>
                <a:latin typeface="Showcard Gothic" pitchFamily="82" charset="0"/>
              </a:rPr>
              <a:t>Profesi</a:t>
            </a:r>
            <a:r>
              <a:rPr lang="en-US" sz="4000">
                <a:solidFill>
                  <a:srgbClr val="2B8195"/>
                </a:solidFill>
                <a:latin typeface="Showcard Gothic" pitchFamily="82" charset="0"/>
              </a:rPr>
              <a:t> </a:t>
            </a:r>
            <a:r>
              <a:rPr lang="en-US" sz="2000">
                <a:solidFill>
                  <a:srgbClr val="2B8195"/>
                </a:solidFill>
                <a:latin typeface="Showcard Gothic" pitchFamily="82" charset="0"/>
              </a:rPr>
              <a:t>(Wikipedia Indonesia)</a:t>
            </a:r>
          </a:p>
        </p:txBody>
      </p:sp>
      <p:sp>
        <p:nvSpPr>
          <p:cNvPr id="218115" name="Rectangle 3"/>
          <p:cNvSpPr>
            <a:spLocks noGrp="1" noChangeArrowheads="1"/>
          </p:cNvSpPr>
          <p:nvPr>
            <p:ph sz="quarter" idx="4294967295"/>
          </p:nvPr>
        </p:nvSpPr>
        <p:spPr>
          <a:xfrm>
            <a:off x="624417" y="1557338"/>
            <a:ext cx="10972800" cy="4525962"/>
          </a:xfrm>
          <a:prstGeom prst="rect">
            <a:avLst/>
          </a:prstGeom>
          <a:noFill/>
        </p:spPr>
        <p:txBody>
          <a:bodyPr>
            <a:normAutofit/>
          </a:bodyPr>
          <a:lstStyle/>
          <a:p>
            <a:pPr indent="-166688" eaLnBrk="1" hangingPunct="1">
              <a:lnSpc>
                <a:spcPct val="80000"/>
              </a:lnSpc>
              <a:spcBef>
                <a:spcPct val="40000"/>
              </a:spcBef>
              <a:spcAft>
                <a:spcPct val="30000"/>
              </a:spcAft>
            </a:pPr>
            <a:r>
              <a:rPr lang="en-US" sz="2400" dirty="0" err="1"/>
              <a:t>Adalah</a:t>
            </a:r>
            <a:r>
              <a:rPr lang="en-US" sz="2400" dirty="0"/>
              <a:t> </a:t>
            </a:r>
            <a:r>
              <a:rPr lang="en-US" sz="2400" dirty="0" err="1">
                <a:hlinkClick r:id="rId2" tooltip="Pekerjaan"/>
              </a:rPr>
              <a:t>pekerjaan</a:t>
            </a:r>
            <a:r>
              <a:rPr lang="en-US" sz="2400" dirty="0"/>
              <a:t> yang </a:t>
            </a:r>
            <a:r>
              <a:rPr lang="en-US" sz="2400" dirty="0" err="1"/>
              <a:t>membutuhkan</a:t>
            </a:r>
            <a:r>
              <a:rPr lang="en-US" sz="2400" dirty="0"/>
              <a:t> </a:t>
            </a:r>
            <a:r>
              <a:rPr lang="en-US" sz="2400" dirty="0" err="1">
                <a:hlinkClick r:id="rId3" tooltip="Pelatihan"/>
              </a:rPr>
              <a:t>pelatihan</a:t>
            </a:r>
            <a:r>
              <a:rPr lang="en-US" sz="2400" dirty="0"/>
              <a:t> </a:t>
            </a:r>
            <a:r>
              <a:rPr lang="en-US" sz="2400" dirty="0" err="1"/>
              <a:t>dan</a:t>
            </a:r>
            <a:r>
              <a:rPr lang="en-US" sz="2400" dirty="0"/>
              <a:t> </a:t>
            </a:r>
            <a:r>
              <a:rPr lang="en-US" sz="2400" dirty="0" err="1"/>
              <a:t>penguasaan</a:t>
            </a:r>
            <a:r>
              <a:rPr lang="en-US" sz="2400" dirty="0"/>
              <a:t> </a:t>
            </a:r>
            <a:r>
              <a:rPr lang="en-US" sz="2400" dirty="0" err="1"/>
              <a:t>terhadap</a:t>
            </a:r>
            <a:r>
              <a:rPr lang="en-US" sz="2400" dirty="0"/>
              <a:t> </a:t>
            </a:r>
            <a:r>
              <a:rPr lang="en-US" sz="2400" dirty="0" err="1"/>
              <a:t>suatu</a:t>
            </a:r>
            <a:r>
              <a:rPr lang="en-US" sz="2400" dirty="0"/>
              <a:t> </a:t>
            </a:r>
            <a:r>
              <a:rPr lang="en-US" sz="2400" dirty="0" err="1">
                <a:hlinkClick r:id="rId4" tooltip="Pengetahuan"/>
              </a:rPr>
              <a:t>pengetahuan</a:t>
            </a:r>
            <a:r>
              <a:rPr lang="en-US" sz="2400" dirty="0"/>
              <a:t> </a:t>
            </a:r>
            <a:r>
              <a:rPr lang="en-US" sz="2400" dirty="0" err="1"/>
              <a:t>khusus</a:t>
            </a:r>
            <a:endParaRPr lang="en-US" sz="2400" dirty="0"/>
          </a:p>
          <a:p>
            <a:pPr indent="-166688" eaLnBrk="1" hangingPunct="1">
              <a:lnSpc>
                <a:spcPct val="80000"/>
              </a:lnSpc>
              <a:spcBef>
                <a:spcPct val="40000"/>
              </a:spcBef>
              <a:spcAft>
                <a:spcPct val="30000"/>
              </a:spcAft>
            </a:pPr>
            <a:r>
              <a:rPr lang="en-US" sz="2400" dirty="0" err="1"/>
              <a:t>Suatu</a:t>
            </a:r>
            <a:r>
              <a:rPr lang="en-US" sz="2400" dirty="0"/>
              <a:t> </a:t>
            </a:r>
            <a:r>
              <a:rPr lang="en-US" sz="2400" dirty="0" err="1"/>
              <a:t>profesi</a:t>
            </a:r>
            <a:r>
              <a:rPr lang="en-US" sz="2400" dirty="0"/>
              <a:t> </a:t>
            </a:r>
            <a:r>
              <a:rPr lang="en-US" sz="2400" dirty="0" err="1"/>
              <a:t>biasanya</a:t>
            </a:r>
            <a:r>
              <a:rPr lang="en-US" sz="2400" dirty="0"/>
              <a:t> </a:t>
            </a:r>
            <a:r>
              <a:rPr lang="en-US" sz="2400" dirty="0" err="1"/>
              <a:t>memiliki</a:t>
            </a:r>
            <a:r>
              <a:rPr lang="en-US" sz="2400" dirty="0"/>
              <a:t> </a:t>
            </a:r>
            <a:r>
              <a:rPr lang="en-US" sz="2400" dirty="0" err="1">
                <a:hlinkClick r:id="rId5" tooltip="Asosiasi profesi"/>
              </a:rPr>
              <a:t>asosiasi</a:t>
            </a:r>
            <a:r>
              <a:rPr lang="en-US" sz="2400" dirty="0">
                <a:hlinkClick r:id="rId5" tooltip="Asosiasi profesi"/>
              </a:rPr>
              <a:t> </a:t>
            </a:r>
            <a:r>
              <a:rPr lang="en-US" sz="2400" dirty="0" err="1">
                <a:hlinkClick r:id="rId5" tooltip="Asosiasi profesi"/>
              </a:rPr>
              <a:t>profesi</a:t>
            </a:r>
            <a:r>
              <a:rPr lang="en-US" sz="2400" dirty="0"/>
              <a:t>, </a:t>
            </a:r>
            <a:r>
              <a:rPr lang="en-US" sz="2400" dirty="0" err="1">
                <a:hlinkClick r:id="rId6" tooltip="Kode etik"/>
              </a:rPr>
              <a:t>kode</a:t>
            </a:r>
            <a:r>
              <a:rPr lang="en-US" sz="2400" dirty="0">
                <a:hlinkClick r:id="rId6" tooltip="Kode etik"/>
              </a:rPr>
              <a:t> </a:t>
            </a:r>
            <a:r>
              <a:rPr lang="en-US" sz="2400" dirty="0" err="1">
                <a:hlinkClick r:id="rId6" tooltip="Kode etik"/>
              </a:rPr>
              <a:t>etik</a:t>
            </a:r>
            <a:r>
              <a:rPr lang="en-US" sz="2400" dirty="0"/>
              <a:t>, </a:t>
            </a:r>
            <a:r>
              <a:rPr lang="en-US" sz="2400" dirty="0" err="1"/>
              <a:t>serta</a:t>
            </a:r>
            <a:r>
              <a:rPr lang="en-US" sz="2400" dirty="0"/>
              <a:t> proses </a:t>
            </a:r>
            <a:r>
              <a:rPr lang="en-US" sz="2400" dirty="0" err="1">
                <a:hlinkClick r:id="rId7" tooltip="Sertifikasi"/>
              </a:rPr>
              <a:t>sertifikasi</a:t>
            </a:r>
            <a:r>
              <a:rPr lang="en-US" sz="2400" dirty="0"/>
              <a:t> </a:t>
            </a:r>
            <a:r>
              <a:rPr lang="en-US" sz="2400" dirty="0" err="1"/>
              <a:t>dan</a:t>
            </a:r>
            <a:r>
              <a:rPr lang="en-US" sz="2400" dirty="0"/>
              <a:t> </a:t>
            </a:r>
            <a:r>
              <a:rPr lang="en-US" sz="2400" dirty="0" err="1">
                <a:hlinkClick r:id="rId8" tooltip="Lisensi"/>
              </a:rPr>
              <a:t>lisensi</a:t>
            </a:r>
            <a:r>
              <a:rPr lang="en-US" sz="2400" dirty="0"/>
              <a:t> yang </a:t>
            </a:r>
            <a:r>
              <a:rPr lang="en-US" sz="2400" dirty="0" err="1"/>
              <a:t>khusus</a:t>
            </a:r>
            <a:r>
              <a:rPr lang="en-US" sz="2400" dirty="0"/>
              <a:t> </a:t>
            </a:r>
            <a:r>
              <a:rPr lang="en-US" sz="2400" dirty="0" err="1"/>
              <a:t>untuk</a:t>
            </a:r>
            <a:r>
              <a:rPr lang="en-US" sz="2400" dirty="0"/>
              <a:t> </a:t>
            </a:r>
            <a:r>
              <a:rPr lang="en-US" sz="2400" dirty="0" err="1"/>
              <a:t>bidang</a:t>
            </a:r>
            <a:r>
              <a:rPr lang="en-US" sz="2400" dirty="0"/>
              <a:t> </a:t>
            </a:r>
            <a:r>
              <a:rPr lang="en-US" sz="2400" dirty="0" err="1"/>
              <a:t>profesi</a:t>
            </a:r>
            <a:r>
              <a:rPr lang="en-US" sz="2400" dirty="0"/>
              <a:t> </a:t>
            </a:r>
            <a:r>
              <a:rPr lang="en-US" sz="2400" dirty="0" err="1"/>
              <a:t>tersebut</a:t>
            </a:r>
            <a:endParaRPr lang="en-US" sz="2400" dirty="0"/>
          </a:p>
          <a:p>
            <a:pPr indent="-166688">
              <a:lnSpc>
                <a:spcPct val="80000"/>
              </a:lnSpc>
              <a:spcBef>
                <a:spcPct val="40000"/>
              </a:spcBef>
              <a:spcAft>
                <a:spcPct val="30000"/>
              </a:spcAft>
            </a:pPr>
            <a:r>
              <a:rPr lang="en-US" sz="2400" dirty="0" err="1">
                <a:solidFill>
                  <a:schemeClr val="tx1"/>
                </a:solidFill>
              </a:rPr>
              <a:t>Contoh</a:t>
            </a:r>
            <a:r>
              <a:rPr lang="en-US" sz="2400" dirty="0">
                <a:solidFill>
                  <a:schemeClr val="tx1"/>
                </a:solidFill>
              </a:rPr>
              <a:t> </a:t>
            </a:r>
            <a:r>
              <a:rPr lang="en-US" sz="2400" dirty="0" err="1">
                <a:solidFill>
                  <a:schemeClr val="tx1"/>
                </a:solidFill>
              </a:rPr>
              <a:t>profesi</a:t>
            </a:r>
            <a:r>
              <a:rPr lang="en-US" sz="2400" dirty="0">
                <a:solidFill>
                  <a:schemeClr val="tx1"/>
                </a:solidFill>
              </a:rPr>
              <a:t> </a:t>
            </a:r>
            <a:r>
              <a:rPr lang="en-US" sz="2400" dirty="0" err="1">
                <a:solidFill>
                  <a:schemeClr val="tx1"/>
                </a:solidFill>
              </a:rPr>
              <a:t>adalah</a:t>
            </a:r>
            <a:r>
              <a:rPr lang="en-US" sz="2400" dirty="0">
                <a:solidFill>
                  <a:schemeClr val="tx1"/>
                </a:solidFill>
              </a:rPr>
              <a:t> </a:t>
            </a:r>
            <a:r>
              <a:rPr lang="en-US" sz="2400" dirty="0" err="1">
                <a:solidFill>
                  <a:schemeClr val="tx1"/>
                </a:solidFill>
              </a:rPr>
              <a:t>pada</a:t>
            </a:r>
            <a:r>
              <a:rPr lang="en-US" sz="2400" dirty="0">
                <a:solidFill>
                  <a:schemeClr val="tx1"/>
                </a:solidFill>
              </a:rPr>
              <a:t> </a:t>
            </a:r>
            <a:r>
              <a:rPr lang="en-US" sz="2400" dirty="0" err="1">
                <a:solidFill>
                  <a:schemeClr val="tx1"/>
                </a:solidFill>
              </a:rPr>
              <a:t>bidang</a:t>
            </a:r>
            <a:r>
              <a:rPr lang="en-US" sz="2400" dirty="0">
                <a:solidFill>
                  <a:schemeClr val="tx1"/>
                </a:solidFill>
              </a:rPr>
              <a:t> </a:t>
            </a:r>
            <a:r>
              <a:rPr lang="en-US" sz="2400" dirty="0" err="1">
                <a:solidFill>
                  <a:schemeClr val="tx1"/>
                </a:solidFill>
                <a:hlinkClick r:id="rId9" tooltip="Hukum"/>
              </a:rPr>
              <a:t>hukum</a:t>
            </a:r>
            <a:r>
              <a:rPr lang="en-US" sz="2400" dirty="0">
                <a:solidFill>
                  <a:schemeClr val="tx1"/>
                </a:solidFill>
              </a:rPr>
              <a:t>, </a:t>
            </a:r>
            <a:r>
              <a:rPr lang="en-US" sz="2400" dirty="0" err="1">
                <a:solidFill>
                  <a:schemeClr val="tx1"/>
                </a:solidFill>
                <a:hlinkClick r:id="rId10" tooltip="Kedokteran"/>
              </a:rPr>
              <a:t>kedokteran</a:t>
            </a:r>
            <a:r>
              <a:rPr lang="en-US" sz="2400" dirty="0">
                <a:solidFill>
                  <a:schemeClr val="tx1"/>
                </a:solidFill>
              </a:rPr>
              <a:t>, </a:t>
            </a:r>
            <a:r>
              <a:rPr lang="id-ID" dirty="0">
                <a:solidFill>
                  <a:schemeClr val="tx1"/>
                </a:solidFill>
              </a:rPr>
              <a:t>apoteker </a:t>
            </a:r>
            <a:r>
              <a:rPr lang="id-ID" sz="2400" dirty="0">
                <a:solidFill>
                  <a:schemeClr val="tx1"/>
                </a:solidFill>
              </a:rPr>
              <a:t>, </a:t>
            </a:r>
            <a:r>
              <a:rPr lang="en-US" sz="2400" dirty="0" err="1">
                <a:solidFill>
                  <a:schemeClr val="tx1"/>
                </a:solidFill>
                <a:hlinkClick r:id="rId11" tooltip="Keuangan"/>
              </a:rPr>
              <a:t>keuangan</a:t>
            </a:r>
            <a:r>
              <a:rPr lang="en-US" sz="2400" dirty="0">
                <a:solidFill>
                  <a:schemeClr val="tx1"/>
                </a:solidFill>
              </a:rPr>
              <a:t>, </a:t>
            </a:r>
            <a:r>
              <a:rPr lang="en-US" sz="2400" dirty="0" err="1">
                <a:solidFill>
                  <a:schemeClr val="tx1"/>
                </a:solidFill>
                <a:hlinkClick r:id="rId12" tooltip="Militer"/>
              </a:rPr>
              <a:t>militer</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hlinkClick r:id="rId13" tooltip="Teknik"/>
              </a:rPr>
              <a:t>teknik</a:t>
            </a:r>
            <a:endParaRPr lang="en-US" sz="2400" dirty="0">
              <a:solidFill>
                <a:schemeClr val="tx1"/>
              </a:solidFill>
            </a:endParaRPr>
          </a:p>
          <a:p>
            <a:pPr indent="-166688" eaLnBrk="1" hangingPunct="1">
              <a:lnSpc>
                <a:spcPct val="80000"/>
              </a:lnSpc>
              <a:spcBef>
                <a:spcPct val="40000"/>
              </a:spcBef>
              <a:spcAft>
                <a:spcPct val="30000"/>
              </a:spcAft>
            </a:pPr>
            <a:r>
              <a:rPr lang="en-US" sz="2400" dirty="0" err="1"/>
              <a:t>Seseorang</a:t>
            </a:r>
            <a:r>
              <a:rPr lang="en-US" sz="2400" dirty="0"/>
              <a:t> yang </a:t>
            </a:r>
            <a:r>
              <a:rPr lang="en-US" sz="2400" dirty="0" err="1"/>
              <a:t>memiliki</a:t>
            </a:r>
            <a:r>
              <a:rPr lang="en-US" sz="2400" dirty="0"/>
              <a:t> </a:t>
            </a:r>
            <a:r>
              <a:rPr lang="en-US" sz="2400" dirty="0" err="1"/>
              <a:t>suatu</a:t>
            </a:r>
            <a:r>
              <a:rPr lang="en-US" sz="2400" dirty="0"/>
              <a:t> </a:t>
            </a:r>
            <a:r>
              <a:rPr lang="en-US" sz="2400" dirty="0" err="1"/>
              <a:t>profesi</a:t>
            </a:r>
            <a:r>
              <a:rPr lang="en-US" sz="2400" dirty="0"/>
              <a:t> </a:t>
            </a:r>
            <a:r>
              <a:rPr lang="en-US" sz="2400" dirty="0" err="1"/>
              <a:t>tertentu</a:t>
            </a:r>
            <a:r>
              <a:rPr lang="en-US" sz="2400" dirty="0"/>
              <a:t>, </a:t>
            </a:r>
            <a:r>
              <a:rPr lang="en-US" sz="2400" dirty="0" err="1"/>
              <a:t>disebut</a:t>
            </a:r>
            <a:r>
              <a:rPr lang="en-US" sz="2400" dirty="0"/>
              <a:t> </a:t>
            </a:r>
            <a:r>
              <a:rPr lang="en-US" sz="2400" dirty="0" err="1">
                <a:hlinkClick r:id="rId14" tooltip="Profesional"/>
              </a:rPr>
              <a:t>profesional</a:t>
            </a:r>
            <a:r>
              <a:rPr lang="en-US" sz="2400" dirty="0"/>
              <a:t> </a:t>
            </a:r>
          </a:p>
          <a:p>
            <a:pPr indent="-166688" eaLnBrk="1" hangingPunct="1">
              <a:lnSpc>
                <a:spcPct val="80000"/>
              </a:lnSpc>
              <a:spcBef>
                <a:spcPct val="40000"/>
              </a:spcBef>
              <a:spcAft>
                <a:spcPct val="30000"/>
              </a:spcAft>
            </a:pPr>
            <a:r>
              <a:rPr lang="en-US" sz="2400" dirty="0" err="1">
                <a:latin typeface="Franklin Gothic Demi" pitchFamily="34" charset="0"/>
              </a:rPr>
              <a:t>Orientasi</a:t>
            </a:r>
            <a:r>
              <a:rPr lang="en-US" sz="2400" dirty="0">
                <a:latin typeface="Franklin Gothic Demi" pitchFamily="34" charset="0"/>
              </a:rPr>
              <a:t> </a:t>
            </a:r>
            <a:r>
              <a:rPr lang="en-US" sz="2400" dirty="0" err="1">
                <a:latin typeface="Franklin Gothic Demi" pitchFamily="34" charset="0"/>
              </a:rPr>
              <a:t>utama</a:t>
            </a:r>
            <a:r>
              <a:rPr lang="en-US" sz="2400" dirty="0">
                <a:latin typeface="Franklin Gothic Demi" pitchFamily="34" charset="0"/>
              </a:rPr>
              <a:t> </a:t>
            </a:r>
            <a:r>
              <a:rPr lang="en-US" sz="2400" dirty="0" err="1">
                <a:latin typeface="Franklin Gothic Demi" pitchFamily="34" charset="0"/>
              </a:rPr>
              <a:t>profesi</a:t>
            </a:r>
            <a:r>
              <a:rPr lang="en-US" sz="2400" dirty="0">
                <a:latin typeface="Franklin Gothic Demi" pitchFamily="34" charset="0"/>
              </a:rPr>
              <a:t> </a:t>
            </a:r>
            <a:r>
              <a:rPr lang="en-US" sz="2400" dirty="0" err="1">
                <a:latin typeface="Franklin Gothic Demi" pitchFamily="34" charset="0"/>
              </a:rPr>
              <a:t>adalah</a:t>
            </a:r>
            <a:r>
              <a:rPr lang="en-US" sz="2400" dirty="0">
                <a:latin typeface="Franklin Gothic Demi" pitchFamily="34" charset="0"/>
              </a:rPr>
              <a:t> </a:t>
            </a:r>
            <a:r>
              <a:rPr lang="en-US" sz="2400" dirty="0" err="1">
                <a:latin typeface="Franklin Gothic Demi" pitchFamily="34" charset="0"/>
              </a:rPr>
              <a:t>untuk</a:t>
            </a:r>
            <a:r>
              <a:rPr lang="en-US" sz="2400" dirty="0">
                <a:latin typeface="Franklin Gothic Demi" pitchFamily="34" charset="0"/>
              </a:rPr>
              <a:t> </a:t>
            </a:r>
            <a:r>
              <a:rPr lang="en-US" sz="2400" dirty="0" err="1">
                <a:latin typeface="Franklin Gothic Demi" pitchFamily="34" charset="0"/>
              </a:rPr>
              <a:t>kepentingan</a:t>
            </a:r>
            <a:r>
              <a:rPr lang="en-US" sz="2400" dirty="0">
                <a:latin typeface="Franklin Gothic Demi" pitchFamily="34" charset="0"/>
              </a:rPr>
              <a:t> </a:t>
            </a:r>
            <a:r>
              <a:rPr lang="en-US" sz="2400" dirty="0" err="1">
                <a:latin typeface="Franklin Gothic Demi" pitchFamily="34" charset="0"/>
              </a:rPr>
              <a:t>masyarakat</a:t>
            </a:r>
            <a:r>
              <a:rPr lang="en-US" sz="2400" dirty="0">
                <a:latin typeface="Franklin Gothic Demi" pitchFamily="34" charset="0"/>
              </a:rPr>
              <a:t> </a:t>
            </a:r>
            <a:r>
              <a:rPr lang="en-US" sz="2400" dirty="0" err="1">
                <a:latin typeface="Franklin Gothic Demi" pitchFamily="34" charset="0"/>
              </a:rPr>
              <a:t>dengan</a:t>
            </a:r>
            <a:r>
              <a:rPr lang="en-US" sz="2400" dirty="0">
                <a:latin typeface="Franklin Gothic Demi" pitchFamily="34" charset="0"/>
              </a:rPr>
              <a:t> </a:t>
            </a:r>
            <a:r>
              <a:rPr lang="en-US" sz="2400" dirty="0" err="1">
                <a:latin typeface="Franklin Gothic Demi" pitchFamily="34" charset="0"/>
              </a:rPr>
              <a:t>memanfaatkan</a:t>
            </a:r>
            <a:r>
              <a:rPr lang="en-US" sz="2400" dirty="0">
                <a:latin typeface="Franklin Gothic Demi" pitchFamily="34" charset="0"/>
              </a:rPr>
              <a:t> </a:t>
            </a:r>
            <a:r>
              <a:rPr lang="en-US" sz="2400" dirty="0" err="1">
                <a:latin typeface="Franklin Gothic Demi" pitchFamily="34" charset="0"/>
              </a:rPr>
              <a:t>keahlian</a:t>
            </a:r>
            <a:r>
              <a:rPr lang="en-US" sz="2400" dirty="0">
                <a:latin typeface="Franklin Gothic Demi" pitchFamily="34" charset="0"/>
              </a:rPr>
              <a:t> yang </a:t>
            </a:r>
            <a:r>
              <a:rPr lang="en-US" sz="2400" dirty="0" err="1">
                <a:latin typeface="Franklin Gothic Demi" pitchFamily="34" charset="0"/>
              </a:rPr>
              <a:t>dimiliki</a:t>
            </a:r>
            <a:endParaRPr lang="en-US" sz="2400" dirty="0">
              <a:latin typeface="Franklin Gothic Demi" pitchFamily="34" charset="0"/>
            </a:endParaRPr>
          </a:p>
        </p:txBody>
      </p:sp>
    </p:spTree>
    <p:extLst>
      <p:ext uri="{BB962C8B-B14F-4D97-AF65-F5344CB8AC3E}">
        <p14:creationId xmlns:p14="http://schemas.microsoft.com/office/powerpoint/2010/main" val="26066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linds(horizontal)">
                                      <p:cBhvr>
                                        <p:cTn id="7" dur="500"/>
                                        <p:tgtEl>
                                          <p:spTgt spid="218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linds(horizontal)">
                                      <p:cBhvr>
                                        <p:cTn id="12" dur="500"/>
                                        <p:tgtEl>
                                          <p:spTgt spid="218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linds(horizontal)">
                                      <p:cBhvr>
                                        <p:cTn id="17" dur="500"/>
                                        <p:tgtEl>
                                          <p:spTgt spid="218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linds(horizontal)">
                                      <p:cBhvr>
                                        <p:cTn id="22" dur="500"/>
                                        <p:tgtEl>
                                          <p:spTgt spid="218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linds(horizontal)">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88640"/>
            <a:ext cx="10972800" cy="1143000"/>
          </a:xfrm>
        </p:spPr>
        <p:txBody>
          <a:bodyPr>
            <a:normAutofit/>
          </a:bodyPr>
          <a:lstStyle/>
          <a:p>
            <a:r>
              <a:rPr lang="id-ID" sz="3600" dirty="0"/>
              <a:t>Alur Pengajuan Surat Izin Kerja TTK (SIK TTK)</a:t>
            </a:r>
          </a:p>
        </p:txBody>
      </p:sp>
      <p:sp>
        <p:nvSpPr>
          <p:cNvPr id="4" name="Rectangle 3"/>
          <p:cNvSpPr/>
          <p:nvPr/>
        </p:nvSpPr>
        <p:spPr>
          <a:xfrm>
            <a:off x="2735627" y="1628801"/>
            <a:ext cx="3456384" cy="7204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000" dirty="0"/>
              <a:t>Pengusul </a:t>
            </a:r>
          </a:p>
          <a:p>
            <a:pPr algn="ctr"/>
            <a:r>
              <a:rPr lang="id-ID" sz="2000" dirty="0"/>
              <a:t>(Personal atau kolektif) </a:t>
            </a:r>
          </a:p>
        </p:txBody>
      </p:sp>
      <p:cxnSp>
        <p:nvCxnSpPr>
          <p:cNvPr id="6" name="Straight Connector 5"/>
          <p:cNvCxnSpPr>
            <a:stCxn id="4" idx="2"/>
            <a:endCxn id="31" idx="0"/>
          </p:cNvCxnSpPr>
          <p:nvPr/>
        </p:nvCxnSpPr>
        <p:spPr>
          <a:xfrm>
            <a:off x="4463819" y="2349280"/>
            <a:ext cx="9819" cy="22309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016267" y="2606498"/>
            <a:ext cx="3456384"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2000" dirty="0"/>
              <a:t>Pengurus Cabang </a:t>
            </a:r>
          </a:p>
        </p:txBody>
      </p:sp>
      <p:cxnSp>
        <p:nvCxnSpPr>
          <p:cNvPr id="5" name="Straight Connector 4"/>
          <p:cNvCxnSpPr/>
          <p:nvPr/>
        </p:nvCxnSpPr>
        <p:spPr>
          <a:xfrm flipH="1">
            <a:off x="2104051" y="6079802"/>
            <a:ext cx="607421" cy="2683"/>
          </a:xfrm>
          <a:prstGeom prst="line">
            <a:avLst/>
          </a:prstGeom>
          <a:ln w="28575"/>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flipH="1" flipV="1">
            <a:off x="2063552" y="2097252"/>
            <a:ext cx="40499" cy="3985232"/>
          </a:xfrm>
          <a:prstGeom prst="line">
            <a:avLst/>
          </a:prstGeom>
          <a:ln w="28575"/>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a:off x="2063552" y="2097251"/>
            <a:ext cx="541731" cy="0"/>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30" name="Straight Connector 29"/>
          <p:cNvCxnSpPr/>
          <p:nvPr/>
        </p:nvCxnSpPr>
        <p:spPr>
          <a:xfrm>
            <a:off x="4473679" y="5329084"/>
            <a:ext cx="0" cy="5036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45445" y="4580187"/>
            <a:ext cx="3456384" cy="7488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000" dirty="0"/>
              <a:t>Dinkes Provinsi </a:t>
            </a:r>
          </a:p>
          <a:p>
            <a:pPr algn="ctr"/>
            <a:r>
              <a:rPr lang="id-ID" sz="2000" dirty="0"/>
              <a:t>Bagian Perizinan </a:t>
            </a:r>
          </a:p>
        </p:txBody>
      </p:sp>
      <p:sp>
        <p:nvSpPr>
          <p:cNvPr id="33" name="Rectangle 32"/>
          <p:cNvSpPr/>
          <p:nvPr/>
        </p:nvSpPr>
        <p:spPr>
          <a:xfrm>
            <a:off x="2721756" y="5830456"/>
            <a:ext cx="3456384"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000" dirty="0"/>
              <a:t>SIK TTK</a:t>
            </a:r>
          </a:p>
        </p:txBody>
      </p:sp>
      <p:sp>
        <p:nvSpPr>
          <p:cNvPr id="8" name="Horizontal Scroll 7"/>
          <p:cNvSpPr/>
          <p:nvPr/>
        </p:nvSpPr>
        <p:spPr>
          <a:xfrm>
            <a:off x="8016267" y="3545472"/>
            <a:ext cx="3456384" cy="648072"/>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a:t>Surat Rekomendasi OP</a:t>
            </a:r>
          </a:p>
        </p:txBody>
      </p:sp>
      <p:cxnSp>
        <p:nvCxnSpPr>
          <p:cNvPr id="12" name="Straight Connector 11"/>
          <p:cNvCxnSpPr/>
          <p:nvPr/>
        </p:nvCxnSpPr>
        <p:spPr>
          <a:xfrm>
            <a:off x="6192011" y="2097251"/>
            <a:ext cx="355244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a:off x="9744459" y="2097252"/>
            <a:ext cx="0" cy="5092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Straight Connector 21"/>
          <p:cNvCxnSpPr>
            <a:endCxn id="8" idx="0"/>
          </p:cNvCxnSpPr>
          <p:nvPr/>
        </p:nvCxnSpPr>
        <p:spPr>
          <a:xfrm>
            <a:off x="9744459" y="3110555"/>
            <a:ext cx="0" cy="515927"/>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26" name="Straight Arrow Connector 25"/>
          <p:cNvCxnSpPr>
            <a:stCxn id="8" idx="1"/>
          </p:cNvCxnSpPr>
          <p:nvPr/>
        </p:nvCxnSpPr>
        <p:spPr>
          <a:xfrm flipH="1">
            <a:off x="4473680" y="3869508"/>
            <a:ext cx="3542587"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6" name="TextBox 55"/>
          <p:cNvSpPr txBox="1"/>
          <p:nvPr/>
        </p:nvSpPr>
        <p:spPr>
          <a:xfrm>
            <a:off x="6791274" y="4580186"/>
            <a:ext cx="5088565" cy="1754326"/>
          </a:xfrm>
          <a:prstGeom prst="rect">
            <a:avLst/>
          </a:prstGeom>
          <a:noFill/>
        </p:spPr>
        <p:txBody>
          <a:bodyPr wrap="square" rtlCol="0">
            <a:spAutoFit/>
          </a:bodyPr>
          <a:lstStyle/>
          <a:p>
            <a:r>
              <a:rPr lang="id-ID" dirty="0"/>
              <a:t>Bila tempat kerja tidak sesuai dengan KTP, maka harus ada rekomendasi dari Dinas Kab/Kota tempat tinggal. </a:t>
            </a:r>
          </a:p>
          <a:p>
            <a:r>
              <a:rPr lang="id-ID" dirty="0"/>
              <a:t>Tetapi bila tempat tinggal berada pada wilayah tempat kerja (kost/kontrak) cukup keterangan domisili </a:t>
            </a:r>
          </a:p>
        </p:txBody>
      </p:sp>
    </p:spTree>
    <p:extLst>
      <p:ext uri="{BB962C8B-B14F-4D97-AF65-F5344CB8AC3E}">
        <p14:creationId xmlns:p14="http://schemas.microsoft.com/office/powerpoint/2010/main" val="34906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1000"/>
                                        <p:tgtEl>
                                          <p:spTgt spid="56"/>
                                        </p:tgtEl>
                                      </p:cBhvr>
                                    </p:animEffect>
                                    <p:anim calcmode="lin" valueType="num">
                                      <p:cBhvr>
                                        <p:cTn id="72" dur="1000" fill="hold"/>
                                        <p:tgtEl>
                                          <p:spTgt spid="56"/>
                                        </p:tgtEl>
                                        <p:attrNameLst>
                                          <p:attrName>ppt_x</p:attrName>
                                        </p:attrNameLst>
                                      </p:cBhvr>
                                      <p:tavLst>
                                        <p:tav tm="0">
                                          <p:val>
                                            <p:strVal val="#ppt_x"/>
                                          </p:val>
                                        </p:tav>
                                        <p:tav tm="100000">
                                          <p:val>
                                            <p:strVal val="#ppt_x"/>
                                          </p:val>
                                        </p:tav>
                                      </p:tavLst>
                                    </p:anim>
                                    <p:anim calcmode="lin" valueType="num">
                                      <p:cBhvr>
                                        <p:cTn id="7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33" grpId="0" animBg="1"/>
      <p:bldP spid="8" grpId="0" animBg="1"/>
      <p:bldP spid="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85" y="332656"/>
            <a:ext cx="10972800" cy="1143000"/>
          </a:xfrm>
        </p:spPr>
        <p:txBody>
          <a:bodyPr/>
          <a:lstStyle/>
          <a:p>
            <a:r>
              <a:rPr lang="id-ID" dirty="0"/>
              <a:t>Daftar Keanggotaan PAFI</a:t>
            </a:r>
          </a:p>
        </p:txBody>
      </p:sp>
      <p:sp>
        <p:nvSpPr>
          <p:cNvPr id="4" name="Rectangle 3"/>
          <p:cNvSpPr/>
          <p:nvPr/>
        </p:nvSpPr>
        <p:spPr>
          <a:xfrm>
            <a:off x="4504576" y="1628800"/>
            <a:ext cx="3072341"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000" dirty="0"/>
              <a:t>Calon Anggota</a:t>
            </a:r>
          </a:p>
        </p:txBody>
      </p:sp>
      <p:cxnSp>
        <p:nvCxnSpPr>
          <p:cNvPr id="6" name="Straight Connector 5"/>
          <p:cNvCxnSpPr>
            <a:stCxn id="4" idx="2"/>
          </p:cNvCxnSpPr>
          <p:nvPr/>
        </p:nvCxnSpPr>
        <p:spPr>
          <a:xfrm>
            <a:off x="6040747" y="2132856"/>
            <a:ext cx="0" cy="576064"/>
          </a:xfrm>
          <a:prstGeom prst="line">
            <a:avLst/>
          </a:prstGeom>
        </p:spPr>
        <p:style>
          <a:lnRef idx="2">
            <a:schemeClr val="accent2"/>
          </a:lnRef>
          <a:fillRef idx="0">
            <a:schemeClr val="accent2"/>
          </a:fillRef>
          <a:effectRef idx="1">
            <a:schemeClr val="accent2"/>
          </a:effectRef>
          <a:fontRef idx="minor">
            <a:schemeClr val="tx1"/>
          </a:fontRef>
        </p:style>
      </p:cxnSp>
      <p:sp>
        <p:nvSpPr>
          <p:cNvPr id="7" name="Flowchart: Data 6"/>
          <p:cNvSpPr/>
          <p:nvPr/>
        </p:nvSpPr>
        <p:spPr>
          <a:xfrm>
            <a:off x="3832501" y="2708920"/>
            <a:ext cx="4416491" cy="576064"/>
          </a:xfrm>
          <a:prstGeom prst="flowChartInputOutp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t>Isi data di nakes.pafi.or.id</a:t>
            </a:r>
          </a:p>
        </p:txBody>
      </p:sp>
      <p:sp>
        <p:nvSpPr>
          <p:cNvPr id="8" name="Rectangle 7"/>
          <p:cNvSpPr/>
          <p:nvPr/>
        </p:nvSpPr>
        <p:spPr>
          <a:xfrm>
            <a:off x="4216544" y="3861048"/>
            <a:ext cx="3648405"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000" dirty="0"/>
              <a:t>Pengurus Cabang</a:t>
            </a:r>
          </a:p>
        </p:txBody>
      </p:sp>
      <p:cxnSp>
        <p:nvCxnSpPr>
          <p:cNvPr id="9" name="Straight Connector 8"/>
          <p:cNvCxnSpPr/>
          <p:nvPr/>
        </p:nvCxnSpPr>
        <p:spPr>
          <a:xfrm>
            <a:off x="6039171" y="3284984"/>
            <a:ext cx="0" cy="576064"/>
          </a:xfrm>
          <a:prstGeom prst="line">
            <a:avLst/>
          </a:prstGeom>
        </p:spPr>
        <p:style>
          <a:lnRef idx="2">
            <a:schemeClr val="accent2"/>
          </a:lnRef>
          <a:fillRef idx="0">
            <a:schemeClr val="accent2"/>
          </a:fillRef>
          <a:effectRef idx="1">
            <a:schemeClr val="accent2"/>
          </a:effectRef>
          <a:fontRef idx="minor">
            <a:schemeClr val="tx1"/>
          </a:fontRef>
        </p:style>
      </p:cxnSp>
      <p:sp>
        <p:nvSpPr>
          <p:cNvPr id="10" name="Flowchart: Multidocument 9"/>
          <p:cNvSpPr/>
          <p:nvPr/>
        </p:nvSpPr>
        <p:spPr>
          <a:xfrm>
            <a:off x="8592277" y="2636912"/>
            <a:ext cx="3168352" cy="720080"/>
          </a:xfrm>
          <a:prstGeom prst="flowChartMultidocument">
            <a:avLst/>
          </a:prstGeom>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a:t>Berkas Persyaratan </a:t>
            </a:r>
          </a:p>
        </p:txBody>
      </p:sp>
      <p:cxnSp>
        <p:nvCxnSpPr>
          <p:cNvPr id="12" name="Straight Connector 11"/>
          <p:cNvCxnSpPr/>
          <p:nvPr/>
        </p:nvCxnSpPr>
        <p:spPr>
          <a:xfrm>
            <a:off x="7576918" y="1880828"/>
            <a:ext cx="250352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10080443" y="1880828"/>
            <a:ext cx="0" cy="756084"/>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10080443" y="3284984"/>
            <a:ext cx="0" cy="828092"/>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H="1">
            <a:off x="7864950" y="4113076"/>
            <a:ext cx="2215493"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9" name="Rectangle 18"/>
          <p:cNvSpPr/>
          <p:nvPr/>
        </p:nvSpPr>
        <p:spPr>
          <a:xfrm>
            <a:off x="4216544" y="4869160"/>
            <a:ext cx="3648405"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000" dirty="0"/>
              <a:t>Pengurus Daerah</a:t>
            </a:r>
          </a:p>
        </p:txBody>
      </p:sp>
      <p:cxnSp>
        <p:nvCxnSpPr>
          <p:cNvPr id="20" name="Straight Connector 19"/>
          <p:cNvCxnSpPr/>
          <p:nvPr/>
        </p:nvCxnSpPr>
        <p:spPr>
          <a:xfrm flipH="1">
            <a:off x="6039171" y="4365104"/>
            <a:ext cx="1576" cy="504056"/>
          </a:xfrm>
          <a:prstGeom prst="line">
            <a:avLst/>
          </a:prstGeom>
        </p:spPr>
        <p:style>
          <a:lnRef idx="2">
            <a:schemeClr val="accent2"/>
          </a:lnRef>
          <a:fillRef idx="0">
            <a:schemeClr val="accent2"/>
          </a:fillRef>
          <a:effectRef idx="1">
            <a:schemeClr val="accent2"/>
          </a:effectRef>
          <a:fontRef idx="minor">
            <a:schemeClr val="tx1"/>
          </a:fontRef>
        </p:style>
      </p:cxnSp>
      <p:sp>
        <p:nvSpPr>
          <p:cNvPr id="24" name="Rectangle 23"/>
          <p:cNvSpPr/>
          <p:nvPr/>
        </p:nvSpPr>
        <p:spPr>
          <a:xfrm>
            <a:off x="4214968" y="5840135"/>
            <a:ext cx="3648405"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000" dirty="0"/>
              <a:t>Pengurus Pusat</a:t>
            </a:r>
          </a:p>
        </p:txBody>
      </p:sp>
      <p:cxnSp>
        <p:nvCxnSpPr>
          <p:cNvPr id="25" name="Straight Connector 24"/>
          <p:cNvCxnSpPr/>
          <p:nvPr/>
        </p:nvCxnSpPr>
        <p:spPr>
          <a:xfrm flipH="1">
            <a:off x="6037595" y="5336079"/>
            <a:ext cx="1576" cy="504056"/>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p:cNvCxnSpPr>
            <a:stCxn id="24" idx="3"/>
          </p:cNvCxnSpPr>
          <p:nvPr/>
        </p:nvCxnSpPr>
        <p:spPr>
          <a:xfrm>
            <a:off x="7863374" y="6092163"/>
            <a:ext cx="2217069" cy="0"/>
          </a:xfrm>
          <a:prstGeom prst="line">
            <a:avLst/>
          </a:prstGeom>
        </p:spPr>
        <p:style>
          <a:lnRef idx="2">
            <a:schemeClr val="accent6"/>
          </a:lnRef>
          <a:fillRef idx="0">
            <a:schemeClr val="accent6"/>
          </a:fillRef>
          <a:effectRef idx="1">
            <a:schemeClr val="accent6"/>
          </a:effectRef>
          <a:fontRef idx="minor">
            <a:schemeClr val="tx1"/>
          </a:fontRef>
        </p:style>
      </p:cxnSp>
      <p:sp>
        <p:nvSpPr>
          <p:cNvPr id="28" name="Oval 27"/>
          <p:cNvSpPr/>
          <p:nvPr/>
        </p:nvSpPr>
        <p:spPr>
          <a:xfrm>
            <a:off x="8822967" y="5228633"/>
            <a:ext cx="2499901" cy="61150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a:t>No anggota nasional </a:t>
            </a:r>
          </a:p>
        </p:txBody>
      </p:sp>
      <p:cxnSp>
        <p:nvCxnSpPr>
          <p:cNvPr id="30" name="Straight Connector 29"/>
          <p:cNvCxnSpPr/>
          <p:nvPr/>
        </p:nvCxnSpPr>
        <p:spPr>
          <a:xfrm flipV="1">
            <a:off x="10080443" y="5840135"/>
            <a:ext cx="0" cy="252028"/>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p:cNvCxnSpPr>
            <a:stCxn id="28" idx="0"/>
          </p:cNvCxnSpPr>
          <p:nvPr/>
        </p:nvCxnSpPr>
        <p:spPr>
          <a:xfrm flipV="1">
            <a:off x="10072917" y="5121189"/>
            <a:ext cx="0" cy="107444"/>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p:nvPr/>
        </p:nvCxnSpPr>
        <p:spPr>
          <a:xfrm flipH="1">
            <a:off x="7864949" y="5121188"/>
            <a:ext cx="220796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p:nvPr/>
        </p:nvCxnSpPr>
        <p:spPr>
          <a:xfrm flipH="1">
            <a:off x="2927648" y="5121188"/>
            <a:ext cx="12873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623392" y="4796585"/>
            <a:ext cx="2112235" cy="8640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a:t>Cetak KTAN</a:t>
            </a:r>
          </a:p>
        </p:txBody>
      </p:sp>
      <p:cxnSp>
        <p:nvCxnSpPr>
          <p:cNvPr id="39" name="Straight Connector 38"/>
          <p:cNvCxnSpPr>
            <a:stCxn id="37" idx="0"/>
          </p:cNvCxnSpPr>
          <p:nvPr/>
        </p:nvCxnSpPr>
        <p:spPr>
          <a:xfrm flipV="1">
            <a:off x="1679509" y="1880829"/>
            <a:ext cx="0" cy="2915757"/>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1679509" y="1880828"/>
            <a:ext cx="282506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1679509" y="4113076"/>
            <a:ext cx="253545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a:off x="1679509" y="4005064"/>
            <a:ext cx="253545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9066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000"/>
                                        <p:tgtEl>
                                          <p:spTgt spid="37"/>
                                        </p:tgtEl>
                                      </p:cBhvr>
                                    </p:animEffect>
                                    <p:anim calcmode="lin" valueType="num">
                                      <p:cBhvr>
                                        <p:cTn id="109" dur="1000" fill="hold"/>
                                        <p:tgtEl>
                                          <p:spTgt spid="37"/>
                                        </p:tgtEl>
                                        <p:attrNameLst>
                                          <p:attrName>ppt_x</p:attrName>
                                        </p:attrNameLst>
                                      </p:cBhvr>
                                      <p:tavLst>
                                        <p:tav tm="0">
                                          <p:val>
                                            <p:strVal val="#ppt_x"/>
                                          </p:val>
                                        </p:tav>
                                        <p:tav tm="100000">
                                          <p:val>
                                            <p:strVal val="#ppt_x"/>
                                          </p:val>
                                        </p:tav>
                                      </p:tavLst>
                                    </p:anim>
                                    <p:anim calcmode="lin" valueType="num">
                                      <p:cBhvr>
                                        <p:cTn id="11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1000"/>
                                        <p:tgtEl>
                                          <p:spTgt spid="39"/>
                                        </p:tgtEl>
                                      </p:cBhvr>
                                    </p:animEffect>
                                    <p:anim calcmode="lin" valueType="num">
                                      <p:cBhvr>
                                        <p:cTn id="116" dur="1000" fill="hold"/>
                                        <p:tgtEl>
                                          <p:spTgt spid="39"/>
                                        </p:tgtEl>
                                        <p:attrNameLst>
                                          <p:attrName>ppt_x</p:attrName>
                                        </p:attrNameLst>
                                      </p:cBhvr>
                                      <p:tavLst>
                                        <p:tav tm="0">
                                          <p:val>
                                            <p:strVal val="#ppt_x"/>
                                          </p:val>
                                        </p:tav>
                                        <p:tav tm="100000">
                                          <p:val>
                                            <p:strVal val="#ppt_x"/>
                                          </p:val>
                                        </p:tav>
                                      </p:tavLst>
                                    </p:anim>
                                    <p:anim calcmode="lin" valueType="num">
                                      <p:cBhvr>
                                        <p:cTn id="117" dur="1000" fill="hold"/>
                                        <p:tgtEl>
                                          <p:spTgt spid="39"/>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1000"/>
                                        <p:tgtEl>
                                          <p:spTgt spid="41"/>
                                        </p:tgtEl>
                                      </p:cBhvr>
                                    </p:animEffect>
                                    <p:anim calcmode="lin" valueType="num">
                                      <p:cBhvr>
                                        <p:cTn id="131" dur="1000" fill="hold"/>
                                        <p:tgtEl>
                                          <p:spTgt spid="41"/>
                                        </p:tgtEl>
                                        <p:attrNameLst>
                                          <p:attrName>ppt_x</p:attrName>
                                        </p:attrNameLst>
                                      </p:cBhvr>
                                      <p:tavLst>
                                        <p:tav tm="0">
                                          <p:val>
                                            <p:strVal val="#ppt_x"/>
                                          </p:val>
                                        </p:tav>
                                        <p:tav tm="100000">
                                          <p:val>
                                            <p:strVal val="#ppt_x"/>
                                          </p:val>
                                        </p:tav>
                                      </p:tavLst>
                                    </p:anim>
                                    <p:anim calcmode="lin" valueType="num">
                                      <p:cBhvr>
                                        <p:cTn id="13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9" grpId="0" animBg="1"/>
      <p:bldP spid="24" grpId="0" animBg="1"/>
      <p:bldP spid="28" grpId="0" animBg="1"/>
      <p:bldP spid="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7576918" y="4113076"/>
            <a:ext cx="250352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a:off x="10080443" y="1880828"/>
            <a:ext cx="0" cy="756084"/>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10080443" y="3284984"/>
            <a:ext cx="0" cy="828092"/>
          </a:xfrm>
          <a:prstGeom prst="line">
            <a:avLst/>
          </a:prstGeom>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flipH="1" flipV="1">
            <a:off x="7576918" y="1880829"/>
            <a:ext cx="2503525"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1295402" y="587830"/>
            <a:ext cx="9601196" cy="862148"/>
          </a:xfrm>
        </p:spPr>
        <p:txBody>
          <a:bodyPr>
            <a:normAutofit/>
          </a:bodyPr>
          <a:lstStyle/>
          <a:p>
            <a:r>
              <a:rPr lang="id-ID" dirty="0"/>
              <a:t>Seminar dengan SKP PAFI</a:t>
            </a:r>
          </a:p>
        </p:txBody>
      </p:sp>
      <p:sp>
        <p:nvSpPr>
          <p:cNvPr id="28" name="Rectangle 27"/>
          <p:cNvSpPr/>
          <p:nvPr/>
        </p:nvSpPr>
        <p:spPr>
          <a:xfrm>
            <a:off x="4504576" y="1628800"/>
            <a:ext cx="3072341"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2000" dirty="0"/>
              <a:t>Panitia pelaksana</a:t>
            </a:r>
          </a:p>
        </p:txBody>
      </p:sp>
      <p:cxnSp>
        <p:nvCxnSpPr>
          <p:cNvPr id="29" name="Straight Connector 28"/>
          <p:cNvCxnSpPr>
            <a:stCxn id="28" idx="2"/>
          </p:cNvCxnSpPr>
          <p:nvPr/>
        </p:nvCxnSpPr>
        <p:spPr>
          <a:xfrm>
            <a:off x="6040747" y="2132856"/>
            <a:ext cx="0" cy="576064"/>
          </a:xfrm>
          <a:prstGeom prst="line">
            <a:avLst/>
          </a:prstGeom>
        </p:spPr>
        <p:style>
          <a:lnRef idx="2">
            <a:schemeClr val="accent4"/>
          </a:lnRef>
          <a:fillRef idx="0">
            <a:schemeClr val="accent4"/>
          </a:fillRef>
          <a:effectRef idx="1">
            <a:schemeClr val="accent4"/>
          </a:effectRef>
          <a:fontRef idx="minor">
            <a:schemeClr val="tx1"/>
          </a:fontRef>
        </p:style>
      </p:cxnSp>
      <p:sp>
        <p:nvSpPr>
          <p:cNvPr id="31" name="Rectangle 30"/>
          <p:cNvSpPr/>
          <p:nvPr/>
        </p:nvSpPr>
        <p:spPr>
          <a:xfrm>
            <a:off x="4216544" y="3861048"/>
            <a:ext cx="3648405"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2000" dirty="0"/>
              <a:t>Pengurus Daerah</a:t>
            </a:r>
          </a:p>
        </p:txBody>
      </p:sp>
      <p:cxnSp>
        <p:nvCxnSpPr>
          <p:cNvPr id="32" name="Straight Connector 31"/>
          <p:cNvCxnSpPr/>
          <p:nvPr/>
        </p:nvCxnSpPr>
        <p:spPr>
          <a:xfrm>
            <a:off x="6039171" y="3284984"/>
            <a:ext cx="0" cy="576064"/>
          </a:xfrm>
          <a:prstGeom prst="line">
            <a:avLst/>
          </a:prstGeom>
        </p:spPr>
        <p:style>
          <a:lnRef idx="2">
            <a:schemeClr val="accent4"/>
          </a:lnRef>
          <a:fillRef idx="0">
            <a:schemeClr val="accent4"/>
          </a:fillRef>
          <a:effectRef idx="1">
            <a:schemeClr val="accent4"/>
          </a:effectRef>
          <a:fontRef idx="minor">
            <a:schemeClr val="tx1"/>
          </a:fontRef>
        </p:style>
      </p:cxnSp>
      <p:sp>
        <p:nvSpPr>
          <p:cNvPr id="33" name="Flowchart: Multidocument 32"/>
          <p:cNvSpPr/>
          <p:nvPr/>
        </p:nvSpPr>
        <p:spPr>
          <a:xfrm>
            <a:off x="8936620" y="2437828"/>
            <a:ext cx="3168352" cy="1261202"/>
          </a:xfrm>
          <a:prstGeom prst="flowChartMultidocumen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dirty="0"/>
              <a:t>Blanko sertifikat</a:t>
            </a:r>
          </a:p>
          <a:p>
            <a:pPr algn="ctr"/>
            <a:r>
              <a:rPr lang="id-ID" dirty="0"/>
              <a:t>Ber tandatangan ketua PD PAFI</a:t>
            </a:r>
          </a:p>
        </p:txBody>
      </p:sp>
      <p:cxnSp>
        <p:nvCxnSpPr>
          <p:cNvPr id="39" name="Straight Connector 38"/>
          <p:cNvCxnSpPr/>
          <p:nvPr/>
        </p:nvCxnSpPr>
        <p:spPr>
          <a:xfrm flipH="1">
            <a:off x="6039171" y="4365104"/>
            <a:ext cx="1576" cy="504056"/>
          </a:xfrm>
          <a:prstGeom prst="line">
            <a:avLst/>
          </a:prstGeom>
        </p:spPr>
        <p:style>
          <a:lnRef idx="2">
            <a:schemeClr val="accent4"/>
          </a:lnRef>
          <a:fillRef idx="0">
            <a:schemeClr val="accent4"/>
          </a:fillRef>
          <a:effectRef idx="1">
            <a:schemeClr val="accent4"/>
          </a:effectRef>
          <a:fontRef idx="minor">
            <a:schemeClr val="tx1"/>
          </a:fontRef>
        </p:style>
      </p:cxnSp>
      <p:sp>
        <p:nvSpPr>
          <p:cNvPr id="40" name="Rectangle 39"/>
          <p:cNvSpPr/>
          <p:nvPr/>
        </p:nvSpPr>
        <p:spPr>
          <a:xfrm>
            <a:off x="4214968" y="6021288"/>
            <a:ext cx="3648405"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2000" dirty="0"/>
              <a:t>Pengurus Pusat</a:t>
            </a:r>
          </a:p>
        </p:txBody>
      </p:sp>
      <p:cxnSp>
        <p:nvCxnSpPr>
          <p:cNvPr id="41" name="Straight Connector 40"/>
          <p:cNvCxnSpPr/>
          <p:nvPr/>
        </p:nvCxnSpPr>
        <p:spPr>
          <a:xfrm flipH="1">
            <a:off x="6037595" y="5517232"/>
            <a:ext cx="1576" cy="504056"/>
          </a:xfrm>
          <a:prstGeom prst="line">
            <a:avLst/>
          </a:prstGeom>
        </p:spPr>
        <p:style>
          <a:lnRef idx="2">
            <a:schemeClr val="accent4"/>
          </a:lnRef>
          <a:fillRef idx="0">
            <a:schemeClr val="accent4"/>
          </a:fillRef>
          <a:effectRef idx="1">
            <a:schemeClr val="accent4"/>
          </a:effectRef>
          <a:fontRef idx="minor">
            <a:schemeClr val="tx1"/>
          </a:fontRef>
        </p:style>
      </p:cxnSp>
      <p:cxnSp>
        <p:nvCxnSpPr>
          <p:cNvPr id="49" name="Straight Connector 48"/>
          <p:cNvCxnSpPr/>
          <p:nvPr/>
        </p:nvCxnSpPr>
        <p:spPr>
          <a:xfrm flipV="1">
            <a:off x="1679509" y="1880830"/>
            <a:ext cx="0" cy="2232247"/>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1679509" y="4113076"/>
            <a:ext cx="253545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Rectangle 47"/>
          <p:cNvSpPr/>
          <p:nvPr/>
        </p:nvSpPr>
        <p:spPr>
          <a:xfrm>
            <a:off x="335359" y="2437829"/>
            <a:ext cx="2611879" cy="106317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a:t>Permohonan blanko sertifikat </a:t>
            </a:r>
          </a:p>
          <a:p>
            <a:pPr algn="ctr"/>
            <a:r>
              <a:rPr lang="id-ID" dirty="0"/>
              <a:t>- BAYAR ke norek PD PAFI -</a:t>
            </a:r>
          </a:p>
        </p:txBody>
      </p:sp>
      <p:cxnSp>
        <p:nvCxnSpPr>
          <p:cNvPr id="56" name="Straight Connector 55"/>
          <p:cNvCxnSpPr>
            <a:stCxn id="28" idx="1"/>
          </p:cNvCxnSpPr>
          <p:nvPr/>
        </p:nvCxnSpPr>
        <p:spPr>
          <a:xfrm flipH="1">
            <a:off x="1679509" y="1880829"/>
            <a:ext cx="2825067" cy="1"/>
          </a:xfrm>
          <a:prstGeom prst="line">
            <a:avLst/>
          </a:prstGeom>
        </p:spPr>
        <p:style>
          <a:lnRef idx="2">
            <a:schemeClr val="dk1"/>
          </a:lnRef>
          <a:fillRef idx="0">
            <a:schemeClr val="dk1"/>
          </a:fillRef>
          <a:effectRef idx="1">
            <a:schemeClr val="dk1"/>
          </a:effectRef>
          <a:fontRef idx="minor">
            <a:schemeClr val="tx1"/>
          </a:fontRef>
        </p:style>
      </p:cxnSp>
      <p:sp>
        <p:nvSpPr>
          <p:cNvPr id="30" name="Flowchart: Data 29"/>
          <p:cNvSpPr/>
          <p:nvPr/>
        </p:nvSpPr>
        <p:spPr>
          <a:xfrm>
            <a:off x="3051714" y="2636912"/>
            <a:ext cx="5513365" cy="864096"/>
          </a:xfrm>
          <a:prstGeom prst="flowChartInputOutp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a:t>Email surat permohonan SKP &amp; Proposal ke pdpafijabar@gmail.com</a:t>
            </a:r>
          </a:p>
        </p:txBody>
      </p:sp>
      <p:sp>
        <p:nvSpPr>
          <p:cNvPr id="53" name="Flowchart: Data 52"/>
          <p:cNvSpPr/>
          <p:nvPr/>
        </p:nvSpPr>
        <p:spPr>
          <a:xfrm>
            <a:off x="3092043" y="4796585"/>
            <a:ext cx="5513365" cy="864096"/>
          </a:xfrm>
          <a:prstGeom prst="flowChartInputOutp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a:t>Meneruskan email permohonan </a:t>
            </a:r>
          </a:p>
        </p:txBody>
      </p:sp>
    </p:spTree>
    <p:extLst>
      <p:ext uri="{BB962C8B-B14F-4D97-AF65-F5344CB8AC3E}">
        <p14:creationId xmlns:p14="http://schemas.microsoft.com/office/powerpoint/2010/main" val="104075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anim calcmode="lin" valueType="num">
                                      <p:cBhvr>
                                        <p:cTn id="66" dur="1000" fill="hold"/>
                                        <p:tgtEl>
                                          <p:spTgt spid="48"/>
                                        </p:tgtEl>
                                        <p:attrNameLst>
                                          <p:attrName>ppt_x</p:attrName>
                                        </p:attrNameLst>
                                      </p:cBhvr>
                                      <p:tavLst>
                                        <p:tav tm="0">
                                          <p:val>
                                            <p:strVal val="#ppt_x"/>
                                          </p:val>
                                        </p:tav>
                                        <p:tav tm="100000">
                                          <p:val>
                                            <p:strVal val="#ppt_x"/>
                                          </p:val>
                                        </p:tav>
                                      </p:tavLst>
                                    </p:anim>
                                    <p:anim calcmode="lin" valueType="num">
                                      <p:cBhvr>
                                        <p:cTn id="67" dur="1000" fill="hold"/>
                                        <p:tgtEl>
                                          <p:spTgt spid="4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anim calcmode="lin" valueType="num">
                                      <p:cBhvr>
                                        <p:cTn id="93" dur="1000" fill="hold"/>
                                        <p:tgtEl>
                                          <p:spTgt spid="58"/>
                                        </p:tgtEl>
                                        <p:attrNameLst>
                                          <p:attrName>ppt_x</p:attrName>
                                        </p:attrNameLst>
                                      </p:cBhvr>
                                      <p:tavLst>
                                        <p:tav tm="0">
                                          <p:val>
                                            <p:strVal val="#ppt_x"/>
                                          </p:val>
                                        </p:tav>
                                        <p:tav tm="100000">
                                          <p:val>
                                            <p:strVal val="#ppt_x"/>
                                          </p:val>
                                        </p:tav>
                                      </p:tavLst>
                                    </p:anim>
                                    <p:anim calcmode="lin" valueType="num">
                                      <p:cBhvr>
                                        <p:cTn id="94" dur="1000" fill="hold"/>
                                        <p:tgtEl>
                                          <p:spTgt spid="5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0" grpId="0" animBg="1"/>
      <p:bldP spid="48" grpId="0" animBg="1"/>
      <p:bldP spid="30"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apote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99" y="1"/>
            <a:ext cx="10608500" cy="4475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1583499" y="4365105"/>
            <a:ext cx="10608501" cy="2514345"/>
          </a:xfrm>
          <a:prstGeom prst="rect">
            <a:avLst/>
          </a:prstGeom>
        </p:spPr>
        <p:txBody>
          <a:bodyPr>
            <a:normAutofit/>
          </a:bodyPr>
          <a:lstStyle/>
          <a:p>
            <a:pPr marL="0" indent="0">
              <a:buNone/>
            </a:pPr>
            <a:r>
              <a:rPr lang="id-ID" sz="2400" dirty="0"/>
              <a:t>Organisasi profesi adalah organisasi praktisi yang menilai/ mempertimbangkan seseorang memiliki kompetensi profesional dan ikatan bersama untuk menyelenggarakan fungsi sosial yang tidak dapat dilaksanakan secara terpisah sebagai individu. </a:t>
            </a:r>
          </a:p>
          <a:p>
            <a:pPr marL="0" indent="0">
              <a:buNone/>
            </a:pPr>
            <a:r>
              <a:rPr lang="id-ID" sz="1800" dirty="0">
                <a:solidFill>
                  <a:srgbClr val="0070C0"/>
                </a:solidFill>
              </a:rPr>
              <a:t>Marqius Bessi L. &amp; Huston J.C. (2000)</a:t>
            </a:r>
          </a:p>
        </p:txBody>
      </p:sp>
      <p:pic>
        <p:nvPicPr>
          <p:cNvPr id="1028" name="Picture 4" descr="Hasil gambar untuk header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10810" y="1710813"/>
            <a:ext cx="4797153" cy="137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247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sil gambar untuk apote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5" y="908720"/>
            <a:ext cx="12162972" cy="5949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029" y="908720"/>
            <a:ext cx="12162972" cy="623731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81329" y="692696"/>
            <a:ext cx="10972800" cy="1143000"/>
          </a:xfrm>
        </p:spPr>
        <p:txBody>
          <a:bodyPr/>
          <a:lstStyle/>
          <a:p>
            <a:r>
              <a:rPr lang="id-ID" dirty="0"/>
              <a:t>Tujuan organisasi profesi</a:t>
            </a:r>
          </a:p>
        </p:txBody>
      </p:sp>
      <p:sp>
        <p:nvSpPr>
          <p:cNvPr id="3" name="Content Placeholder 2"/>
          <p:cNvSpPr>
            <a:spLocks noGrp="1"/>
          </p:cNvSpPr>
          <p:nvPr>
            <p:ph sz="quarter" idx="4294967295"/>
          </p:nvPr>
        </p:nvSpPr>
        <p:spPr>
          <a:xfrm>
            <a:off x="1295467" y="2852936"/>
            <a:ext cx="10382944" cy="1828800"/>
          </a:xfrm>
          <a:prstGeom prst="rect">
            <a:avLst/>
          </a:prstGeom>
        </p:spPr>
        <p:txBody>
          <a:bodyPr/>
          <a:lstStyle/>
          <a:p>
            <a:pPr marL="514350" indent="-514350">
              <a:buFont typeface="+mj-lt"/>
              <a:buAutoNum type="arabicPeriod"/>
            </a:pPr>
            <a:r>
              <a:rPr lang="id-ID" dirty="0"/>
              <a:t>Menjamin kualitas praktisi profesi</a:t>
            </a:r>
          </a:p>
          <a:p>
            <a:pPr marL="514350" indent="-514350">
              <a:buFont typeface="+mj-lt"/>
              <a:buAutoNum type="arabicPeriod"/>
            </a:pPr>
            <a:r>
              <a:rPr lang="id-ID" dirty="0"/>
              <a:t>Menjamin keselamatan masyarakat dari proses kerja praktisi profesi</a:t>
            </a:r>
          </a:p>
        </p:txBody>
      </p:sp>
    </p:spTree>
    <p:extLst>
      <p:ext uri="{BB962C8B-B14F-4D97-AF65-F5344CB8AC3E}">
        <p14:creationId xmlns:p14="http://schemas.microsoft.com/office/powerpoint/2010/main" val="3084121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asil gambar untuk drugs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8" y="24734"/>
            <a:ext cx="12282351" cy="25122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174" y="-18655"/>
            <a:ext cx="12237175" cy="330708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normAutofit/>
          </a:bodyPr>
          <a:lstStyle/>
          <a:p>
            <a:r>
              <a:rPr lang="id-ID" dirty="0"/>
              <a:t>Ciri-ciri organisasi profesi</a:t>
            </a:r>
          </a:p>
        </p:txBody>
      </p:sp>
      <p:sp>
        <p:nvSpPr>
          <p:cNvPr id="3" name="Content Placeholder 2"/>
          <p:cNvSpPr>
            <a:spLocks noGrp="1"/>
          </p:cNvSpPr>
          <p:nvPr>
            <p:ph sz="quarter" idx="4294967295"/>
          </p:nvPr>
        </p:nvSpPr>
        <p:spPr>
          <a:xfrm>
            <a:off x="654775" y="2132857"/>
            <a:ext cx="10972800" cy="4525963"/>
          </a:xfrm>
          <a:prstGeom prst="rect">
            <a:avLst/>
          </a:prstGeom>
        </p:spPr>
        <p:txBody>
          <a:bodyPr>
            <a:normAutofit/>
          </a:bodyPr>
          <a:lstStyle/>
          <a:p>
            <a:pPr lvl="0"/>
            <a:r>
              <a:rPr lang="id-ID" dirty="0"/>
              <a:t>Hanya ada </a:t>
            </a:r>
            <a:r>
              <a:rPr lang="id-ID" dirty="0">
                <a:solidFill>
                  <a:srgbClr val="FF0000"/>
                </a:solidFill>
              </a:rPr>
              <a:t>satu organisasi </a:t>
            </a:r>
            <a:r>
              <a:rPr lang="id-ID" dirty="0"/>
              <a:t>untuk setiap profesi.</a:t>
            </a:r>
          </a:p>
          <a:p>
            <a:pPr lvl="0"/>
            <a:r>
              <a:rPr lang="id-ID" dirty="0"/>
              <a:t>Ikatan utama para anggota adalah </a:t>
            </a:r>
            <a:r>
              <a:rPr lang="id-ID" dirty="0">
                <a:solidFill>
                  <a:srgbClr val="00B050"/>
                </a:solidFill>
              </a:rPr>
              <a:t>kebanggaan dan kehormatan</a:t>
            </a:r>
            <a:r>
              <a:rPr lang="id-ID" dirty="0"/>
              <a:t>.</a:t>
            </a:r>
          </a:p>
          <a:p>
            <a:pPr lvl="0"/>
            <a:r>
              <a:rPr lang="id-ID" dirty="0"/>
              <a:t>Tujuan utama adalah menjaga </a:t>
            </a:r>
            <a:r>
              <a:rPr lang="id-ID" dirty="0">
                <a:solidFill>
                  <a:srgbClr val="FF0000"/>
                </a:solidFill>
              </a:rPr>
              <a:t>martabat dan kehormatan</a:t>
            </a:r>
            <a:r>
              <a:rPr lang="id-ID" dirty="0"/>
              <a:t> profesi.</a:t>
            </a:r>
          </a:p>
          <a:p>
            <a:pPr lvl="0"/>
            <a:r>
              <a:rPr lang="id-ID" dirty="0"/>
              <a:t>Kedudukan dan hubungan antar anggota bersifat </a:t>
            </a:r>
            <a:r>
              <a:rPr lang="id-ID" dirty="0">
                <a:solidFill>
                  <a:srgbClr val="00B050"/>
                </a:solidFill>
              </a:rPr>
              <a:t>persaudaraan</a:t>
            </a:r>
            <a:r>
              <a:rPr lang="id-ID" dirty="0"/>
              <a:t>.</a:t>
            </a:r>
          </a:p>
          <a:p>
            <a:pPr lvl="0"/>
            <a:r>
              <a:rPr lang="id-ID" dirty="0"/>
              <a:t>Memiliki sifat kepemimpinan </a:t>
            </a:r>
            <a:r>
              <a:rPr lang="id-ID" dirty="0">
                <a:solidFill>
                  <a:srgbClr val="FF0000"/>
                </a:solidFill>
              </a:rPr>
              <a:t>kolektif</a:t>
            </a:r>
            <a:r>
              <a:rPr lang="id-ID" dirty="0"/>
              <a:t>.</a:t>
            </a:r>
          </a:p>
          <a:p>
            <a:pPr lvl="0"/>
            <a:r>
              <a:rPr lang="id-ID" dirty="0"/>
              <a:t>Mekanisme pengambilan keputusan atas dasar </a:t>
            </a:r>
            <a:r>
              <a:rPr lang="id-ID" dirty="0">
                <a:solidFill>
                  <a:srgbClr val="00B050"/>
                </a:solidFill>
              </a:rPr>
              <a:t>kesepakatan</a:t>
            </a:r>
            <a:r>
              <a:rPr lang="id-ID" dirty="0"/>
              <a:t>.</a:t>
            </a:r>
          </a:p>
          <a:p>
            <a:pPr marL="0" indent="0">
              <a:buNone/>
            </a:pPr>
            <a:endParaRPr lang="id-ID" dirty="0"/>
          </a:p>
        </p:txBody>
      </p:sp>
    </p:spTree>
    <p:extLst>
      <p:ext uri="{BB962C8B-B14F-4D97-AF65-F5344CB8AC3E}">
        <p14:creationId xmlns:p14="http://schemas.microsoft.com/office/powerpoint/2010/main" val="2964751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290" y="3140969"/>
            <a:ext cx="9312019" cy="3675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3392" y="188640"/>
            <a:ext cx="10972800" cy="1143000"/>
          </a:xfrm>
        </p:spPr>
        <p:txBody>
          <a:bodyPr/>
          <a:lstStyle/>
          <a:p>
            <a:r>
              <a:rPr lang="id-ID" dirty="0"/>
              <a:t>Manfaat organisasi profesi </a:t>
            </a:r>
          </a:p>
        </p:txBody>
      </p:sp>
      <p:sp>
        <p:nvSpPr>
          <p:cNvPr id="3" name="Content Placeholder 2"/>
          <p:cNvSpPr>
            <a:spLocks noGrp="1"/>
          </p:cNvSpPr>
          <p:nvPr>
            <p:ph sz="quarter" idx="4294967295"/>
          </p:nvPr>
        </p:nvSpPr>
        <p:spPr>
          <a:xfrm>
            <a:off x="623392" y="1340769"/>
            <a:ext cx="11247040" cy="3052935"/>
          </a:xfrm>
          <a:prstGeom prst="rect">
            <a:avLst/>
          </a:prstGeom>
        </p:spPr>
        <p:txBody>
          <a:bodyPr>
            <a:normAutofit/>
          </a:bodyPr>
          <a:lstStyle/>
          <a:p>
            <a:pPr lvl="0"/>
            <a:r>
              <a:rPr lang="id-ID" sz="2400" dirty="0"/>
              <a:t>Mengembangkan dan memajukan profesi.</a:t>
            </a:r>
          </a:p>
          <a:p>
            <a:pPr lvl="0"/>
            <a:r>
              <a:rPr lang="id-ID" sz="2400" dirty="0"/>
              <a:t>Menertibkan dan memperluas ruang gerak profesi.</a:t>
            </a:r>
          </a:p>
          <a:p>
            <a:pPr lvl="0"/>
            <a:r>
              <a:rPr lang="id-ID" sz="2400" dirty="0"/>
              <a:t>Menghimpun dan menyatukan pendapat warga profesi.</a:t>
            </a:r>
          </a:p>
          <a:p>
            <a:pPr lvl="0"/>
            <a:r>
              <a:rPr lang="id-ID" sz="2400" dirty="0"/>
              <a:t>Memberikan kesempatan pada semua anggota untuk berkarya dan berperan aktif dalam mengembangkan dan memajukan profesi.</a:t>
            </a:r>
          </a:p>
          <a:p>
            <a:pPr marL="0" lvl="0" indent="0" algn="r">
              <a:buNone/>
            </a:pPr>
            <a:r>
              <a:rPr lang="id-ID" sz="1800" dirty="0"/>
              <a:t>Breckon (1989)</a:t>
            </a:r>
          </a:p>
          <a:p>
            <a:pPr marL="0" indent="0">
              <a:buNone/>
            </a:pPr>
            <a:endParaRPr lang="id-ID" sz="2400" dirty="0"/>
          </a:p>
        </p:txBody>
      </p:sp>
    </p:spTree>
    <p:extLst>
      <p:ext uri="{BB962C8B-B14F-4D97-AF65-F5344CB8AC3E}">
        <p14:creationId xmlns:p14="http://schemas.microsoft.com/office/powerpoint/2010/main" val="3267174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221</TotalTime>
  <Words>2699</Words>
  <Application>Microsoft Office PowerPoint</Application>
  <PresentationFormat>Layar Lebar</PresentationFormat>
  <Paragraphs>442</Paragraphs>
  <Slides>52</Slides>
  <Notes>4</Notes>
  <HiddenSlides>0</HiddenSlides>
  <MMClips>0</MMClips>
  <ScaleCrop>false</ScaleCrop>
  <HeadingPairs>
    <vt:vector size="4" baseType="variant">
      <vt:variant>
        <vt:lpstr>Tema</vt:lpstr>
      </vt:variant>
      <vt:variant>
        <vt:i4>1</vt:i4>
      </vt:variant>
      <vt:variant>
        <vt:lpstr>Judul Slide</vt:lpstr>
      </vt:variant>
      <vt:variant>
        <vt:i4>52</vt:i4>
      </vt:variant>
    </vt:vector>
  </HeadingPairs>
  <TitlesOfParts>
    <vt:vector size="53" baseType="lpstr">
      <vt:lpstr>Organic</vt:lpstr>
      <vt:lpstr>Optimalisasi TTK [PAFI] di Pelayanan Kefarmasian </vt:lpstr>
      <vt:lpstr>Presentasi PowerPoint</vt:lpstr>
      <vt:lpstr>PAFI JABAR JUARA</vt:lpstr>
      <vt:lpstr>PENGERTIAN PROFESI</vt:lpstr>
      <vt:lpstr>Profesi (Wikipedia Indonesia)</vt:lpstr>
      <vt:lpstr>Presentasi PowerPoint</vt:lpstr>
      <vt:lpstr>Tujuan organisasi profesi</vt:lpstr>
      <vt:lpstr>Ciri-ciri organisasi profesi</vt:lpstr>
      <vt:lpstr>Manfaat organisasi profesi </vt:lpstr>
      <vt:lpstr>Fungsi organisasi profesi adalah :</vt:lpstr>
      <vt:lpstr>Sejarah PAFI</vt:lpstr>
      <vt:lpstr>Legalitas PAFI</vt:lpstr>
      <vt:lpstr>PAFI dalam UU</vt:lpstr>
      <vt:lpstr>Struktur Organisasi PAFI</vt:lpstr>
      <vt:lpstr>Keanggotaan PAFI</vt:lpstr>
      <vt:lpstr>Kewajiban Anggota</vt:lpstr>
      <vt:lpstr>Hak Anggota </vt:lpstr>
      <vt:lpstr>PAFI JABAR JUARA</vt:lpstr>
      <vt:lpstr>Perjalanan Asisten Apoteker</vt:lpstr>
      <vt:lpstr>Perubahan Nomenklatur</vt:lpstr>
      <vt:lpstr>UU 36 2014 ttg TENAGA KESEHATAN</vt:lpstr>
      <vt:lpstr>Presentasi PowerPoint</vt:lpstr>
      <vt:lpstr> TENAGA KEFARMASIAN SEBAGAI TENAGA KESEHATAN</vt:lpstr>
      <vt:lpstr>PAFI JABAR JUARA</vt:lpstr>
      <vt:lpstr>Pengertian KODE ETIK (1)</vt:lpstr>
      <vt:lpstr>Pengertian KODE ETIK (2)</vt:lpstr>
      <vt:lpstr>Tujuan KODE ETIK</vt:lpstr>
      <vt:lpstr>Kode etik profesi (K.E.P)</vt:lpstr>
      <vt:lpstr>Tujuan Kode Etik Profesi</vt:lpstr>
      <vt:lpstr>Fungsi Kode Etik Profesi</vt:lpstr>
      <vt:lpstr>Pelanggaran kode etik Profesi</vt:lpstr>
      <vt:lpstr>SANKSI PELANGGARAN K.E.P </vt:lpstr>
      <vt:lpstr>PAFI JABAR JUARA</vt:lpstr>
      <vt:lpstr>LINGKUP PEKERJAAN KEFARMASIAN                                     ( UU 36/09 DAN PP51/09)</vt:lpstr>
      <vt:lpstr>Lingkup Pekerjaan Kefarmasian</vt:lpstr>
      <vt:lpstr>Standarisasi Mutu SDM  setiap Tenaga Kefarmasian harus memenuhi;</vt:lpstr>
      <vt:lpstr>Permenkes (RS 72; Apotek 73; Puskesmas 74) 2016</vt:lpstr>
      <vt:lpstr>PENGELOLAAN SEDIAAN FARMASI, ALKES &amp; BMHP:</vt:lpstr>
      <vt:lpstr>Presentasi PowerPoint</vt:lpstr>
      <vt:lpstr>Presentasi PowerPoint</vt:lpstr>
      <vt:lpstr>Presentasi PowerPoint</vt:lpstr>
      <vt:lpstr> </vt:lpstr>
      <vt:lpstr>Registrasi, Izin Praktik dan Izin Kerja Tenaga Kefarmasian </vt:lpstr>
      <vt:lpstr>Persyaratan untuk registrasi ulang pun membutuhkan sertifikat kompetensi</vt:lpstr>
      <vt:lpstr>Sertifikat kompetensi berlaku selama 5 tahun</vt:lpstr>
      <vt:lpstr>STRTTK &amp; SIPTTK …….. Why???</vt:lpstr>
      <vt:lpstr>STRTTK &amp; SIPTTK …….. Why Not???</vt:lpstr>
      <vt:lpstr>Syarat Perpanjangan STRTTK</vt:lpstr>
      <vt:lpstr>PAFI JABAR JUARA</vt:lpstr>
      <vt:lpstr>Alur Pengajuan Surat Izin Kerja TTK (SIK TTK)</vt:lpstr>
      <vt:lpstr>Daftar Keanggotaan PAFI</vt:lpstr>
      <vt:lpstr>Seminar dengan SKP PAFI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 PAFI JABAR</dc:title>
  <dc:creator>UPTD FARMASI</dc:creator>
  <cp:lastModifiedBy>sri.setiatjahjati@gmail.com</cp:lastModifiedBy>
  <cp:revision>10</cp:revision>
  <dcterms:created xsi:type="dcterms:W3CDTF">2017-10-20T10:35:27Z</dcterms:created>
  <dcterms:modified xsi:type="dcterms:W3CDTF">2019-11-16T06:58:50Z</dcterms:modified>
</cp:coreProperties>
</file>